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13" r:id="rId54"/>
    <p:sldId id="317" r:id="rId55"/>
    <p:sldId id="318" r:id="rId56"/>
    <p:sldId id="315" r:id="rId57"/>
    <p:sldId id="31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3D7E0D-FEB5-46DE-8CE1-AE8D499DD242}">
          <p14:sldIdLst>
            <p14:sldId id="256"/>
            <p14:sldId id="257"/>
            <p14:sldId id="258"/>
          </p14:sldIdLst>
        </p14:section>
        <p14:section name="Data Types and Variables" id="{B5EEB6F7-8514-4F68-986E-A69AC671DD3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ger Types" id="{CB849A10-C34C-4A2B-B6D4-6C31D53D2122}">
          <p14:sldIdLst>
            <p14:sldId id="268"/>
            <p14:sldId id="269"/>
            <p14:sldId id="270"/>
            <p14:sldId id="271"/>
            <p14:sldId id="272"/>
          </p14:sldIdLst>
        </p14:section>
        <p14:section name="Real Number Types" id="{01CD350F-DBD5-49C8-A7AD-BB3364E2869D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ype Conversion" id="{2D667E64-47A2-49C6-821C-45ABE953028E}">
          <p14:sldIdLst>
            <p14:sldId id="286"/>
            <p14:sldId id="287"/>
            <p14:sldId id="288"/>
            <p14:sldId id="289"/>
          </p14:sldIdLst>
        </p14:section>
        <p14:section name="Boolean Type" id="{AD26C754-844C-4588-82CA-B87E34E6E590}">
          <p14:sldIdLst>
            <p14:sldId id="290"/>
            <p14:sldId id="291"/>
            <p14:sldId id="292"/>
            <p14:sldId id="293"/>
          </p14:sldIdLst>
        </p14:section>
        <p14:section name="Character Type" id="{EB101298-5B50-48DB-93B1-FFF99CA2F994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tring Type" id="{5E3FD8BF-538F-42AC-94D9-21DE0353F1AA}">
          <p14:sldIdLst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nclusion" id="{34D492BA-92BF-497A-8F3D-F4B91627758A}">
          <p14:sldIdLst>
            <p14:sldId id="307"/>
            <p14:sldId id="313"/>
            <p14:sldId id="317"/>
            <p14:sldId id="318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7" d="100"/>
          <a:sy n="67" d="100"/>
        </p:scale>
        <p:origin x="77" y="25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259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3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540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0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0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2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2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3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3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92#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92#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92#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5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6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42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37.jpg"/><Relationship Id="rId21" Type="http://schemas.openxmlformats.org/officeDocument/2006/relationships/image" Target="../media/image46.png"/><Relationship Id="rId7" Type="http://schemas.openxmlformats.org/officeDocument/2006/relationships/image" Target="../media/image39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44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23" Type="http://schemas.openxmlformats.org/officeDocument/2006/relationships/image" Target="../media/image47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5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40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virtualracingschool.com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builtin-types/built-in-type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8572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547" y="5229000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8690" y="2060185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Scope</a:t>
            </a:r>
            <a:r>
              <a:rPr lang="en-GB" sz="3600" dirty="0"/>
              <a:t> ==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Lifetime</a:t>
            </a:r>
            <a:r>
              <a:rPr lang="en-GB" sz="3600" dirty="0"/>
              <a:t> == how long a variable stays in memory</a:t>
            </a:r>
            <a:endParaRPr lang="en-US" sz="36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1000" y="3291688"/>
            <a:ext cx="85344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91000" y="2579652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in 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Main()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565606" y="5327488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</a:t>
            </a:r>
            <a:r>
              <a:rPr lang="en-GB" sz="2400" b="1" dirty="0">
                <a:solidFill>
                  <a:schemeClr val="bg2"/>
                </a:solidFill>
              </a:rPr>
              <a:t>only in the loop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791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4324" y="1126734"/>
            <a:ext cx="12070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Variable span is how long before a variable is called</a:t>
            </a:r>
          </a:p>
          <a:p>
            <a:r>
              <a:rPr lang="en-US" sz="3600" dirty="0"/>
              <a:t>Always declare a variable as late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as possible </a:t>
            </a:r>
            <a:r>
              <a:rPr lang="en-US" sz="3600" dirty="0"/>
              <a:t>(e.g. shorter span)</a:t>
            </a:r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30797" y="3275215"/>
            <a:ext cx="8537705" cy="345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string 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5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  string 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5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Console.WriteLine(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5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</a:t>
            </a:r>
            <a:r>
              <a:rPr lang="en-GB" sz="25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//Console.WriteLine(inner);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076000" y="3984105"/>
            <a:ext cx="457200" cy="1747161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137070" y="3891117"/>
            <a:ext cx="2338348" cy="1143000"/>
          </a:xfrm>
          <a:prstGeom prst="wedgeRoundRectCallout">
            <a:avLst>
              <a:gd name="adj1" fmla="val -60316"/>
              <a:gd name="adj2" fmla="val 33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826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74705" y="2799000"/>
            <a:ext cx="80772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Shorter span simplifies the code</a:t>
            </a:r>
          </a:p>
          <a:p>
            <a:pPr lvl="1"/>
            <a:r>
              <a:rPr lang="en-US" sz="3400" dirty="0"/>
              <a:t>Improves its readability and maintainability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4" name="Right Brace 3"/>
          <p:cNvSpPr/>
          <p:nvPr/>
        </p:nvSpPr>
        <p:spPr>
          <a:xfrm>
            <a:off x="8589994" y="4644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96400" y="3657600"/>
            <a:ext cx="2857658" cy="1143000"/>
          </a:xfrm>
          <a:prstGeom prst="wedgeRoundRectCallout">
            <a:avLst>
              <a:gd name="adj1" fmla="val -56013"/>
              <a:gd name="adj2" fmla="val 55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 – reduced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045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Integer Types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CFCF5D-0C21-45A9-819E-58B2010F82AC}"/>
              </a:ext>
            </a:extLst>
          </p:cNvPr>
          <p:cNvGrpSpPr/>
          <p:nvPr/>
        </p:nvGrpSpPr>
        <p:grpSpPr>
          <a:xfrm>
            <a:off x="4862357" y="1513267"/>
            <a:ext cx="2467286" cy="2538982"/>
            <a:chOff x="3275012" y="1447800"/>
            <a:chExt cx="3355865" cy="3453382"/>
          </a:xfrm>
        </p:grpSpPr>
        <p:pic>
          <p:nvPicPr>
            <p:cNvPr id="1030" name="Picture 6" descr="Image result for APPLE GREEN PNG VECTOR">
              <a:extLst>
                <a:ext uri="{FF2B5EF4-FFF2-40B4-BE49-F238E27FC236}">
                  <a16:creationId xmlns:a16="http://schemas.microsoft.com/office/drawing/2014/main" id="{A2242C11-EE00-46BF-8EAA-A70CBA6DD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012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APPLE GREEN PNG VECTOR">
              <a:extLst>
                <a:ext uri="{FF2B5EF4-FFF2-40B4-BE49-F238E27FC236}">
                  <a16:creationId xmlns:a16="http://schemas.microsoft.com/office/drawing/2014/main" id="{9A1C3F6F-A220-4386-AE14-5597BEC05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607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Image result for APPLE GREEN PNG VECTOR">
              <a:extLst>
                <a:ext uri="{FF2B5EF4-FFF2-40B4-BE49-F238E27FC236}">
                  <a16:creationId xmlns:a16="http://schemas.microsoft.com/office/drawing/2014/main" id="{3CE1DDD9-E84F-44F6-B6EC-B9E8B62E4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142" y="3078438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/>
          </a:p>
          <a:p>
            <a:pPr eaLnBrk="1" hangingPunct="1"/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04466"/>
              </p:ext>
            </p:extLst>
          </p:nvPr>
        </p:nvGraphicFramePr>
        <p:xfrm>
          <a:off x="1905000" y="1244775"/>
          <a:ext cx="9992516" cy="5028787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58318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255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8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baseline="0" dirty="0"/>
                        <a:t> - 1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65535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16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4441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4294967295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32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483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</a:rPr>
                        <a:t>ulong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18446744073709551615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64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50599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4000" b="1" dirty="0"/>
              <a:t>Integer Types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Depending on the unit of measure we can use different data types:</a:t>
            </a:r>
            <a:endParaRPr lang="bg-BG" sz="36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7830" y="2436437"/>
            <a:ext cx="11125200" cy="42884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</a:rPr>
              <a:t>centuries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 20;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hours = 17531616;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{3} hours.",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//20 centuries = 2000 years = 730484 days = 17531616 hours.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11">
            <a:extLst>
              <a:ext uri="{FF2B5EF4-FFF2-40B4-BE49-F238E27FC236}">
                <a16:creationId xmlns:a16="http://schemas.microsoft.com/office/drawing/2014/main" id="{5ECAF5CC-FAB7-42EA-BB3D-1E5C7FAB560C}"/>
              </a:ext>
            </a:extLst>
          </p:cNvPr>
          <p:cNvSpPr/>
          <p:nvPr/>
        </p:nvSpPr>
        <p:spPr>
          <a:xfrm>
            <a:off x="7952167" y="4374000"/>
            <a:ext cx="712192" cy="4572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329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Integers have range (minimal and maximal value)</a:t>
            </a:r>
          </a:p>
          <a:p>
            <a:r>
              <a:rPr lang="en-US" sz="3600" dirty="0"/>
              <a:t>Integers could overflow </a:t>
            </a:r>
            <a:r>
              <a:rPr lang="bg-BG" sz="3600" dirty="0">
                <a:sym typeface="Wingdings" panose="05000000000000000000" pitchFamily="2" charset="2"/>
              </a:rPr>
              <a:t>-</a:t>
            </a:r>
            <a:r>
              <a:rPr lang="en-US" sz="3600" dirty="0">
                <a:sym typeface="Wingdings" panose="05000000000000000000" pitchFamily="2" charset="2"/>
              </a:rPr>
              <a:t> this leads to incorrect values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23247" y="3044070"/>
            <a:ext cx="6126923" cy="2995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800" b="1" noProof="1">
                <a:latin typeface="Consolas" pitchFamily="49" charset="0"/>
              </a:rPr>
              <a:t> counter = 0;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(int i = 0; i &lt;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260</a:t>
            </a:r>
            <a:r>
              <a:rPr lang="en-US" sz="2800" b="1" noProof="1">
                <a:latin typeface="Consolas" pitchFamily="49" charset="0"/>
              </a:rPr>
              <a:t>; i++)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counter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Console.WriteLine(counter);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84134" y="3044070"/>
            <a:ext cx="884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255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400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400" dirty="0"/>
              <a:t>' suffixes mean a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400" dirty="0"/>
              <a:t> or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400" dirty="0"/>
              <a:t>' suffixes mean a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sz="3400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Real Number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752AAF-2C76-48A7-8076-199FBB53085B}"/>
              </a:ext>
            </a:extLst>
          </p:cNvPr>
          <p:cNvGrpSpPr/>
          <p:nvPr/>
        </p:nvGrpSpPr>
        <p:grpSpPr>
          <a:xfrm>
            <a:off x="4953000" y="1345058"/>
            <a:ext cx="2460980" cy="2576267"/>
            <a:chOff x="4875212" y="1180009"/>
            <a:chExt cx="2460980" cy="2576267"/>
          </a:xfrm>
        </p:grpSpPr>
        <p:pic>
          <p:nvPicPr>
            <p:cNvPr id="14" name="Picture 6" descr="Image result for APPLE GREEN PNG VECTOR">
              <a:extLst>
                <a:ext uri="{FF2B5EF4-FFF2-40B4-BE49-F238E27FC236}">
                  <a16:creationId xmlns:a16="http://schemas.microsoft.com/office/drawing/2014/main" id="{BFCE12AE-132D-4F2B-83F2-31846489A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212" y="1180009"/>
              <a:ext cx="1850772" cy="2184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4957A3-E9D4-4FBB-B617-4E1798BE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2387250"/>
              <a:ext cx="2003780" cy="1369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761245" y="971496"/>
            <a:ext cx="10359790" cy="5546589"/>
          </a:xfrm>
        </p:spPr>
        <p:txBody>
          <a:bodyPr>
            <a:noAutofit/>
          </a:bodyPr>
          <a:lstStyle/>
          <a:p>
            <a:r>
              <a:rPr lang="en-US" sz="3600" dirty="0"/>
              <a:t>Floating-point types:</a:t>
            </a:r>
          </a:p>
          <a:p>
            <a:pPr lvl="1"/>
            <a:r>
              <a:rPr lang="en-US" sz="3600" dirty="0"/>
              <a:t>Represent real numbers, e.g.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sz="3600" dirty="0"/>
              <a:t>Have range and precision depending</a:t>
            </a:r>
            <a:br>
              <a:rPr lang="en-US" sz="3600" dirty="0"/>
            </a:br>
            <a:r>
              <a:rPr lang="en-US" sz="3600" dirty="0"/>
              <a:t>on the memory used</a:t>
            </a:r>
          </a:p>
          <a:p>
            <a:pPr lvl="1"/>
            <a:r>
              <a:rPr lang="en-US" sz="3600" dirty="0"/>
              <a:t>Sometimes behave abnormally in the calculations</a:t>
            </a:r>
          </a:p>
          <a:p>
            <a:pPr lvl="1"/>
            <a:r>
              <a:rPr lang="en-US" sz="3600" dirty="0"/>
              <a:t>May hold very small and very big values like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sz="3600" dirty="0"/>
              <a:t> and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742950" indent="-742950"/>
            <a:r>
              <a:rPr lang="en-GB" sz="3600" dirty="0"/>
              <a:t>Data Types</a:t>
            </a:r>
            <a:r>
              <a:rPr lang="bg-BG" sz="3600" dirty="0"/>
              <a:t> </a:t>
            </a:r>
            <a:r>
              <a:rPr lang="en-GB" sz="3600" dirty="0"/>
              <a:t>and Variables</a:t>
            </a:r>
          </a:p>
          <a:p>
            <a:pPr marL="742950" indent="-742950"/>
            <a:r>
              <a:rPr lang="en-GB" sz="3600" dirty="0"/>
              <a:t>Integer Types</a:t>
            </a:r>
          </a:p>
          <a:p>
            <a:pPr marL="742950" indent="-742950"/>
            <a:r>
              <a:rPr lang="en-GB" sz="3600" dirty="0"/>
              <a:t>Real Number Types</a:t>
            </a:r>
          </a:p>
          <a:p>
            <a:pPr marL="742950" indent="-742950"/>
            <a:r>
              <a:rPr lang="en-GB" sz="3600" dirty="0"/>
              <a:t>Type Conversion</a:t>
            </a:r>
          </a:p>
          <a:p>
            <a:pPr marL="742950" indent="-742950"/>
            <a:r>
              <a:rPr lang="en-US" sz="3600" dirty="0"/>
              <a:t>Boolean Type</a:t>
            </a:r>
          </a:p>
          <a:p>
            <a:pPr marL="742950" indent="-742950"/>
            <a:r>
              <a:rPr lang="en-US" sz="3600" dirty="0"/>
              <a:t>Character Type</a:t>
            </a:r>
          </a:p>
          <a:p>
            <a:pPr marL="742950" indent="-742950"/>
            <a:r>
              <a:rPr lang="en-US" sz="3600" dirty="0"/>
              <a:t>String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8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(±1.5 × 10</a:t>
            </a:r>
            <a:r>
              <a:rPr lang="en-US" sz="3400" baseline="30000" dirty="0"/>
              <a:t>−45</a:t>
            </a:r>
            <a:r>
              <a:rPr lang="en-US" sz="3400" dirty="0"/>
              <a:t> to ±3.4 × 10</a:t>
            </a:r>
            <a:r>
              <a:rPr lang="en-US" sz="3400" baseline="30000" dirty="0"/>
              <a:t>38</a:t>
            </a:r>
            <a:r>
              <a:rPr lang="en-US" sz="34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(±5.0 × 10</a:t>
            </a:r>
            <a:r>
              <a:rPr lang="en-US" sz="3400" baseline="30000" dirty="0"/>
              <a:t>−324</a:t>
            </a:r>
            <a:r>
              <a:rPr lang="en-US" sz="3400" dirty="0"/>
              <a:t> to ±1.7 × 10</a:t>
            </a:r>
            <a:r>
              <a:rPr lang="en-US" sz="3400" baseline="30000" dirty="0"/>
              <a:t>308</a:t>
            </a:r>
            <a:r>
              <a:rPr lang="en-US" sz="34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sz="3400" dirty="0"/>
              <a:t> for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sz="3400" dirty="0"/>
              <a:t> for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Difference in precision when using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6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600" dirty="0"/>
              <a:t>NOTE: The "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3600" dirty="0"/>
              <a:t>" suffix in the first statement</a:t>
            </a:r>
          </a:p>
          <a:p>
            <a:pPr lvl="1"/>
            <a:r>
              <a:rPr lang="en-US" sz="3400" dirty="0"/>
              <a:t>Real numbers are by default interpreted as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sz="3400" dirty="0"/>
          </a:p>
          <a:p>
            <a:pPr lvl="1"/>
            <a:r>
              <a:rPr lang="en-US" sz="3400" dirty="0"/>
              <a:t>One should explicitly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convert them to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sz="3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0"/>
            <a:ext cx="1499398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3.141593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240" y="3877096"/>
            <a:ext cx="2753915" cy="578882"/>
          </a:xfrm>
          <a:prstGeom prst="wedgeRoundRectCallout">
            <a:avLst>
              <a:gd name="adj1" fmla="val -56146"/>
              <a:gd name="adj2" fmla="val -53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3.14159265358979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41000" y="1907123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Console.WriteLine("Double PI is: {0}", doublePI);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5944"/>
            <a:ext cx="12295598" cy="5528766"/>
          </a:xfrm>
        </p:spPr>
        <p:txBody>
          <a:bodyPr/>
          <a:lstStyle/>
          <a:p>
            <a:r>
              <a:rPr lang="en-US" sz="3600" dirty="0"/>
              <a:t>Write a program that converts meters to kilometers formatted </a:t>
            </a:r>
            <a:br>
              <a:rPr lang="en-US" sz="3600" dirty="0"/>
            </a:br>
            <a:r>
              <a:rPr lang="en-US" sz="3600" dirty="0"/>
              <a:t>to the second decimal point</a:t>
            </a:r>
          </a:p>
          <a:p>
            <a:r>
              <a:rPr lang="en-US" sz="3600" dirty="0"/>
              <a:t>Examples:</a:t>
            </a:r>
            <a:endParaRPr lang="en-GB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360" y="3443468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3396280" y="353167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3443468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864" y="3443468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7578384" y="353167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104" y="3443468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4570511"/>
            <a:ext cx="8771896" cy="1587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meters = int.Parse(Console.ReadLine());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float kilometers = meters / 1000.0f;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Console.WriteLine($"{kilometers:f2}");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90D81-DE7D-4E3F-95CF-A7FD6001218C}"/>
              </a:ext>
            </a:extLst>
          </p:cNvPr>
          <p:cNvSpPr txBox="1"/>
          <p:nvPr/>
        </p:nvSpPr>
        <p:spPr>
          <a:xfrm>
            <a:off x="800100" y="63246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https://judge.softuni.org/Contests/Practice/Index/1192#0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67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Write a program that converts British pounds to US dollars </a:t>
            </a:r>
            <a:br>
              <a:rPr lang="en-US" sz="3600" dirty="0"/>
            </a:br>
            <a:r>
              <a:rPr lang="en-US" sz="3600" dirty="0"/>
              <a:t>formatted to 3th decimal point</a:t>
            </a:r>
          </a:p>
          <a:p>
            <a:r>
              <a:rPr lang="en-US" sz="36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Check your solution here: </a:t>
            </a:r>
            <a:r>
              <a:rPr lang="en-US" sz="1800" dirty="0">
                <a:hlinkClick r:id="rId2"/>
              </a:rPr>
              <a:t>https://judge.softuni.org/Contests/Practice/Index/1192#0</a:t>
            </a:r>
            <a:endParaRPr lang="en-US" sz="1800" dirty="0"/>
          </a:p>
        </p:txBody>
      </p:sp>
      <p:sp>
        <p:nvSpPr>
          <p:cNvPr id="13" name="Right Arrow 12"/>
          <p:cNvSpPr/>
          <p:nvPr/>
        </p:nvSpPr>
        <p:spPr>
          <a:xfrm>
            <a:off x="3089683" y="33161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89298" y="3189886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70894" y="3189886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90600" y="4154059"/>
            <a:ext cx="10134600" cy="1587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double num = double.Parse(Console.ReadLine());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Console.WriteLine($"{result:f3}");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9590" y="33161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3809" y="3189886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6197" y="318746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1000" y="2709000"/>
            <a:ext cx="10363200" cy="3497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double.MaxValue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1000" y="2169000"/>
            <a:ext cx="11277600" cy="3983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Sometimes floating-point numbers work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sz="3600" dirty="0"/>
              <a:t>!</a:t>
            </a:r>
            <a:endParaRPr lang="bg-BG" sz="3600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9201" y="1939462"/>
            <a:ext cx="9449587" cy="44577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Console.WriteLine(100000000000000.0 + 0.3);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100000000000000 (loss of precision)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b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sum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1.33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Console.WriteLine("a+b={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sum={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equal={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}",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==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one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one +=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Console.WriteLine(one);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0.999999999999906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75234"/>
            <a:ext cx="11755598" cy="552876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900" dirty="0"/>
              <a:t>There is a special decimal floating-point real number type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900" dirty="0"/>
              <a:t>in C#: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sz="37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700" dirty="0"/>
              <a:t>(±1,0 × 10</a:t>
            </a:r>
            <a:r>
              <a:rPr lang="en-US" sz="3700" baseline="30000" dirty="0"/>
              <a:t>-28</a:t>
            </a:r>
            <a:r>
              <a:rPr lang="en-US" sz="3700" dirty="0"/>
              <a:t> to ±7,9 × 10</a:t>
            </a:r>
            <a:r>
              <a:rPr lang="en-US" sz="3700" baseline="30000" dirty="0"/>
              <a:t>28</a:t>
            </a:r>
            <a:r>
              <a:rPr lang="en-US" sz="37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500" dirty="0"/>
              <a:t>128-bits, precision of 28-29 digits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Used for financial calculations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Almost no round-off errors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Almost no loss of precision</a:t>
            </a:r>
          </a:p>
          <a:p>
            <a:pPr>
              <a:buClr>
                <a:schemeClr val="tx1"/>
              </a:buClr>
            </a:pPr>
            <a:r>
              <a:rPr lang="en-US" sz="3900" dirty="0"/>
              <a:t>The default value of decimal type is:</a:t>
            </a:r>
          </a:p>
          <a:p>
            <a:pPr lvl="1">
              <a:buClr>
                <a:schemeClr val="tx1"/>
              </a:buClr>
            </a:pPr>
            <a:r>
              <a:rPr lang="bg-BG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700" dirty="0"/>
              <a:t> (</a:t>
            </a: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700" dirty="0"/>
              <a:t> is the suffix for decimal numbers)</a:t>
            </a:r>
            <a:endParaRPr lang="bg-BG" sz="3700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66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22617" y="1311231"/>
            <a:ext cx="12001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Write program to enter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sz="3600" dirty="0"/>
              <a:t> and print their exact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298934" y="2713372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7416" y="2083854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8967" y="2557829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00522" y="4590041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9004" y="3960523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90555" y="4434498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https://judge.softuni.org/Contests/Practice/Index/1192#2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3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code works, but makes rounding mistakes sometimes: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spcAft>
                <a:spcPts val="2400"/>
              </a:spcAft>
            </a:pPr>
            <a:endParaRPr lang="en-US" sz="3600" dirty="0"/>
          </a:p>
          <a:p>
            <a:r>
              <a:rPr lang="en-US" sz="3600" dirty="0"/>
              <a:t>Change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600" dirty="0"/>
              <a:t> with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decimal</a:t>
            </a:r>
            <a:r>
              <a:rPr lang="en-US" sz="3600" dirty="0"/>
              <a:t> and check the differences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75066" y="1963111"/>
            <a:ext cx="9505934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int n = int.Parse(Console.ReadLine());</a:t>
            </a:r>
          </a:p>
          <a:p>
            <a:r>
              <a:rPr lang="en-US" sz="2800" noProof="1"/>
              <a:t>double 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 = 0;</a:t>
            </a:r>
          </a:p>
          <a:p>
            <a:r>
              <a:rPr lang="en-US" sz="2800" noProof="1"/>
              <a:t>for (int i = 0; i &lt; n; i++)</a:t>
            </a:r>
          </a:p>
          <a:p>
            <a:r>
              <a:rPr lang="en-US" sz="2800" noProof="1"/>
              <a:t>  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 += double.Parse(Console.ReadLine());</a:t>
            </a:r>
          </a:p>
          <a:p>
            <a:r>
              <a:rPr lang="en-US" sz="2800" noProof="1"/>
              <a:t>Console.WriteLine(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https://judge.softuni.org/Contests/Practice/Index/1192#2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Live Exercises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Integer and Real Numbers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Type Conversion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6A809-9B2B-452F-8778-BF08A193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49" y="1385092"/>
            <a:ext cx="2377703" cy="23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Type can be </a:t>
            </a:r>
            <a:r>
              <a:rPr lang="en-US" sz="3600" b="1" dirty="0">
                <a:solidFill>
                  <a:schemeClr val="bg1"/>
                </a:solidFill>
              </a:rPr>
              <a:t>changed</a:t>
            </a:r>
            <a:r>
              <a:rPr lang="en-US" sz="3600" dirty="0"/>
              <a:t> (</a:t>
            </a:r>
            <a:r>
              <a:rPr lang="en-US" sz="3600" b="1" dirty="0">
                <a:solidFill>
                  <a:schemeClr val="bg1"/>
                </a:solidFill>
              </a:rPr>
              <a:t>converted</a:t>
            </a:r>
            <a:r>
              <a:rPr lang="en-US" sz="3600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Implicit</a:t>
            </a:r>
            <a:r>
              <a:rPr lang="en-US" sz="3400" dirty="0"/>
              <a:t> type conversion (</a:t>
            </a:r>
            <a:r>
              <a:rPr lang="en-US" sz="3400" b="1" dirty="0">
                <a:solidFill>
                  <a:schemeClr val="bg1"/>
                </a:solidFill>
              </a:rPr>
              <a:t>lossless</a:t>
            </a:r>
            <a:r>
              <a:rPr lang="en-US" sz="3400" dirty="0"/>
              <a:t>): variable of bigger type</a:t>
            </a:r>
            <a:br>
              <a:rPr lang="en-US" sz="3400" dirty="0"/>
            </a:br>
            <a:r>
              <a:rPr lang="en-US" sz="3400" dirty="0"/>
              <a:t>(e.g.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dirty="0"/>
              <a:t>) takes smaller value (e.g.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Explicit</a:t>
            </a:r>
            <a:r>
              <a:rPr lang="en-US" sz="3400" dirty="0"/>
              <a:t> type conversion (</a:t>
            </a:r>
            <a:r>
              <a:rPr lang="en-US" sz="3400" noProof="1"/>
              <a:t>lossy</a:t>
            </a:r>
            <a:r>
              <a:rPr lang="en-US" sz="3400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23686" y="3895156"/>
            <a:ext cx="2057400" cy="914400"/>
          </a:xfrm>
          <a:prstGeom prst="wedgeRoundRectCallout">
            <a:avLst>
              <a:gd name="adj1" fmla="val -61185"/>
              <a:gd name="adj2" fmla="val 2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Implicit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281000" y="3769326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05882" y="5518416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323686" y="5661875"/>
            <a:ext cx="2057400" cy="900344"/>
          </a:xfrm>
          <a:prstGeom prst="wedgeRoundRectCallout">
            <a:avLst>
              <a:gd name="adj1" fmla="val -66482"/>
              <a:gd name="adj2" fmla="val 27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Explicit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program to enter an integer number of centuries and </a:t>
            </a:r>
            <a:br>
              <a:rPr lang="en-US" sz="3600" dirty="0"/>
            </a:br>
            <a:r>
              <a:rPr lang="en-US" sz="3600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352801" y="2802062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373" y="5156020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81000" y="2658348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32802" y="2450599"/>
            <a:ext cx="76981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52801" y="430079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81000" y="4157076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932802" y="3949327"/>
            <a:ext cx="76981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https://judge.softuni.org/Contests/Practice/Index/1192#3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4952" y="1305025"/>
            <a:ext cx="11506200" cy="4865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centuries = int.Parse(Console.ReadLine());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days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800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br>
              <a:rPr lang="bg-BG" sz="2800" b="1" noProof="1">
                <a:latin typeface="Consolas" pitchFamily="49" charset="0"/>
              </a:rPr>
            </a:b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"{0} centuries = {1} years = {2} days = {3} hours = {4} minutes",</a:t>
            </a:r>
            <a:br>
              <a:rPr lang="bg-BG" sz="2800" b="1" noProof="1">
                <a:latin typeface="Consolas" pitchFamily="49" charset="0"/>
              </a:rPr>
            </a:b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centuries, years, days, hours, minutes);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7250" y="3542493"/>
            <a:ext cx="2857500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double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34400" y="1989000"/>
            <a:ext cx="2743200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>
                <a:hlinkClick r:id="rId2"/>
              </a:rPr>
              <a:t>here: https://judge.softuni.org/Contests/Practice/Index/1192#3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831000" y="4700527"/>
            <a:ext cx="10961783" cy="768084"/>
          </a:xfrm>
        </p:spPr>
        <p:txBody>
          <a:bodyPr/>
          <a:lstStyle/>
          <a:p>
            <a:r>
              <a:rPr lang="en-GB" dirty="0"/>
              <a:t>Boolean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7A44E-8E8E-4CD0-983A-0386943F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Boolean variables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en-US" sz="3600" dirty="0"/>
              <a:t>) hold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600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8201" y="2057401"/>
            <a:ext cx="9067801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greaterAB = (a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Console.WriteLine(greaterAB);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equalA1 = (a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28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Console.WriteLine(equalA1);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 number is special when its sum of digits is 5, 7 or 11</a:t>
            </a:r>
          </a:p>
          <a:p>
            <a:pPr lvl="1"/>
            <a:r>
              <a:rPr lang="en-US" sz="3400" dirty="0"/>
              <a:t>For all numbers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…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print the number and if it is special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180" y="4038194"/>
            <a:ext cx="765496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2819401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6338" y="4085805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718" y="2819401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5200" y="2819401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https://judge.softuni.org/Contests/Practice/Index/1192#4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1231960"/>
            <a:ext cx="754380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362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https://judge.softuni.org/Contests/Practice/Index/1192#4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Character Type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DEB013B-3E9E-4D2E-B5D7-C15B13F33C31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 and Variables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5069" y="1066801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3600" dirty="0"/>
              <a:t>The character data type in C#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Is declared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400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Has a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Takes 16 bits of memory (from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sz="340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Each </a:t>
            </a:r>
            <a:r>
              <a:rPr lang="en-US" sz="3600" b="1" dirty="0">
                <a:solidFill>
                  <a:schemeClr val="bg1"/>
                </a:solidFill>
              </a:rPr>
              <a:t>character</a:t>
            </a:r>
            <a:r>
              <a:rPr lang="en-US" sz="3600" dirty="0"/>
              <a:t> has an unique </a:t>
            </a:r>
            <a:r>
              <a:rPr lang="en-US" sz="3600" b="1" dirty="0">
                <a:solidFill>
                  <a:schemeClr val="bg1"/>
                </a:solidFill>
              </a:rPr>
              <a:t>Unicode</a:t>
            </a:r>
            <a:r>
              <a:rPr lang="en-US" sz="3600" dirty="0"/>
              <a:t> value 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/>
              <a:t>):</a:t>
            </a:r>
            <a:endParaRPr lang="bg-BG" sz="36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1" y="2057401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takes 3 lines of characters and prints them in reversed order with a space between them</a:t>
            </a:r>
          </a:p>
          <a:p>
            <a:r>
              <a:rPr lang="en-US" sz="36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8400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462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7202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5302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364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4104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https://judge.softuni.org/Contests/Practice/Index/1192#5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6988" y="1905001"/>
            <a:ext cx="106680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Console.WriteLine($"{thirdChar} {secondChar} {firstChar}");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Represent a special character like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sz="3400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Represent system characters (like the [TAB] character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sz="3400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single quote	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backslash	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sz="3400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</a:t>
            </a:r>
            <a:r>
              <a:rPr lang="en-US" sz="3400" noProof="1"/>
              <a:t>for denoting any other Unicode symbol</a:t>
            </a:r>
            <a:endParaRPr lang="en-US" sz="3400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7200" y="1535446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966000" y="4800897"/>
            <a:ext cx="10961783" cy="768084"/>
          </a:xfrm>
        </p:spPr>
        <p:txBody>
          <a:bodyPr/>
          <a:lstStyle/>
          <a:p>
            <a:r>
              <a:rPr lang="en-GB" dirty="0"/>
              <a:t>Sequence of Characters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17F316A-2509-4D45-9055-E1F89E72E2C1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786000" y="5558256"/>
            <a:ext cx="10961783" cy="768084"/>
          </a:xfrm>
        </p:spPr>
        <p:txBody>
          <a:bodyPr/>
          <a:lstStyle/>
          <a:p>
            <a:r>
              <a:rPr lang="en-GB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6000" y="1189318"/>
            <a:ext cx="10321675" cy="554658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The string data type in C#</a:t>
            </a:r>
          </a:p>
          <a:p>
            <a:pPr lvl="1"/>
            <a:r>
              <a:rPr lang="en-US" sz="3400" dirty="0"/>
              <a:t>Represents a sequence of characters</a:t>
            </a:r>
          </a:p>
          <a:p>
            <a:pPr lvl="1"/>
            <a:r>
              <a:rPr lang="en-US" sz="3400" dirty="0"/>
              <a:t>Is declared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400" dirty="0"/>
              <a:t> keyword</a:t>
            </a:r>
          </a:p>
          <a:p>
            <a:pPr lvl="1"/>
            <a:r>
              <a:rPr lang="en-US" sz="3400" dirty="0"/>
              <a:t>Has a default value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400" dirty="0"/>
              <a:t> (no value)</a:t>
            </a:r>
          </a:p>
          <a:p>
            <a:r>
              <a:rPr lang="en-US" sz="3600" dirty="0"/>
              <a:t>Strings are enclosed in quotes:</a:t>
            </a:r>
          </a:p>
          <a:p>
            <a:endParaRPr lang="en-US" dirty="0"/>
          </a:p>
          <a:p>
            <a:r>
              <a:rPr lang="en-US" sz="3600" dirty="0"/>
              <a:t>Strings can be concatenated</a:t>
            </a:r>
          </a:p>
          <a:p>
            <a:pPr lvl="1"/>
            <a:r>
              <a:rPr lang="en-US" sz="3400" dirty="0"/>
              <a:t>Using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400" dirty="0"/>
              <a:t> operator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1000" y="4419000"/>
            <a:ext cx="56388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text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Hello, C#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Strings are enclosed in quotes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3600" dirty="0"/>
              <a:t>:</a:t>
            </a: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Strings can be </a:t>
            </a:r>
            <a:r>
              <a:rPr lang="en-US" sz="3600" b="1" dirty="0">
                <a:solidFill>
                  <a:schemeClr val="bg1"/>
                </a:solidFill>
              </a:rPr>
              <a:t>verbatim</a:t>
            </a:r>
            <a:r>
              <a:rPr lang="en-US" sz="3600" dirty="0"/>
              <a:t> (no escaping):</a:t>
            </a:r>
          </a:p>
          <a:p>
            <a:endParaRPr lang="en-US" sz="3600" dirty="0"/>
          </a:p>
          <a:p>
            <a:r>
              <a:rPr lang="en-US" sz="3600" dirty="0"/>
              <a:t>You can use verbatim strings with interpolation: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and Interpolated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2609" y="1905001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5994" y="1556078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escaped by \\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32609" y="3305609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2800" b="1" noProof="1">
                <a:latin typeface="Consolas" panose="020B0609020204030204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65994" y="3074774"/>
            <a:ext cx="2798994" cy="986242"/>
          </a:xfrm>
          <a:prstGeom prst="wedgeRoundRectCallout">
            <a:avLst>
              <a:gd name="adj1" fmla="val -26266"/>
              <a:gd name="adj2" fmla="val 2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not escaped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2609" y="4775711"/>
            <a:ext cx="741218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os = "Windows";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"win.ini";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path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$@</a:t>
            </a:r>
            <a:r>
              <a:rPr lang="en-US" sz="2800" b="1" noProof="1">
                <a:latin typeface="Consolas" panose="020B0609020204030204" pitchFamily="49" charset="0"/>
              </a:rPr>
              <a:t>"C:\{os}\{file}";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first and last name and delimiter</a:t>
            </a:r>
          </a:p>
          <a:p>
            <a:r>
              <a:rPr lang="en-US" sz="3600" dirty="0"/>
              <a:t>Print the first and last name joined by the delimiter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4848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3008028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9450" y="3087601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349" y="3064777"/>
            <a:ext cx="262585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2529" y="3144350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48" y="4482277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4899504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9450" y="4979077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4539026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43" y="4969047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2529" y="5035826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62600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https://judge.softuni.org/Contests/Practice/Index/1192#6</a:t>
            </a:r>
            <a:endParaRPr lang="en-US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Computers are machines that process data</a:t>
            </a:r>
          </a:p>
          <a:p>
            <a:pPr lvl="1"/>
            <a:r>
              <a:rPr lang="en-US" sz="3400" dirty="0"/>
              <a:t>Instructions and data are stored </a:t>
            </a:r>
            <a:br>
              <a:rPr lang="en-US" sz="3400" dirty="0"/>
            </a:br>
            <a:r>
              <a:rPr lang="en-US" sz="3400" dirty="0"/>
              <a:t>in the computer 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9800" y="3505201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295401"/>
            <a:ext cx="10439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firstName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lastName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delimiter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result = firstName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/>
              <a:t>delimiter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lastName;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Console.WriteLine(result);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Concat</a:t>
            </a:r>
            <a:r>
              <a:rPr lang="en-US" dirty="0"/>
              <a:t> Names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2400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</a:rPr>
                <a:t>Jan&lt;-&gt;White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b="1" dirty="0">
                <a:solidFill>
                  <a:schemeClr val="bg1"/>
                </a:solidFill>
              </a:rPr>
              <a:t>Variables</a:t>
            </a:r>
            <a:r>
              <a:rPr lang="en-GB" sz="36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Have </a:t>
            </a:r>
            <a:r>
              <a:rPr lang="en-GB" sz="3400" b="1" dirty="0">
                <a:solidFill>
                  <a:schemeClr val="bg1"/>
                </a:solidFill>
              </a:rPr>
              <a:t>specific ranges </a:t>
            </a:r>
            <a:r>
              <a:rPr lang="en-GB" sz="34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String and text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Sequences</a:t>
            </a:r>
            <a:r>
              <a:rPr lang="en-GB" sz="3400" b="1" dirty="0">
                <a:solidFill>
                  <a:schemeClr val="bg2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of Unicode</a:t>
            </a:r>
            <a:r>
              <a:rPr lang="en-GB" sz="3400" b="1" dirty="0">
                <a:solidFill>
                  <a:schemeClr val="bg2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Type conversion: </a:t>
            </a:r>
            <a:r>
              <a:rPr lang="en-GB" sz="3600" b="1" dirty="0">
                <a:solidFill>
                  <a:schemeClr val="bg1"/>
                </a:solidFill>
              </a:rPr>
              <a:t>implicit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/>
                </a:solidFill>
              </a:rPr>
              <a:t>explicit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2" y="142398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6" y="1198206"/>
            <a:ext cx="3785972" cy="216341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5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Variables have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data type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Assignment</a:t>
            </a:r>
            <a:r>
              <a:rPr lang="en-US" sz="3600" dirty="0"/>
              <a:t> is done by the operator "</a:t>
            </a:r>
            <a:r>
              <a:rPr lang="en-US" sz="3600" b="1" dirty="0">
                <a:solidFill>
                  <a:schemeClr val="bg1"/>
                </a:solidFill>
              </a:rPr>
              <a:t>=</a:t>
            </a:r>
            <a:r>
              <a:rPr lang="en-US" sz="3600" dirty="0"/>
              <a:t>" </a:t>
            </a:r>
          </a:p>
          <a:p>
            <a:pPr lvl="1"/>
            <a:r>
              <a:rPr lang="en-US" sz="3600" dirty="0"/>
              <a:t>Example of variable definition and assignment in C#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When processed, </a:t>
            </a: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is </a:t>
            </a:r>
            <a:r>
              <a:rPr lang="en-US" sz="3600" b="1" dirty="0">
                <a:solidFill>
                  <a:schemeClr val="bg1"/>
                </a:solidFill>
              </a:rPr>
              <a:t>stored</a:t>
            </a:r>
            <a:r>
              <a:rPr lang="en-US" sz="3600" dirty="0"/>
              <a:t> back </a:t>
            </a:r>
            <a:r>
              <a:rPr lang="en-US" sz="3600" b="1" dirty="0">
                <a:solidFill>
                  <a:schemeClr val="bg1"/>
                </a:solidFill>
              </a:rPr>
              <a:t>into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variables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90613" y="4288111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3153669" y="4288111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 type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676411" y="3571490"/>
            <a:ext cx="2871958" cy="578882"/>
          </a:xfrm>
          <a:prstGeom prst="wedgeRoundRectCallout">
            <a:avLst>
              <a:gd name="adj1" fmla="val -12300"/>
              <a:gd name="adj2" fmla="val 86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name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563075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value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data type</a:t>
            </a:r>
            <a:r>
              <a:rPr lang="en-US" sz="3600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Is a </a:t>
            </a:r>
            <a:r>
              <a:rPr lang="en-US" sz="3400" b="1" dirty="0">
                <a:solidFill>
                  <a:schemeClr val="bg1"/>
                </a:solidFill>
              </a:rPr>
              <a:t>domain of values </a:t>
            </a:r>
            <a:r>
              <a:rPr lang="en-US" sz="3400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Defines the type of information stored in the computer </a:t>
            </a:r>
            <a:br>
              <a:rPr lang="en-US" sz="3400" dirty="0"/>
            </a:br>
            <a:r>
              <a:rPr lang="en-US" sz="3400" dirty="0"/>
              <a:t>memory (in a </a:t>
            </a:r>
            <a:r>
              <a:rPr lang="en-US" sz="3400" b="1" dirty="0">
                <a:solidFill>
                  <a:schemeClr val="bg1"/>
                </a:solidFill>
              </a:rPr>
              <a:t>variable</a:t>
            </a:r>
            <a:r>
              <a:rPr lang="en-US" sz="34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Positive integers: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400" dirty="0"/>
              <a:t>Alphabetical characters: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400" dirty="0"/>
              <a:t>Days of week: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847" y="1264287"/>
            <a:ext cx="11818096" cy="55287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3900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Name (C# keyword or .NET type)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Size 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3900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Integer numbers in 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Name: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Size: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sz="37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sz="37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700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Default value: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2801" y="119611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07999" y="2826258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sequence of 32 bits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62800" y="4508397"/>
            <a:ext cx="3747816" cy="936938"/>
          </a:xfrm>
          <a:prstGeom prst="wedgeRoundRectCallout">
            <a:avLst>
              <a:gd name="adj1" fmla="val 24097"/>
              <a:gd name="adj2" fmla="val 13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4 sequential bytes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079981"/>
            <a:ext cx="10129234" cy="3972857"/>
          </a:xfrm>
        </p:spPr>
        <p:txBody>
          <a:bodyPr>
            <a:normAutofit/>
          </a:bodyPr>
          <a:lstStyle/>
          <a:p>
            <a:r>
              <a:rPr lang="en-US" sz="3600" dirty="0"/>
              <a:t>Always refer to the naming </a:t>
            </a:r>
            <a:r>
              <a:rPr lang="en-US" sz="3600" b="1" dirty="0">
                <a:solidFill>
                  <a:schemeClr val="bg1"/>
                </a:solidFill>
              </a:rPr>
              <a:t>conventions</a:t>
            </a:r>
            <a:br>
              <a:rPr lang="en-US" sz="3600" dirty="0"/>
            </a:br>
            <a:r>
              <a:rPr lang="en-US" sz="3600" dirty="0"/>
              <a:t>of a programming language </a:t>
            </a:r>
            <a:r>
              <a:rPr lang="bg-BG" sz="3600" dirty="0"/>
              <a:t>-</a:t>
            </a:r>
            <a:r>
              <a:rPr lang="en-US" sz="3600" dirty="0"/>
              <a:t> for C# use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Preferred form: </a:t>
            </a:r>
            <a:r>
              <a:rPr lang="en-US" sz="3600" b="1" dirty="0">
                <a:solidFill>
                  <a:schemeClr val="bg1"/>
                </a:solidFill>
              </a:rPr>
              <a:t>[Noun] </a:t>
            </a:r>
            <a:r>
              <a:rPr lang="en-US" sz="3600" dirty="0"/>
              <a:t>or </a:t>
            </a:r>
            <a:r>
              <a:rPr lang="en-US" sz="3600" b="1" dirty="0">
                <a:solidFill>
                  <a:schemeClr val="bg1"/>
                </a:solidFill>
              </a:rPr>
              <a:t>[Adjective] </a:t>
            </a:r>
            <a:r>
              <a:rPr lang="en-US" sz="3600" dirty="0"/>
              <a:t>+ </a:t>
            </a:r>
            <a:r>
              <a:rPr lang="en-US" sz="3600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sz="3600" dirty="0"/>
              <a:t>Should explain the purpose of the variable (Always</a:t>
            </a:r>
            <a:br>
              <a:rPr lang="en-US" sz="3600" dirty="0"/>
            </a:br>
            <a:r>
              <a:rPr lang="en-US" sz="3600" dirty="0"/>
              <a:t>ask yourself "</a:t>
            </a:r>
            <a:r>
              <a:rPr lang="en-US" sz="3600" b="1" dirty="0">
                <a:solidFill>
                  <a:schemeClr val="bg1"/>
                </a:solidFill>
              </a:rPr>
              <a:t>What does this variable contain?</a:t>
            </a:r>
            <a:r>
              <a:rPr lang="en-US" sz="3600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1383" y="4476749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1669" y="5439337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27650" y="5149416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24148" y="5919559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0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3800</TotalTime>
  <Words>3538</Words>
  <Application>Microsoft Office PowerPoint</Application>
  <PresentationFormat>Widescreen</PresentationFormat>
  <Paragraphs>598</Paragraphs>
  <Slides>57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Consolas</vt:lpstr>
      <vt:lpstr>Tahoma</vt:lpstr>
      <vt:lpstr>Wingdings</vt:lpstr>
      <vt:lpstr>Wingdings 2</vt:lpstr>
      <vt:lpstr>SoftUni</vt:lpstr>
      <vt:lpstr>Data Types and Variables</vt:lpstr>
      <vt:lpstr>Table of Contents</vt:lpstr>
      <vt:lpstr>Have a Question?</vt:lpstr>
      <vt:lpstr>Data Types and Variables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Integer Types</vt:lpstr>
      <vt:lpstr> </vt:lpstr>
      <vt:lpstr>Centuries – Example</vt:lpstr>
      <vt:lpstr>Beware of Integer Overflow!</vt:lpstr>
      <vt:lpstr>Integer Literals</vt:lpstr>
      <vt:lpstr>Real Number Types</vt:lpstr>
      <vt:lpstr>What Are Floating-Point Types?</vt:lpstr>
      <vt:lpstr>Floating-Point Numbers</vt:lpstr>
      <vt:lpstr>PI Precision – Example</vt:lpstr>
      <vt:lpstr>Problem: Convert Meters to Kilometres</vt:lpstr>
      <vt:lpstr>Problem: Pounds to Dollars</vt:lpstr>
      <vt:lpstr>Scientific Notation</vt:lpstr>
      <vt:lpstr>Floating-Point Division</vt:lpstr>
      <vt:lpstr>Floating-Point Calculations – Abnormalities</vt:lpstr>
      <vt:lpstr>Decimal Floating-Point Type</vt:lpstr>
      <vt:lpstr>Problem: Exact Sum of Real Numbers</vt:lpstr>
      <vt:lpstr>Solution: Exact Sum of Real Numbers</vt:lpstr>
      <vt:lpstr>Integer and Real Numbers</vt:lpstr>
      <vt:lpstr>Type Conversion</vt:lpstr>
      <vt:lpstr>Type Conversion</vt:lpstr>
      <vt:lpstr>Problem: Centuries to Minutes</vt:lpstr>
      <vt:lpstr>Solution: Centuries to Minutes</vt:lpstr>
      <vt:lpstr>Boolean Type</vt:lpstr>
      <vt:lpstr>Boolean Type</vt:lpstr>
      <vt:lpstr>Problem: Special Numbers</vt:lpstr>
      <vt:lpstr>Solution: Special Numbers</vt:lpstr>
      <vt:lpstr>Character Type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Sequence of Characters</vt:lpstr>
      <vt:lpstr>The String Data Type</vt:lpstr>
      <vt:lpstr>Verbatim and Interpolated Strings</vt:lpstr>
      <vt:lpstr>Problem: Concat Names</vt:lpstr>
      <vt:lpstr>Solution: Concat Names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Data Types and Variables</dc:title>
  <dc:subject>Technology Fundamentals  – Practical Training Course @ SoftUni</dc:subject>
  <dc:creator>Software University</dc:creator>
  <cp:keywords>Programming Fundamentals; Programming;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56</cp:revision>
  <dcterms:created xsi:type="dcterms:W3CDTF">2018-05-23T13:08:44Z</dcterms:created>
  <dcterms:modified xsi:type="dcterms:W3CDTF">2021-12-23T05:21:22Z</dcterms:modified>
  <cp:category>programming;computer programming;software development;web development</cp:category>
</cp:coreProperties>
</file>