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1"/>
  </p:notesMasterIdLst>
  <p:handoutMasterIdLst>
    <p:handoutMasterId r:id="rId22"/>
  </p:handoutMasterIdLst>
  <p:sldIdLst>
    <p:sldId id="394" r:id="rId2"/>
    <p:sldId id="476" r:id="rId3"/>
    <p:sldId id="508" r:id="rId4"/>
    <p:sldId id="259" r:id="rId5"/>
    <p:sldId id="535" r:id="rId6"/>
    <p:sldId id="479" r:id="rId7"/>
    <p:sldId id="536" r:id="rId8"/>
    <p:sldId id="554" r:id="rId9"/>
    <p:sldId id="483" r:id="rId10"/>
    <p:sldId id="551" r:id="rId11"/>
    <p:sldId id="415" r:id="rId12"/>
    <p:sldId id="543" r:id="rId13"/>
    <p:sldId id="492" r:id="rId14"/>
    <p:sldId id="594" r:id="rId15"/>
    <p:sldId id="595" r:id="rId16"/>
    <p:sldId id="494" r:id="rId17"/>
    <p:sldId id="401" r:id="rId18"/>
    <p:sldId id="405" r:id="rId19"/>
    <p:sldId id="4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7CEFE76-0D92-4ECD-A7AE-B45239720B57}">
          <p14:sldIdLst>
            <p14:sldId id="394"/>
            <p14:sldId id="476"/>
            <p14:sldId id="508"/>
            <p14:sldId id="259"/>
          </p14:sldIdLst>
        </p14:section>
        <p14:section name="Course Objective" id="{38EDA8F8-2B1A-4660-9AA1-51D5D1D2D4C8}">
          <p14:sldIdLst>
            <p14:sldId id="535"/>
            <p14:sldId id="479"/>
            <p14:sldId id="536"/>
            <p14:sldId id="554"/>
          </p14:sldIdLst>
        </p14:section>
        <p14:section name="Team" id="{40CAFEF6-FE20-4851-889D-14E8131F05C8}">
          <p14:sldIdLst>
            <p14:sldId id="483"/>
            <p14:sldId id="551"/>
          </p14:sldIdLst>
        </p14:section>
        <p14:section name="Course Organization" id="{39D4978A-F081-4FDA-84F9-2C11BED80BA3}">
          <p14:sldIdLst>
            <p14:sldId id="415"/>
            <p14:sldId id="543"/>
            <p14:sldId id="492"/>
            <p14:sldId id="594"/>
            <p14:sldId id="595"/>
            <p14:sldId id="494"/>
            <p14:sldId id="401"/>
          </p14:sldIdLst>
        </p14:section>
        <p14:section name="Conclusion" id="{70BCAA68-B98F-44B8-948E-0009AF2D30E0}">
          <p14:sldIdLst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5710B-E253-66CB-86A3-2FED9E0179F7}" v="53" dt="2020-01-10T10:08:05.375"/>
    <p1510:client id="{DA4D5FAE-A3C5-2003-CE13-0A02FB0BC58D}" v="90" dt="2020-01-09T13:24:51.757"/>
    <p1510:client id="{EE43E3D0-5C8D-B033-D66D-D8DEA961156F}" v="56" dt="2020-01-09T11:52:50.48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54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BED9DB9-C712-4E4B-A213-BBF5258339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411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54827EC-DD91-4D35-AE19-0E6E9D316A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0097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4DA39FA-6DB3-40FD-B079-165A802863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1589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6CC53E5-CF1B-4393-8B8A-7EF8768B55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72873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3311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0950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F2598F3-4EB7-4620-A4DC-584E9A695D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604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A27C04-0FA1-4774-BD8E-58EB618845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9300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B5F0D4-14F7-4381-9736-0D09E2D472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4538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44D1ED0-4CF2-48F5-8601-EF19DBFF30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61176CCE-C3CD-48FC-A363-C9C6B2F9C7A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1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02F695C-9F40-4BDE-AEE4-EE797F51CA6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4236D8A-9B04-45F8-B77A-7C90CF2B21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8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E030181-A088-4EDD-8DDE-1513AA32D22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783294F7-377E-4FDE-ACE9-234E2C336881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8026D843-283F-436B-AAB7-380A4AD7465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42FD576-C21D-443D-9B73-A2B88194E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38768FDA-4969-4493-92B2-4FC59479054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11216FEE-BDE4-4455-85E9-0DB76F8DE7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85757D8D-A59F-49B0-8E6F-147C5E73C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9C46B9D5-E39A-4711-AD51-59D98E677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84D0005-71D8-43E6-BF4A-A722262F0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ADCE3C48-8FED-42B6-8834-FFB04B29C0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ED79F8B-1C43-4037-8070-54A495219F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086480B1-4F23-47F8-8C9A-E4A583930EC2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E9C430F3-BD4C-4575-BE98-94BD331592C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A83047C6-45DD-4A6E-BDF0-9EDF332DA11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E765456-C93E-4140-B48B-640E39889ED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AA1F1997-D421-44DD-B450-32C07CC5DC1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4BC72550-E848-4E47-8509-9B0E4BFFA07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9DE12F7-2B75-495E-B6EC-B3B237B86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4DE2925-F36E-4DD6-AA59-0A9A3670FF4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4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1C43AE09-DE35-4686-862E-5E5E4309AB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6EAF131-FAAC-45C9-AAC5-29662E2FBFE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FCFB34C-7F6A-465E-AE2A-8739B7596A8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054BF032-AFA8-4D54-802D-F636E7E20454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418F2A3B-CFCB-4EBF-8462-6E2EA674E9B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9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96548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C90454A8-8DED-41FA-8C64-98C59ED05AC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26EA1B0-5C01-4B1F-A7D5-69585F52AE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7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83B923C4-F02D-4169-A71A-ED47E08A19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9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177DF36-5BBE-4A33-8858-3556FD80B9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5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50D9555-E13D-4A67-8313-A5A265A0FE6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0F4EBEF-C2A0-467A-9B0F-5FE1D0EE18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46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62562327-834D-41B7-8EB4-A03A103927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884463E-D640-483D-95CD-BACDF8A390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0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FD77484E-1466-4B8B-A7AB-A7354212EEC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AE0CB74C-3F21-4FFA-94BF-B00D6E1DC2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6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C001D526-445B-4E2E-A3FC-CF4EA763881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6A4EFFF-377A-45B9-A482-3A9379B0004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70F905C-78B1-4486-9420-F277657111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5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-csharp-java-js-pyth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SoftUniPythonCommunity" TargetMode="Externa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1.png"/><Relationship Id="rId26" Type="http://schemas.openxmlformats.org/officeDocument/2006/relationships/image" Target="../media/image3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8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0.png"/><Relationship Id="rId20" Type="http://schemas.openxmlformats.org/officeDocument/2006/relationships/image" Target="../media/image32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3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36.png"/><Relationship Id="rId10" Type="http://schemas.openxmlformats.org/officeDocument/2006/relationships/image" Target="../media/image27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2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29.png"/><Relationship Id="rId22" Type="http://schemas.openxmlformats.org/officeDocument/2006/relationships/image" Target="../media/image33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Fundamentals</a:t>
            </a:r>
          </a:p>
        </p:txBody>
      </p:sp>
      <p:pic>
        <p:nvPicPr>
          <p:cNvPr id="1026" name="Picture 2" descr="Ð ÐµÐ·ÑÐ»ÑÐ°Ñ Ñ Ð¸Ð·Ð¾Ð±ÑÐ°Ð¶ÐµÐ½Ð¸Ðµ Ð·Ð° pyth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2239295"/>
            <a:ext cx="5105400" cy="25527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82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887FCE60-E079-4329-90A8-C8783EF6B1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GB" dirty="0"/>
              <a:t>Python web developer at Iqvia</a:t>
            </a:r>
            <a:endParaRPr lang="bg-BG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GB" dirty="0"/>
              <a:t>Full stack freelance developer </a:t>
            </a:r>
            <a:endParaRPr lang="bg-BG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dirty="0"/>
              <a:t>Python, Django, C#, Angular,</a:t>
            </a:r>
            <a:r>
              <a:rPr lang="bg-BG" dirty="0"/>
              <a:t> </a:t>
            </a:r>
            <a:r>
              <a:rPr lang="en-US" dirty="0"/>
              <a:t>HTML,</a:t>
            </a:r>
          </a:p>
          <a:p>
            <a:pPr marL="304747" lvl="2" indent="0">
              <a:lnSpc>
                <a:spcPct val="100000"/>
              </a:lnSpc>
              <a:buClr>
                <a:schemeClr val="tx1"/>
              </a:buClr>
              <a:buSzPct val="100000"/>
              <a:buNone/>
            </a:pPr>
            <a:r>
              <a:rPr lang="en-US" dirty="0"/>
              <a:t>CSS, jQuery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Ines Ivanova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07DC44-1711-45A5-8AC2-2C2AD98FFC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000" y="1539000"/>
            <a:ext cx="3792588" cy="25283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9298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329D-9667-45C7-B830-3ED6714EA7D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8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E09F0EE8-F31A-4D40-9535-320B3B8E4B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Fundamentals</a:t>
            </a:r>
            <a:r>
              <a:rPr lang="bg-BG" dirty="0"/>
              <a:t> </a:t>
            </a:r>
            <a:r>
              <a:rPr lang="en-US" dirty="0"/>
              <a:t>Module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6902" y="1990563"/>
            <a:ext cx="11337898" cy="532600"/>
            <a:chOff x="395314" y="1838163"/>
            <a:chExt cx="9280498" cy="5326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395314" y="2097141"/>
              <a:ext cx="9280498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226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812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80156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>
              <a:off x="6806673" y="1981200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189064" y="19859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77207" y="1494769"/>
            <a:ext cx="1510350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000" b="1" dirty="0"/>
              <a:t>15-Sep-2020</a:t>
            </a:r>
            <a:endParaRPr lang="bg-BG" sz="2000" b="1" dirty="0">
              <a:cs typeface="Calibri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109253" y="1502420"/>
            <a:ext cx="151996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000" b="1" dirty="0"/>
              <a:t>20-Dec-201</a:t>
            </a:r>
            <a:r>
              <a:rPr lang="bg-BG" sz="2000" b="1" dirty="0"/>
              <a:t>9</a:t>
            </a:r>
            <a:endParaRPr lang="en-US" sz="2000" b="1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4FB44A-DBCC-4C07-81FF-696D35B2EA6B}"/>
              </a:ext>
            </a:extLst>
          </p:cNvPr>
          <p:cNvCxnSpPr>
            <a:cxnSpLocks/>
          </p:cNvCxnSpPr>
          <p:nvPr/>
        </p:nvCxnSpPr>
        <p:spPr>
          <a:xfrm>
            <a:off x="102108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762008" y="2876044"/>
            <a:ext cx="5714986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Fundamentals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12 weeks * 3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15-Sep-2020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Exam: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07-Nov-2020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Exam: 13-Dec-2020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13-Dec-2020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7010400" y="2876044"/>
            <a:ext cx="426720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Retake: 17-Dec-2020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Exam: 20-Dec-2020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 Retake : 20-Dec-2020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5257800" y="1499788"/>
            <a:ext cx="151996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000" b="1" dirty="0"/>
              <a:t>13-Dec-2020</a:t>
            </a:r>
            <a:endParaRPr lang="bg-BG" sz="2000" b="1" dirty="0">
              <a:cs typeface="Calibri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A9EF4A-5A53-4B51-BA56-6BBDA3AC8980}"/>
              </a:ext>
            </a:extLst>
          </p:cNvPr>
          <p:cNvCxnSpPr/>
          <p:nvPr/>
        </p:nvCxnSpPr>
        <p:spPr>
          <a:xfrm>
            <a:off x="62484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00896" y="1494769"/>
            <a:ext cx="154805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000" b="1" dirty="0"/>
              <a:t>07-Nov-2020</a:t>
            </a:r>
            <a:endParaRPr lang="bg-BG" sz="2000" b="1" dirty="0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EC641A-6CB2-4658-8DDA-F88FED747E89}"/>
              </a:ext>
            </a:extLst>
          </p:cNvPr>
          <p:cNvSpPr txBox="1"/>
          <p:nvPr/>
        </p:nvSpPr>
        <p:spPr>
          <a:xfrm>
            <a:off x="8001063" y="1499788"/>
            <a:ext cx="151996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000" b="1" dirty="0"/>
              <a:t>17-Dec-2020</a:t>
            </a:r>
          </a:p>
        </p:txBody>
      </p:sp>
    </p:spTree>
    <p:extLst>
      <p:ext uri="{BB962C8B-B14F-4D97-AF65-F5344CB8AC3E}">
        <p14:creationId xmlns:p14="http://schemas.microsoft.com/office/powerpoint/2010/main" val="15723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5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68927FBD-B8F6-444E-A489-F0E8DB1840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8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5381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394244" y="2786253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br>
              <a:rPr lang="bg-BG" sz="2300" b="1" dirty="0"/>
            </a:br>
            <a:r>
              <a:rPr lang="bg-BG" sz="2300" b="1" dirty="0"/>
              <a:t>100%</a:t>
            </a:r>
            <a:endParaRPr lang="en-US" sz="23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721263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245302">
            <a:off x="7120999" y="227028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8004904" y="3276300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Homework</a:t>
            </a:r>
            <a:br>
              <a:rPr lang="bg-BG" sz="2400" b="1" dirty="0"/>
            </a:br>
            <a:r>
              <a:rPr lang="bg-BG" sz="2400" b="1" dirty="0"/>
              <a:t>5%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543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899578" y="2786253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</a:t>
            </a:r>
            <a:br>
              <a:rPr lang="bg-BG" sz="2400" b="1" dirty="0"/>
            </a:br>
            <a:r>
              <a:rPr lang="bg-BG" sz="2400" b="1" dirty="0"/>
              <a:t>100%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036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07EBE1C7-61DB-4C7F-9C93-0B2C04C3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err="1"/>
              <a:t>Softuni</a:t>
            </a:r>
            <a:r>
              <a:rPr lang="en-US" dirty="0"/>
              <a:t> Python Community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46000" y="1902701"/>
            <a:ext cx="10237134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3"/>
              </a:rPr>
              <a:t>https://softuni.bg/courses/programming-fundamentals-csharp-java-js-python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889" y="1693774"/>
            <a:ext cx="1022338" cy="1022338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890" y="3940073"/>
            <a:ext cx="1022337" cy="102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/>
          <p:cNvSpPr/>
          <p:nvPr/>
        </p:nvSpPr>
        <p:spPr>
          <a:xfrm>
            <a:off x="246000" y="4149000"/>
            <a:ext cx="10273653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6"/>
              </a:rPr>
              <a:t>https://www.facebook.com/groups/SoftUniPythonCommunity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64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9520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812BDA1-42C1-410B-9552-9B6AC5183D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2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EF88F597-005C-4085-8D8B-3055447A2D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5FCC25-8780-4A48-BFC5-CF2D113338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0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194F119-2B63-4D73-9102-121D919610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94193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3523-E3F7-4452-A283-F9A2CBDBED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3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linear data structures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Lists</a:t>
            </a:r>
          </a:p>
          <a:p>
            <a:pPr>
              <a:buClr>
                <a:schemeClr val="tx1"/>
              </a:buClr>
            </a:pPr>
            <a:r>
              <a:rPr lang="en-US" dirty="0"/>
              <a:t>Defining functions and simple classes</a:t>
            </a:r>
          </a:p>
          <a:p>
            <a:pPr>
              <a:buClr>
                <a:schemeClr val="tx1"/>
              </a:buClr>
            </a:pPr>
            <a:r>
              <a:rPr lang="en-US" dirty="0"/>
              <a:t>Working with objects</a:t>
            </a:r>
          </a:p>
          <a:p>
            <a:pPr>
              <a:buClr>
                <a:schemeClr val="tx1"/>
              </a:buClr>
            </a:pPr>
            <a:r>
              <a:rPr lang="en-US" dirty="0"/>
              <a:t>Processing and manipulating strings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Regular expressions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Fundamentals Objectives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42C0CCC-1CF3-42D7-A241-B0B84A9456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7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7400" y="991425"/>
            <a:ext cx="9927138" cy="57141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Mid Exam – 4 hours</a:t>
            </a:r>
          </a:p>
          <a:p>
            <a:pPr lvl="1"/>
            <a:r>
              <a:rPr lang="en-GB" dirty="0"/>
              <a:t>3 practical problems</a:t>
            </a:r>
          </a:p>
          <a:p>
            <a:pPr lvl="2"/>
            <a:r>
              <a:rPr lang="en-GB" dirty="0"/>
              <a:t>Conditional Statements and Loops</a:t>
            </a:r>
          </a:p>
          <a:p>
            <a:pPr lvl="2"/>
            <a:r>
              <a:rPr lang="en-GB" dirty="0"/>
              <a:t>Linear Data Structures – Lists</a:t>
            </a:r>
          </a:p>
          <a:p>
            <a:pPr marL="0" indent="0">
              <a:buNone/>
            </a:pPr>
            <a:r>
              <a:rPr lang="en-GB" dirty="0"/>
              <a:t>Final Exam</a:t>
            </a:r>
            <a:r>
              <a:rPr lang="bg-BG" dirty="0"/>
              <a:t> – 4 </a:t>
            </a:r>
            <a:r>
              <a:rPr lang="en-US" dirty="0"/>
              <a:t>hours</a:t>
            </a:r>
            <a:endParaRPr lang="en-GB" dirty="0"/>
          </a:p>
          <a:p>
            <a:pPr lvl="1"/>
            <a:r>
              <a:rPr lang="en-GB" dirty="0"/>
              <a:t>3 practical problems</a:t>
            </a:r>
          </a:p>
          <a:p>
            <a:pPr lvl="2"/>
            <a:r>
              <a:rPr lang="en-GB" dirty="0"/>
              <a:t>Dictionaries</a:t>
            </a:r>
          </a:p>
          <a:p>
            <a:pPr lvl="2"/>
            <a:r>
              <a:rPr lang="en-GB" dirty="0"/>
              <a:t>Strings and Text Processing</a:t>
            </a:r>
          </a:p>
          <a:p>
            <a:pPr lvl="2"/>
            <a:r>
              <a:rPr lang="en-GB" dirty="0"/>
              <a:t>Regular Expressions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60CF927-C6E1-4F2A-BE4B-868522BEE9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1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will have </a:t>
            </a:r>
            <a:r>
              <a:rPr lang="en-GB" b="1" dirty="0">
                <a:solidFill>
                  <a:schemeClr val="bg1"/>
                </a:solidFill>
              </a:rPr>
              <a:t>30 minutes </a:t>
            </a:r>
            <a:r>
              <a:rPr lang="en-GB" dirty="0"/>
              <a:t>once you enter</a:t>
            </a:r>
          </a:p>
          <a:p>
            <a:pPr lvl="1"/>
            <a:r>
              <a:rPr lang="en-US" dirty="0"/>
              <a:t>Multiple-choice with </a:t>
            </a:r>
            <a:r>
              <a:rPr lang="en-US" b="1" dirty="0">
                <a:solidFill>
                  <a:schemeClr val="bg1"/>
                </a:solidFill>
              </a:rPr>
              <a:t>1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correct answer</a:t>
            </a:r>
          </a:p>
          <a:p>
            <a:pPr lvl="1"/>
            <a:r>
              <a:rPr lang="en-US" dirty="0"/>
              <a:t>Test will be in English</a:t>
            </a:r>
          </a:p>
          <a:p>
            <a:r>
              <a:rPr lang="en-GB" dirty="0"/>
              <a:t>Automated quiz system</a:t>
            </a:r>
            <a:endParaRPr lang="bg-BG" dirty="0"/>
          </a:p>
          <a:p>
            <a:r>
              <a:rPr lang="en-GB" dirty="0"/>
              <a:t>Available online </a:t>
            </a:r>
            <a:r>
              <a:rPr lang="en-GB" b="1" dirty="0">
                <a:solidFill>
                  <a:schemeClr val="bg1"/>
                </a:solidFill>
              </a:rPr>
              <a:t>on the day </a:t>
            </a:r>
            <a:r>
              <a:rPr lang="en-GB" dirty="0"/>
              <a:t>of the practical exam</a:t>
            </a:r>
          </a:p>
          <a:p>
            <a:pPr lvl="1"/>
            <a:r>
              <a:rPr lang="en-GB" dirty="0"/>
              <a:t>You can submit your answers just </a:t>
            </a:r>
            <a:r>
              <a:rPr lang="en-GB" b="1" dirty="0">
                <a:solidFill>
                  <a:schemeClr val="bg1"/>
                </a:solidFill>
              </a:rPr>
              <a:t>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0E22FB-38F2-4543-B938-068E58F2C6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5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A970BB-A8E1-4981-AEF9-56E0D4D810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3312</TotalTime>
  <Words>649</Words>
  <Application>Microsoft Office PowerPoint</Application>
  <PresentationFormat>Widescreen</PresentationFormat>
  <Paragraphs>138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1_SoftUni</vt:lpstr>
      <vt:lpstr>Python Fundamentals</vt:lpstr>
      <vt:lpstr>Table of Contents</vt:lpstr>
      <vt:lpstr>Have a Question?</vt:lpstr>
      <vt:lpstr>SoftUni Diamond Partners</vt:lpstr>
      <vt:lpstr>Course Objectives</vt:lpstr>
      <vt:lpstr>Python Fundamentals Objectives</vt:lpstr>
      <vt:lpstr>Practical Programming Exam</vt:lpstr>
      <vt:lpstr>Theoretical Exam</vt:lpstr>
      <vt:lpstr>The Team</vt:lpstr>
      <vt:lpstr>Ines Ivanova</vt:lpstr>
      <vt:lpstr>Course Organization</vt:lpstr>
      <vt:lpstr>Python Fundamentals Module</vt:lpstr>
      <vt:lpstr>Homework Assignments &amp; Exercises</vt:lpstr>
      <vt:lpstr>SoftUni Certificate</vt:lpstr>
      <vt:lpstr>CPE Certificate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 - Course Intro</dc:title>
  <dc:subject>Technology Fundamentals  – Practical Training Course @ SoftUni</dc:subject>
  <dc:creator>Software University</dc:creator>
  <cp:keywords>programing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75</cp:revision>
  <dcterms:created xsi:type="dcterms:W3CDTF">2018-05-23T13:08:44Z</dcterms:created>
  <dcterms:modified xsi:type="dcterms:W3CDTF">2020-09-14T13:47:08Z</dcterms:modified>
  <cp:category>Python Fundamentals Course @ SoftUni: https://softuni.bg/trainings/2442/python-fundamentals-september-2019</cp:category>
</cp:coreProperties>
</file>