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8" r:id="rId2"/>
    <p:sldId id="509" r:id="rId3"/>
    <p:sldId id="510" r:id="rId4"/>
    <p:sldId id="511" r:id="rId5"/>
    <p:sldId id="725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754" r:id="rId16"/>
    <p:sldId id="753" r:id="rId17"/>
    <p:sldId id="755" r:id="rId18"/>
    <p:sldId id="756" r:id="rId19"/>
    <p:sldId id="757" r:id="rId20"/>
    <p:sldId id="759" r:id="rId21"/>
    <p:sldId id="758" r:id="rId22"/>
    <p:sldId id="761" r:id="rId23"/>
    <p:sldId id="293" r:id="rId24"/>
    <p:sldId id="294" r:id="rId25"/>
    <p:sldId id="762" r:id="rId26"/>
    <p:sldId id="541" r:id="rId27"/>
    <p:sldId id="585" r:id="rId28"/>
    <p:sldId id="764" r:id="rId29"/>
    <p:sldId id="765" r:id="rId30"/>
    <p:sldId id="587" r:id="rId31"/>
    <p:sldId id="7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8F2197-370A-4472-ABAD-91C5F4ABEC6C}">
          <p14:sldIdLst>
            <p14:sldId id="508"/>
            <p14:sldId id="509"/>
            <p14:sldId id="510"/>
          </p14:sldIdLst>
        </p14:section>
        <p14:section name="Sample Exam Questions" id="{5EE438C9-6591-46B8-85FB-5413E75CFE14}">
          <p14:sldIdLst>
            <p14:sldId id="511"/>
            <p14:sldId id="725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</p14:sldIdLst>
        </p14:section>
        <p14:section name="QA Engineer profession explained" id="{31EAE67E-FF47-461F-A91F-F8678DBD7495}">
          <p14:sldIdLst>
            <p14:sldId id="754"/>
            <p14:sldId id="753"/>
            <p14:sldId id="755"/>
            <p14:sldId id="756"/>
            <p14:sldId id="757"/>
            <p14:sldId id="759"/>
            <p14:sldId id="758"/>
          </p14:sldIdLst>
        </p14:section>
        <p14:section name="QA Curriculum @ SoftUni" id="{3F7B9F12-3131-4656-AF20-959AEACF6DD9}">
          <p14:sldIdLst>
            <p14:sldId id="761"/>
            <p14:sldId id="293"/>
            <p14:sldId id="294"/>
          </p14:sldIdLst>
        </p14:section>
        <p14:section name="Q&amp;A Section" id="{E865BD97-2EF6-4963-9C2E-C880029EFB48}">
          <p14:sldIdLst>
            <p14:sldId id="762"/>
          </p14:sldIdLst>
        </p14:section>
        <p14:section name="Conclusion" id="{77206464-B36D-44E6-818E-5CD87938DFD7}">
          <p14:sldIdLst>
            <p14:sldId id="541"/>
            <p14:sldId id="585"/>
            <p14:sldId id="764"/>
            <p14:sldId id="765"/>
            <p14:sldId id="587"/>
            <p14:sldId id="7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C9"/>
    <a:srgbClr val="FFC30B"/>
    <a:srgbClr val="FEE227"/>
    <a:srgbClr val="15171C"/>
    <a:srgbClr val="F2A40D"/>
    <a:srgbClr val="FBD323"/>
    <a:srgbClr val="FCE422"/>
    <a:srgbClr val="EBE997"/>
    <a:srgbClr val="F6FA4C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43" y="62"/>
      </p:cViewPr>
      <p:guideLst/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51" d="100"/>
          <a:sy n="51" d="100"/>
        </p:scale>
        <p:origin x="1836" y="2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5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56219" y="1628999"/>
            <a:ext cx="71558" cy="3600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965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6000" y="1353867"/>
            <a:ext cx="7069236" cy="497313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449001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379426" y="1584000"/>
            <a:ext cx="71558" cy="3600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868" y="1353867"/>
            <a:ext cx="3734132" cy="238914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marL="1347788" indent="0" latinLnBrk="0">
              <a:buNone/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24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2194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41448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324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42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01482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234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8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7644CC-5E1F-DFF4-7A6B-8C272BF50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57" y="406336"/>
            <a:ext cx="1915704" cy="559235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01F089CE-CD5E-04FF-069F-0CBCCDE27720}"/>
              </a:ext>
            </a:extLst>
          </p:cNvPr>
          <p:cNvSpPr/>
          <p:nvPr userDrawn="1"/>
        </p:nvSpPr>
        <p:spPr>
          <a:xfrm>
            <a:off x="0" y="-6376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768C21-11CA-4EA5-95E5-4DC2B9864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42" y="282907"/>
            <a:ext cx="1915704" cy="559235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ACB9BDA3-6C3A-F88D-7119-97EBCA63C293}"/>
              </a:ext>
            </a:extLst>
          </p:cNvPr>
          <p:cNvSpPr txBox="1">
            <a:spLocks/>
          </p:cNvSpPr>
          <p:nvPr userDrawn="1"/>
        </p:nvSpPr>
        <p:spPr>
          <a:xfrm>
            <a:off x="139224" y="82853"/>
            <a:ext cx="9715594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94" r:id="rId11"/>
    <p:sldLayoutId id="2147483695" r:id="rId12"/>
    <p:sldLayoutId id="2147483686" r:id="rId13"/>
    <p:sldLayoutId id="2147483687" r:id="rId14"/>
    <p:sldLayoutId id="2147483696" r:id="rId15"/>
    <p:sldLayoutId id="2147483711" r:id="rId16"/>
    <p:sldLayoutId id="2147483714" r:id="rId17"/>
    <p:sldLayoutId id="2147483715" r:id="rId18"/>
    <p:sldLayoutId id="2147483716" r:id="rId19"/>
    <p:sldLayoutId id="2147483718" r:id="rId20"/>
    <p:sldLayoutId id="2147483719" r:id="rId21"/>
    <p:sldLayoutId id="2147483720" r:id="rId2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qa/curriculum" TargetMode="External"/><Relationship Id="rId2" Type="http://schemas.openxmlformats.org/officeDocument/2006/relationships/hyperlink" Target="https://softuni.bg/courses/programming-basic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191" y="6189117"/>
            <a:ext cx="2950749" cy="654081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http://softuni.bg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754671"/>
            <a:ext cx="2950749" cy="705697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0251" y="5459207"/>
            <a:ext cx="2950749" cy="444793"/>
          </a:xfrm>
        </p:spPr>
        <p:txBody>
          <a:bodyPr/>
          <a:lstStyle/>
          <a:p>
            <a:pPr lvl="0"/>
            <a:r>
              <a:rPr lang="en-US" sz="2400" dirty="0">
                <a:ea typeface="Calibri"/>
                <a:cs typeface="Calibri"/>
                <a:sym typeface="Calibri"/>
              </a:rPr>
              <a:t>Technical Trainers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80251" y="4914000"/>
            <a:ext cx="2950749" cy="595445"/>
          </a:xfrm>
        </p:spPr>
        <p:txBody>
          <a:bodyPr/>
          <a:lstStyle/>
          <a:p>
            <a:pPr lvl="0"/>
            <a:r>
              <a:rPr lang="en-US" sz="2800" dirty="0">
                <a:ea typeface="Calibri"/>
                <a:cs typeface="Calibri"/>
                <a:sym typeface="Calibri"/>
              </a:rPr>
              <a:t>SoftUni Team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182" y="459000"/>
            <a:ext cx="11083636" cy="882654"/>
          </a:xfrm>
        </p:spPr>
        <p:txBody>
          <a:bodyPr>
            <a:normAutofit/>
          </a:bodyPr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QA Basics: Exam Preparation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361B1-4DA9-4A68-9E08-EAEBA859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0" y="2748685"/>
            <a:ext cx="2033400" cy="20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9624B-6314-E7DF-CA46-86C93BCA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00" y="2577544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5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fields on a form contains a text box which accepts numeric values in the range of </a:t>
            </a:r>
            <a:r>
              <a:rPr lang="en-US" b="1" dirty="0"/>
              <a:t>18 to 25</a:t>
            </a:r>
            <a:r>
              <a:rPr lang="en-US" dirty="0"/>
              <a:t>. Which test will be </a:t>
            </a:r>
            <a:r>
              <a:rPr lang="en-US" b="1" dirty="0"/>
              <a:t>negative</a:t>
            </a:r>
            <a:r>
              <a:rPr lang="en-US" dirty="0"/>
              <a:t>?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19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21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25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17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85680" y="486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35EE8-52DF-A150-6F09-2585B4FB5150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8759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of the following </a:t>
            </a:r>
            <a:r>
              <a:rPr lang="en-US" b="1" dirty="0"/>
              <a:t>requirements</a:t>
            </a:r>
            <a:r>
              <a:rPr lang="en-US" dirty="0"/>
              <a:t> is </a:t>
            </a:r>
            <a:r>
              <a:rPr lang="en-US" b="1" dirty="0"/>
              <a:t>testable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safety-critical parts of the system shall contain </a:t>
            </a:r>
            <a:r>
              <a:rPr lang="en-US" b="1" dirty="0"/>
              <a:t>0 faults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system shall be built to be </a:t>
            </a:r>
            <a:r>
              <a:rPr lang="en-US" b="1" dirty="0"/>
              <a:t>very fast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system shall be </a:t>
            </a:r>
            <a:r>
              <a:rPr lang="en-US" b="1" dirty="0"/>
              <a:t>user friendly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response time shall be less than </a:t>
            </a:r>
            <a:r>
              <a:rPr lang="en-US" b="1" dirty="0"/>
              <a:t>one second </a:t>
            </a:r>
            <a:r>
              <a:rPr lang="en-US" dirty="0"/>
              <a:t>for the </a:t>
            </a:r>
            <a:r>
              <a:rPr lang="en-US" b="1" dirty="0"/>
              <a:t>specified load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87726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0B3EF-AA7B-AF55-D127-6A6A2C81BEC7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What could cause defects?</a:t>
            </a:r>
          </a:p>
        </p:txBody>
      </p:sp>
    </p:spTree>
    <p:extLst>
      <p:ext uri="{BB962C8B-B14F-4D97-AF65-F5344CB8AC3E}">
        <p14:creationId xmlns:p14="http://schemas.microsoft.com/office/powerpoint/2010/main" val="14349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b="1" dirty="0"/>
              <a:t>testing activities </a:t>
            </a:r>
            <a:r>
              <a:rPr lang="en-US" dirty="0"/>
              <a:t>should </a:t>
            </a:r>
            <a:r>
              <a:rPr lang="en-US" b="1" dirty="0"/>
              <a:t>start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When the requirements have been officially signed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As soon as the code is written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Before the debugging stage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As soon as possible in the development life cycle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87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7ADCE-2F60-E2E1-5FBD-9CE1391E5CDA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Software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330815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bug tracking system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is of limited value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should be used only by the test team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is a valuable source of project information during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only records defects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4" y="3213933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2147D-203B-798C-A8EF-FE6D81B96270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Bugs and Bug Tracking lecture</a:t>
            </a:r>
          </a:p>
        </p:txBody>
      </p:sp>
    </p:spTree>
    <p:extLst>
      <p:ext uri="{BB962C8B-B14F-4D97-AF65-F5344CB8AC3E}">
        <p14:creationId xmlns:p14="http://schemas.microsoft.com/office/powerpoint/2010/main" val="35356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expected results </a:t>
            </a:r>
            <a:r>
              <a:rPr lang="en-US" dirty="0"/>
              <a:t>be defined </a:t>
            </a:r>
            <a:r>
              <a:rPr lang="en-US" b="1" dirty="0"/>
              <a:t>before execution</a:t>
            </a:r>
            <a:r>
              <a:rPr lang="en-US" dirty="0"/>
              <a:t>?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reduce the possibility of incorrect results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assist in automation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improve system efficiency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improve design of the software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189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A06DB-AE64-ACC4-6CCB-C2E7D050A6E4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Bugs and Bug Tracking lecture</a:t>
            </a:r>
          </a:p>
        </p:txBody>
      </p:sp>
    </p:spTree>
    <p:extLst>
      <p:ext uri="{BB962C8B-B14F-4D97-AF65-F5344CB8AC3E}">
        <p14:creationId xmlns:p14="http://schemas.microsoft.com/office/powerpoint/2010/main" val="146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QA Engineer Profession Explained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6EAA9-6CD4-A250-C9E5-190A8965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900" y="1449000"/>
            <a:ext cx="2344200" cy="23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</a:rPr>
              <a:t>A </a:t>
            </a:r>
            <a:r>
              <a:rPr lang="en-US" i="0" dirty="0">
                <a:solidFill>
                  <a:schemeClr val="tx2"/>
                </a:solidFill>
                <a:effectLst/>
              </a:rPr>
              <a:t>QA engineer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monitors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every phase </a:t>
            </a:r>
            <a:r>
              <a:rPr lang="en-US" b="0" i="0" dirty="0">
                <a:effectLst/>
              </a:rPr>
              <a:t>of the software development process, including:</a:t>
            </a:r>
          </a:p>
          <a:p>
            <a:pPr lvl="1"/>
            <a:r>
              <a:rPr lang="en-US" b="0" i="0" dirty="0">
                <a:effectLst/>
              </a:rPr>
              <a:t>design</a:t>
            </a:r>
          </a:p>
          <a:p>
            <a:pPr lvl="1"/>
            <a:r>
              <a:rPr lang="en-US" b="0" i="0" dirty="0">
                <a:effectLst/>
              </a:rPr>
              <a:t>development</a:t>
            </a:r>
          </a:p>
          <a:p>
            <a:pPr lvl="1"/>
            <a:r>
              <a:rPr lang="en-US" b="0" i="0" dirty="0">
                <a:effectLst/>
              </a:rPr>
              <a:t>testing</a:t>
            </a:r>
          </a:p>
          <a:p>
            <a:pPr lvl="1"/>
            <a:r>
              <a:rPr lang="en-US" b="0" i="0" dirty="0">
                <a:effectLst/>
              </a:rPr>
              <a:t>debugging</a:t>
            </a:r>
          </a:p>
          <a:p>
            <a:pPr lvl="1"/>
            <a:r>
              <a:rPr lang="en-US" b="0" i="0" dirty="0">
                <a:effectLst/>
              </a:rPr>
              <a:t>delivery</a:t>
            </a:r>
          </a:p>
          <a:p>
            <a:pPr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Maintains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quality standards </a:t>
            </a:r>
            <a:r>
              <a:rPr lang="en-US" b="0" i="0" dirty="0">
                <a:effectLst/>
              </a:rPr>
              <a:t>of the software at every stage and ensure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final product </a:t>
            </a:r>
            <a:r>
              <a:rPr lang="en-US" b="0" i="0" dirty="0">
                <a:effectLst/>
              </a:rPr>
              <a:t>meets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requirements</a:t>
            </a:r>
            <a:r>
              <a:rPr lang="en-US" b="0" i="0" dirty="0">
                <a:effectLst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Defines the tests to verify </a:t>
            </a:r>
            <a:r>
              <a:rPr lang="en-US" b="0" i="0" dirty="0">
                <a:effectLst/>
              </a:rPr>
              <a:t>that the software does not have any </a:t>
            </a:r>
            <a:r>
              <a:rPr lang="en-US" b="1" i="0" dirty="0">
                <a:solidFill>
                  <a:schemeClr val="bg1"/>
                </a:solidFill>
                <a:effectLst/>
              </a:rPr>
              <a:t>technical shortcomings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QA Engineer Do?</a:t>
            </a:r>
          </a:p>
        </p:txBody>
      </p:sp>
    </p:spTree>
    <p:extLst>
      <p:ext uri="{BB962C8B-B14F-4D97-AF65-F5344CB8AC3E}">
        <p14:creationId xmlns:p14="http://schemas.microsoft.com/office/powerpoint/2010/main" val="36732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Here is a list of </a:t>
            </a:r>
            <a:r>
              <a:rPr lang="en-US" b="1" i="0" dirty="0">
                <a:solidFill>
                  <a:schemeClr val="bg1"/>
                </a:solidFill>
                <a:effectLst/>
              </a:rPr>
              <a:t>typical tasks </a:t>
            </a:r>
            <a:r>
              <a:rPr lang="en-US" b="0" i="0" dirty="0">
                <a:effectLst/>
              </a:rPr>
              <a:t>of a QA specialist: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Checking</a:t>
            </a:r>
            <a:r>
              <a:rPr lang="en-US" b="0" i="0" dirty="0">
                <a:effectLst/>
              </a:rPr>
              <a:t> if the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product</a:t>
            </a:r>
            <a:r>
              <a:rPr lang="en-US" b="0" i="0" dirty="0">
                <a:effectLst/>
              </a:rPr>
              <a:t> complies with the requirements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Assessing risks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Planning ideas </a:t>
            </a:r>
            <a:r>
              <a:rPr lang="en-US" b="0" i="0" dirty="0">
                <a:effectLst/>
              </a:rPr>
              <a:t>to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improve</a:t>
            </a:r>
            <a:r>
              <a:rPr lang="en-US" b="0" i="0" dirty="0">
                <a:effectLst/>
              </a:rPr>
              <a:t> product quality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Designing </a:t>
            </a:r>
            <a:r>
              <a:rPr lang="en-US" i="0" dirty="0">
                <a:solidFill>
                  <a:schemeClr val="tx2"/>
                </a:solidFill>
                <a:effectLst/>
              </a:rPr>
              <a:t>tests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Executing</a:t>
            </a:r>
            <a:r>
              <a:rPr lang="en-US" dirty="0"/>
              <a:t> manual and automation tests</a:t>
            </a:r>
            <a:endParaRPr lang="en-US" b="0" i="0" dirty="0">
              <a:effectLst/>
            </a:endParaRP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Analyzing</a:t>
            </a:r>
            <a:r>
              <a:rPr lang="en-US" b="0" i="0" dirty="0">
                <a:effectLst/>
              </a:rPr>
              <a:t> the test results</a:t>
            </a:r>
            <a:endParaRPr lang="en-US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Tasks</a:t>
            </a:r>
          </a:p>
        </p:txBody>
      </p:sp>
    </p:spTree>
    <p:extLst>
      <p:ext uri="{BB962C8B-B14F-4D97-AF65-F5344CB8AC3E}">
        <p14:creationId xmlns:p14="http://schemas.microsoft.com/office/powerpoint/2010/main" val="20752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There are</a:t>
            </a:r>
            <a:r>
              <a:rPr lang="en-US" sz="3200" b="1" i="0" dirty="0">
                <a:solidFill>
                  <a:schemeClr val="tx2"/>
                </a:solidFill>
                <a:effectLst/>
                <a:cs typeface="Heebo" pitchFamily="2" charset="-79"/>
              </a:rPr>
              <a:t> 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four main QA roles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: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Analyst</a:t>
            </a:r>
            <a:r>
              <a:rPr lang="en-US" sz="3000" dirty="0">
                <a:solidFill>
                  <a:schemeClr val="accent1"/>
                </a:solidFill>
                <a:cs typeface="Heebo" pitchFamily="2" charset="-79"/>
              </a:rPr>
              <a:t> -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engaged in static testing of requirements and checks them for completeness and consistency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Designer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-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creates a set of tests based on requirements and plans configurations that are necessary for testing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Executor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performs pre-planned tests, describes and documents the found errors, and steps for reproducing (or fixing) them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Manager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-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plans and monitors work related to testing such as deadlines, schedule, controlling requirements to tests, setting tasks, communicating with stakeholders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Roles</a:t>
            </a:r>
          </a:p>
        </p:txBody>
      </p:sp>
    </p:spTree>
    <p:extLst>
      <p:ext uri="{BB962C8B-B14F-4D97-AF65-F5344CB8AC3E}">
        <p14:creationId xmlns:p14="http://schemas.microsoft.com/office/powerpoint/2010/main" val="25296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A typical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workday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of a QA specialist consists of several duties. Here are some of them: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Writing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cases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000" b="1" i="0" dirty="0">
                <a:solidFill>
                  <a:schemeClr val="bg1"/>
                </a:solidFill>
                <a:effectLst/>
                <a:cs typeface="Heebo" pitchFamily="2" charset="-79"/>
              </a:rPr>
              <a:t>running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documenting errors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(depending on the phase of the project)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Checking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bug tracking system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for the fixed errors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Conducting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meetups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Learning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requirements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and their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clarification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customer</a:t>
            </a:r>
          </a:p>
          <a:p>
            <a:pPr lvl="1" fontAlgn="base"/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Communicating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developers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Writing test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documentation</a:t>
            </a:r>
            <a:endParaRPr lang="en-US" sz="2800" b="1" i="0" dirty="0">
              <a:solidFill>
                <a:schemeClr val="accent1"/>
              </a:solidFill>
              <a:effectLst/>
              <a:cs typeface="Heebo" pitchFamily="2" charset="-79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workday of a QA Engineer</a:t>
            </a:r>
          </a:p>
        </p:txBody>
      </p:sp>
    </p:spTree>
    <p:extLst>
      <p:ext uri="{BB962C8B-B14F-4D97-AF65-F5344CB8AC3E}">
        <p14:creationId xmlns:p14="http://schemas.microsoft.com/office/powerpoint/2010/main" val="31923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Calibri"/>
              </a:rPr>
              <a:t>Sample Exam Questions</a:t>
            </a:r>
          </a:p>
          <a:p>
            <a:r>
              <a:rPr lang="en-US" b="1" dirty="0">
                <a:sym typeface="Calibri"/>
              </a:rPr>
              <a:t>QA Engineer Profession </a:t>
            </a:r>
            <a:r>
              <a:rPr lang="en-US" dirty="0">
                <a:sym typeface="Calibri"/>
              </a:rPr>
              <a:t>Explained</a:t>
            </a:r>
          </a:p>
          <a:p>
            <a:pPr lvl="1"/>
            <a:r>
              <a:rPr lang="en-US" dirty="0"/>
              <a:t>What Does a </a:t>
            </a:r>
            <a:r>
              <a:rPr lang="en-US" b="1" dirty="0"/>
              <a:t>QA Engineer Do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Job Description</a:t>
            </a:r>
          </a:p>
          <a:p>
            <a:pPr lvl="1"/>
            <a:r>
              <a:rPr lang="en-US" dirty="0"/>
              <a:t>Roles and </a:t>
            </a:r>
            <a:r>
              <a:rPr lang="en-US" dirty="0">
                <a:sym typeface="Calibri"/>
              </a:rPr>
              <a:t>Duties</a:t>
            </a:r>
          </a:p>
          <a:p>
            <a:r>
              <a:rPr lang="en-US" dirty="0">
                <a:sym typeface="Calibri"/>
              </a:rPr>
              <a:t>The</a:t>
            </a:r>
            <a:r>
              <a:rPr lang="en-US" b="1" dirty="0">
                <a:sym typeface="Calibri"/>
              </a:rPr>
              <a:t> QA Curriculum @ SoftUni</a:t>
            </a:r>
          </a:p>
          <a:p>
            <a:r>
              <a:rPr lang="en-US" b="1" dirty="0">
                <a:sym typeface="Calibri"/>
              </a:rPr>
              <a:t>Q&amp;A </a:t>
            </a:r>
            <a:r>
              <a:rPr lang="en-US" dirty="0">
                <a:sym typeface="Calibri"/>
              </a:rPr>
              <a:t>Session</a:t>
            </a:r>
          </a:p>
          <a:p>
            <a:pPr marL="0" indent="0">
              <a:buNone/>
            </a:pPr>
            <a:endParaRPr lang="en-US" b="1" dirty="0"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400" b="0" i="0" dirty="0">
                <a:solidFill>
                  <a:schemeClr val="tx2"/>
                </a:solidFill>
                <a:effectLst/>
                <a:cs typeface="Heebo" pitchFamily="2" charset="-79"/>
              </a:rPr>
              <a:t> QAs should: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Have a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broad IT knowledge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and 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eager to learn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new things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able to communicate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(the quality of communication in the development team directly affects the quality of the software)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attentive to details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diligent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responsible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and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persistent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Possess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analytical skills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be able to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model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and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work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abstractions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Have a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critical mindset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aimed to find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and personal qualities</a:t>
            </a:r>
          </a:p>
        </p:txBody>
      </p:sp>
    </p:spTree>
    <p:extLst>
      <p:ext uri="{BB962C8B-B14F-4D97-AF65-F5344CB8AC3E}">
        <p14:creationId xmlns:p14="http://schemas.microsoft.com/office/powerpoint/2010/main" val="35244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The main areas for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professional development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in the QA career: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Explore new areas and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grow as a QA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: junior QA -&gt; middle QA -&gt; senior QA -&gt; QA team lead -&gt; QA-manager -&gt; Head of QA department.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If you are interested in automation and want to know what a QA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automation engineer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does, there’s an option to master automated testing and move along this direction. It requires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deeper technical knowledge.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Upgrade your qualification 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Business Analyst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or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developer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Having gained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enough experience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you can grow into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Project Manager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then into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Senior Project Manager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career prospects of QA specialists</a:t>
            </a:r>
          </a:p>
        </p:txBody>
      </p:sp>
    </p:spTree>
    <p:extLst>
      <p:ext uri="{BB962C8B-B14F-4D97-AF65-F5344CB8AC3E}">
        <p14:creationId xmlns:p14="http://schemas.microsoft.com/office/powerpoint/2010/main" val="36373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9024-79E6-E33E-2745-B445B5D0F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Become a QA Automation Engineer and Start a Job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1" y="4725144"/>
            <a:ext cx="11060892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Calibri"/>
              </a:rPr>
              <a:t>The QA Curriculum and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3922-5914-1FAF-8F3B-0C6507B8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00" y="117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 Engineering: Educational Program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764" y="1219200"/>
            <a:ext cx="11998472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 </a:t>
            </a:r>
            <a:endParaRPr lang="bg-BG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FA8C2-D97B-0BA4-6939-3C3DD8ED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80" y="1547218"/>
            <a:ext cx="8155439" cy="51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4768" y="3024000"/>
            <a:ext cx="14832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4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660" y="1322539"/>
            <a:ext cx="12650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/>
              <a:t>Entry</a:t>
            </a:r>
            <a:br>
              <a:rPr lang="en-GB" sz="2600" b="1" dirty="0"/>
            </a:br>
            <a:r>
              <a:rPr lang="en-GB" sz="2600" b="1" dirty="0"/>
              <a:t>Module</a:t>
            </a:r>
            <a:endParaRPr lang="en-US" sz="2600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89" y="23940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589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5660" y="5253264"/>
            <a:ext cx="2462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/>
              <a:t>Professional Modules</a:t>
            </a:r>
            <a:endParaRPr lang="en-US" sz="2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0177818" y="1548270"/>
            <a:ext cx="1350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1 </a:t>
            </a:r>
            <a:r>
              <a:rPr lang="en-GB" sz="2600" b="1" dirty="0">
                <a:solidFill>
                  <a:schemeClr val="bg1"/>
                </a:solidFill>
              </a:rPr>
              <a:t>month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027136" y="5509730"/>
            <a:ext cx="16515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12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3235" y="2178978"/>
            <a:ext cx="0" cy="575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3073424" y="1396895"/>
            <a:ext cx="6045522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cs typeface="Consolas" pitchFamily="49" charset="0"/>
              </a:rPr>
              <a:t>QA Basics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651000" y="2799000"/>
            <a:ext cx="21484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/>
              <a:t>Fundamentals</a:t>
            </a:r>
            <a:br>
              <a:rPr lang="en-GB" sz="2600" b="1" dirty="0"/>
            </a:br>
            <a:r>
              <a:rPr lang="en-GB" sz="2600" b="1" dirty="0"/>
              <a:t>Module</a:t>
            </a:r>
            <a:endParaRPr lang="en-US" sz="2600" b="1" dirty="0"/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1B9F98C2-75C2-475C-8648-8F7F958186C5}"/>
              </a:ext>
            </a:extLst>
          </p:cNvPr>
          <p:cNvSpPr/>
          <p:nvPr/>
        </p:nvSpPr>
        <p:spPr>
          <a:xfrm>
            <a:off x="2924260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Programming for QA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F73DE-2AAF-4196-9E98-8252A1131656}"/>
              </a:ext>
            </a:extLst>
          </p:cNvPr>
          <p:cNvSpPr txBox="1"/>
          <p:nvPr/>
        </p:nvSpPr>
        <p:spPr>
          <a:xfrm>
            <a:off x="2917861" y="6322334"/>
            <a:ext cx="61107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https://softuni.bg/qa/curriculum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ounded Rectangle 8">
            <a:hlinkClick r:id="rId2"/>
            <a:extLst>
              <a:ext uri="{FF2B5EF4-FFF2-40B4-BE49-F238E27FC236}">
                <a16:creationId xmlns:a16="http://schemas.microsoft.com/office/drawing/2014/main" id="{C15E3C1A-D90D-A206-AA5E-2992736E8799}"/>
              </a:ext>
            </a:extLst>
          </p:cNvPr>
          <p:cNvSpPr/>
          <p:nvPr/>
        </p:nvSpPr>
        <p:spPr>
          <a:xfrm>
            <a:off x="3073239" y="2796879"/>
            <a:ext cx="6045522" cy="135212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cs typeface="Consolas" pitchFamily="49" charset="0"/>
              </a:rPr>
              <a:t>QA Fundamentals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Software Technologies Fundamentals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QA Fundamentals and Manual Testing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EF33862-6BE3-176F-7D0D-8B8FF041457C}"/>
              </a:ext>
            </a:extLst>
          </p:cNvPr>
          <p:cNvSpPr/>
          <p:nvPr/>
        </p:nvSpPr>
        <p:spPr>
          <a:xfrm>
            <a:off x="5071258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Back-End Test Automation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682BF7D5-2F0D-028E-A919-4D419461E896}"/>
              </a:ext>
            </a:extLst>
          </p:cNvPr>
          <p:cNvSpPr/>
          <p:nvPr/>
        </p:nvSpPr>
        <p:spPr>
          <a:xfrm>
            <a:off x="7281929" y="5375879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Front-End Test Automation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01C26A-5F42-3D7D-4FF1-F743C3FC1890}"/>
              </a:ext>
            </a:extLst>
          </p:cNvPr>
          <p:cNvCxnSpPr>
            <a:cxnSpLocks/>
          </p:cNvCxnSpPr>
          <p:nvPr/>
        </p:nvCxnSpPr>
        <p:spPr>
          <a:xfrm>
            <a:off x="5989674" y="4224418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E31B0C-362D-F6D6-90F3-2E6DC5892EAF}"/>
              </a:ext>
            </a:extLst>
          </p:cNvPr>
          <p:cNvCxnSpPr/>
          <p:nvPr/>
        </p:nvCxnSpPr>
        <p:spPr>
          <a:xfrm>
            <a:off x="3842676" y="4766773"/>
            <a:ext cx="420674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C5113B-65DC-0E52-01F0-290E0BA372F0}"/>
              </a:ext>
            </a:extLst>
          </p:cNvPr>
          <p:cNvCxnSpPr>
            <a:cxnSpLocks/>
          </p:cNvCxnSpPr>
          <p:nvPr/>
        </p:nvCxnSpPr>
        <p:spPr>
          <a:xfrm>
            <a:off x="8031000" y="4766773"/>
            <a:ext cx="0" cy="49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0B69-7DE2-CE22-6DAF-3D949371273F}"/>
              </a:ext>
            </a:extLst>
          </p:cNvPr>
          <p:cNvCxnSpPr>
            <a:cxnSpLocks/>
          </p:cNvCxnSpPr>
          <p:nvPr/>
        </p:nvCxnSpPr>
        <p:spPr>
          <a:xfrm>
            <a:off x="3861875" y="4774201"/>
            <a:ext cx="0" cy="49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20" grpId="0"/>
      <p:bldP spid="21" grpId="0" animBg="1"/>
      <p:bldP spid="11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/>
              <a:t>Q &amp; A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AA855-67DB-6B83-B34F-8AEF32C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00" y="1359000"/>
            <a:ext cx="2524200" cy="25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19225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8" y="3276600"/>
            <a:ext cx="2882677" cy="3120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FF63CD-D28B-C408-0420-39A43C547E87}"/>
              </a:ext>
            </a:extLst>
          </p:cNvPr>
          <p:cNvSpPr txBox="1"/>
          <p:nvPr/>
        </p:nvSpPr>
        <p:spPr>
          <a:xfrm>
            <a:off x="852326" y="1796650"/>
            <a:ext cx="7581211" cy="340465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Exam preparation: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Solving sample questions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QA profession: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What does a QA engineer do?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QA curriculum: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Your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QA path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Q &amp; A Session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Your questions answered</a:t>
            </a:r>
            <a:endParaRPr lang="en-US" sz="3200" b="1" dirty="0">
              <a:solidFill>
                <a:schemeClr val="bg1">
                  <a:lumMod val="40000"/>
                  <a:lumOff val="60000"/>
                </a:schemeClr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5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3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Sample Exam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D48A0-1945-F9DB-6709-316A7539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01" y="1404000"/>
            <a:ext cx="2451598" cy="24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test scenario </a:t>
            </a:r>
            <a:r>
              <a:rPr lang="en-US" dirty="0"/>
              <a:t>contains </a:t>
            </a:r>
            <a:r>
              <a:rPr lang="en-US" b="1" dirty="0"/>
              <a:t>multiple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drivers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cycles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cases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controls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21352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3677A-95E7-759C-78B3-A4F60E4756AD}"/>
              </a:ext>
            </a:extLst>
          </p:cNvPr>
          <p:cNvSpPr txBox="1"/>
          <p:nvPr/>
        </p:nvSpPr>
        <p:spPr>
          <a:xfrm>
            <a:off x="577424" y="5805625"/>
            <a:ext cx="68685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Quality Assurance Intro lecture</a:t>
            </a:r>
          </a:p>
        </p:txBody>
      </p:sp>
    </p:spTree>
    <p:extLst>
      <p:ext uri="{BB962C8B-B14F-4D97-AF65-F5344CB8AC3E}">
        <p14:creationId xmlns:p14="http://schemas.microsoft.com/office/powerpoint/2010/main" val="23889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/>
              <a:t>statement</a:t>
            </a:r>
            <a:r>
              <a:rPr lang="en-US" dirty="0"/>
              <a:t> can be applied to which test level: "Testing must confirm that </a:t>
            </a:r>
            <a:r>
              <a:rPr lang="en-US" b="1" dirty="0"/>
              <a:t>components collaborate </a:t>
            </a:r>
            <a:r>
              <a:rPr lang="en-US" dirty="0"/>
              <a:t>correctly"?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Integration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Acceptance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Non-functional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Functional testing</a:t>
            </a:r>
          </a:p>
          <a:p>
            <a:pPr marL="946350" lvl="1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5" y="245542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C459E-6F54-3F96-92E7-FB844F6743E4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Components collaborate</a:t>
            </a:r>
          </a:p>
        </p:txBody>
      </p:sp>
    </p:spTree>
    <p:extLst>
      <p:ext uri="{BB962C8B-B14F-4D97-AF65-F5344CB8AC3E}">
        <p14:creationId xmlns:p14="http://schemas.microsoft.com/office/powerpoint/2010/main" val="33821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testing is </a:t>
            </a:r>
            <a:r>
              <a:rPr lang="en-US" b="1" dirty="0"/>
              <a:t>NOT</a:t>
            </a:r>
            <a:r>
              <a:rPr lang="en-US" dirty="0"/>
              <a:t> a way: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evaluate</a:t>
            </a:r>
            <a:r>
              <a:rPr lang="en-US" dirty="0"/>
              <a:t> the </a:t>
            </a:r>
            <a:r>
              <a:rPr lang="en-US" b="1" dirty="0"/>
              <a:t>features</a:t>
            </a:r>
            <a:r>
              <a:rPr lang="en-US" dirty="0"/>
              <a:t> of the software item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find all </a:t>
            </a:r>
            <a:r>
              <a:rPr lang="en-US" dirty="0"/>
              <a:t>the </a:t>
            </a:r>
            <a:r>
              <a:rPr lang="en-US" b="1" dirty="0"/>
              <a:t>bugs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verify</a:t>
            </a:r>
            <a:r>
              <a:rPr lang="en-US" dirty="0"/>
              <a:t> specified </a:t>
            </a:r>
            <a:r>
              <a:rPr lang="en-US" b="1" dirty="0"/>
              <a:t>requirements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reduce the risk </a:t>
            </a:r>
            <a:r>
              <a:rPr lang="en-US" dirty="0"/>
              <a:t>of software </a:t>
            </a:r>
            <a:r>
              <a:rPr lang="en-US" b="1" dirty="0"/>
              <a:t>failure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5" y="256447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EE75C-C1DA-88FE-3FC9-5D22182C953F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42333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Software testing process </a:t>
            </a:r>
            <a:r>
              <a:rPr lang="en-US" sz="3500" b="1" dirty="0"/>
              <a:t>includes</a:t>
            </a:r>
            <a:r>
              <a:rPr lang="en-US" sz="3500" dirty="0"/>
              <a:t>:</a:t>
            </a:r>
            <a:endParaRPr lang="bg-BG" sz="3500" dirty="0"/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design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planning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reporting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execution</a:t>
            </a:r>
            <a:endParaRPr lang="bg-BG" sz="3400" b="1" dirty="0"/>
          </a:p>
          <a:p>
            <a:pPr marL="0" indent="0">
              <a:buNone/>
            </a:pPr>
            <a:r>
              <a:rPr lang="en-US" sz="3500" dirty="0"/>
              <a:t>Choose the correct order, that these are performed.</a:t>
            </a:r>
            <a:endParaRPr lang="bg-BG" sz="3500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2, 3, 1, 4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2, 1, 4, 3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1, 3, 4, 2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2, 3, 4, 1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61000" y="5004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E8452-235D-62E7-1005-7A38C8162DEB}"/>
              </a:ext>
            </a:extLst>
          </p:cNvPr>
          <p:cNvSpPr txBox="1"/>
          <p:nvPr/>
        </p:nvSpPr>
        <p:spPr>
          <a:xfrm>
            <a:off x="5031553" y="5769000"/>
            <a:ext cx="64422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Quality Assurance Intro lecture</a:t>
            </a:r>
          </a:p>
        </p:txBody>
      </p:sp>
    </p:spTree>
    <p:extLst>
      <p:ext uri="{BB962C8B-B14F-4D97-AF65-F5344CB8AC3E}">
        <p14:creationId xmlns:p14="http://schemas.microsoft.com/office/powerpoint/2010/main" val="17570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of the following list contains only </a:t>
            </a:r>
            <a:r>
              <a:rPr lang="en-US" b="1" dirty="0"/>
              <a:t>non-functional</a:t>
            </a:r>
            <a:r>
              <a:rPr lang="en-US" dirty="0"/>
              <a:t> tests: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Security testing, reliability testing, performance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Testing various configurations, beta testing, unit testing</a:t>
            </a:r>
            <a:endParaRPr lang="bg-BG" dirty="0"/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Stress testing, component testing, portability testing</a:t>
            </a:r>
            <a:endParaRPr lang="bg-BG" dirty="0"/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System testing, performance testing, alpha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5520" y="189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9556F-78D7-700F-D6AF-F77AB9FAA75B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Test Levels and Test Types lecture</a:t>
            </a:r>
          </a:p>
        </p:txBody>
      </p:sp>
    </p:spTree>
    <p:extLst>
      <p:ext uri="{BB962C8B-B14F-4D97-AF65-F5344CB8AC3E}">
        <p14:creationId xmlns:p14="http://schemas.microsoft.com/office/powerpoint/2010/main" val="33972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60669</TotalTime>
  <Words>1277</Words>
  <Application>Microsoft Office PowerPoint</Application>
  <PresentationFormat>Widescreen</PresentationFormat>
  <Paragraphs>204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QA Basics: Exam Preparation</vt:lpstr>
      <vt:lpstr>Table of Contents</vt:lpstr>
      <vt:lpstr>You Have Questions?</vt:lpstr>
      <vt:lpstr>Sample Exam Questions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QA Engineer Profession Explained</vt:lpstr>
      <vt:lpstr>What Does a QA Engineer Do?</vt:lpstr>
      <vt:lpstr>QA Tasks</vt:lpstr>
      <vt:lpstr>QA Roles</vt:lpstr>
      <vt:lpstr>A workday of a QA Engineer</vt:lpstr>
      <vt:lpstr>Skills and personal qualities</vt:lpstr>
      <vt:lpstr>The career prospects of QA specialists</vt:lpstr>
      <vt:lpstr>The QA Curriculum and Opportunities</vt:lpstr>
      <vt:lpstr>QA Engineering: Educational Program</vt:lpstr>
      <vt:lpstr>Curriculum</vt:lpstr>
      <vt:lpstr>Q &amp; A Session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Assurance: Introduction</dc:title>
  <dc:subject>Software Development</dc:subject>
  <dc:creator>Software University</dc:creator>
  <cp:keywords>QA, SoftUni; Software University; programming; coding; computer programming; software development; software engineering; software technologies; digital skills; technical skills; training; course</cp:keywords>
  <dc:description>QA Automation Course © SoftUni – https://softuni.org
© Software University – https://softuni.bg
Copyrighted document. Unauthorized copy, reproduction or use is not permitted.</dc:description>
  <cp:lastModifiedBy>Miroslava Dimitrova</cp:lastModifiedBy>
  <cp:revision>339</cp:revision>
  <dcterms:created xsi:type="dcterms:W3CDTF">2018-05-23T13:08:44Z</dcterms:created>
  <dcterms:modified xsi:type="dcterms:W3CDTF">2023-03-30T10:00:27Z</dcterms:modified>
  <cp:category>quality assurance;computer programming;programming;software development;software engineering</cp:category>
</cp:coreProperties>
</file>