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65"/>
  </p:notesMasterIdLst>
  <p:handoutMasterIdLst>
    <p:handoutMasterId r:id="rId66"/>
  </p:handoutMasterIdLst>
  <p:sldIdLst>
    <p:sldId id="585" r:id="rId3"/>
    <p:sldId id="590" r:id="rId4"/>
    <p:sldId id="589" r:id="rId5"/>
    <p:sldId id="630" r:id="rId6"/>
    <p:sldId id="631" r:id="rId7"/>
    <p:sldId id="634" r:id="rId8"/>
    <p:sldId id="635" r:id="rId9"/>
    <p:sldId id="636" r:id="rId10"/>
    <p:sldId id="638" r:id="rId11"/>
    <p:sldId id="639" r:id="rId12"/>
    <p:sldId id="640" r:id="rId13"/>
    <p:sldId id="643" r:id="rId14"/>
    <p:sldId id="644" r:id="rId15"/>
    <p:sldId id="647" r:id="rId16"/>
    <p:sldId id="648" r:id="rId17"/>
    <p:sldId id="649" r:id="rId18"/>
    <p:sldId id="650" r:id="rId19"/>
    <p:sldId id="651" r:id="rId20"/>
    <p:sldId id="652" r:id="rId21"/>
    <p:sldId id="627" r:id="rId22"/>
    <p:sldId id="629" r:id="rId23"/>
    <p:sldId id="645" r:id="rId24"/>
    <p:sldId id="626" r:id="rId25"/>
    <p:sldId id="628" r:id="rId26"/>
    <p:sldId id="583" r:id="rId27"/>
    <p:sldId id="646" r:id="rId28"/>
    <p:sldId id="584" r:id="rId29"/>
    <p:sldId id="653" r:id="rId30"/>
    <p:sldId id="654" r:id="rId31"/>
    <p:sldId id="655" r:id="rId32"/>
    <p:sldId id="656" r:id="rId33"/>
    <p:sldId id="657" r:id="rId34"/>
    <p:sldId id="658" r:id="rId35"/>
    <p:sldId id="591" r:id="rId36"/>
    <p:sldId id="592" r:id="rId37"/>
    <p:sldId id="594" r:id="rId38"/>
    <p:sldId id="595" r:id="rId39"/>
    <p:sldId id="596" r:id="rId40"/>
    <p:sldId id="598" r:id="rId41"/>
    <p:sldId id="599" r:id="rId42"/>
    <p:sldId id="606" r:id="rId43"/>
    <p:sldId id="607" r:id="rId44"/>
    <p:sldId id="608" r:id="rId45"/>
    <p:sldId id="609" r:id="rId46"/>
    <p:sldId id="614" r:id="rId47"/>
    <p:sldId id="615" r:id="rId48"/>
    <p:sldId id="617" r:id="rId49"/>
    <p:sldId id="618" r:id="rId50"/>
    <p:sldId id="611" r:id="rId51"/>
    <p:sldId id="612" r:id="rId52"/>
    <p:sldId id="620" r:id="rId53"/>
    <p:sldId id="621" r:id="rId54"/>
    <p:sldId id="622" r:id="rId55"/>
    <p:sldId id="623" r:id="rId56"/>
    <p:sldId id="624" r:id="rId57"/>
    <p:sldId id="625" r:id="rId58"/>
    <p:sldId id="571" r:id="rId59"/>
    <p:sldId id="586" r:id="rId60"/>
    <p:sldId id="587" r:id="rId61"/>
    <p:sldId id="588" r:id="rId62"/>
    <p:sldId id="493" r:id="rId63"/>
    <p:sldId id="405" r:id="rId6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585"/>
            <p14:sldId id="590"/>
            <p14:sldId id="589"/>
          </p14:sldIdLst>
        </p14:section>
        <p14:section name="Algorithmic Complexity" id="{475668E2-421D-40F6-B5EB-CD32D8C210A4}">
          <p14:sldIdLst>
            <p14:sldId id="630"/>
            <p14:sldId id="631"/>
            <p14:sldId id="634"/>
            <p14:sldId id="635"/>
            <p14:sldId id="636"/>
            <p14:sldId id="638"/>
            <p14:sldId id="639"/>
            <p14:sldId id="640"/>
            <p14:sldId id="643"/>
            <p14:sldId id="644"/>
          </p14:sldIdLst>
        </p14:section>
        <p14:section name="Brute Force" id="{8B1AFD03-DBF0-4113-B505-F959E4A71E08}">
          <p14:sldIdLst>
            <p14:sldId id="647"/>
            <p14:sldId id="648"/>
            <p14:sldId id="649"/>
            <p14:sldId id="650"/>
            <p14:sldId id="651"/>
            <p14:sldId id="652"/>
          </p14:sldIdLst>
        </p14:section>
        <p14:section name="Recursion" id="{C4F0A2FC-0F1D-401C-9A7E-3EE3AB5164E8}">
          <p14:sldIdLst>
            <p14:sldId id="627"/>
            <p14:sldId id="629"/>
            <p14:sldId id="645"/>
            <p14:sldId id="626"/>
            <p14:sldId id="628"/>
            <p14:sldId id="583"/>
            <p14:sldId id="646"/>
            <p14:sldId id="584"/>
            <p14:sldId id="653"/>
            <p14:sldId id="654"/>
            <p14:sldId id="655"/>
            <p14:sldId id="656"/>
            <p14:sldId id="657"/>
            <p14:sldId id="658"/>
            <p14:sldId id="591"/>
            <p14:sldId id="592"/>
          </p14:sldIdLst>
        </p14:section>
        <p14:section name="Generating Combinations" id="{6C32D2A9-8413-4703-8ADC-7413F45C489F}">
          <p14:sldIdLst>
            <p14:sldId id="594"/>
            <p14:sldId id="595"/>
            <p14:sldId id="596"/>
            <p14:sldId id="598"/>
            <p14:sldId id="599"/>
          </p14:sldIdLst>
        </p14:section>
        <p14:section name="Backtracking" id="{3357849A-E244-4944-A448-C64EB45D7E47}">
          <p14:sldIdLst>
            <p14:sldId id="606"/>
            <p14:sldId id="607"/>
            <p14:sldId id="608"/>
            <p14:sldId id="609"/>
            <p14:sldId id="614"/>
            <p14:sldId id="615"/>
            <p14:sldId id="617"/>
            <p14:sldId id="618"/>
            <p14:sldId id="611"/>
            <p14:sldId id="612"/>
          </p14:sldIdLst>
        </p14:section>
        <p14:section name="Rrcursion or Iteration" id="{68171754-51A8-4D9D-9E1B-BE9DA8F3616F}">
          <p14:sldIdLst>
            <p14:sldId id="620"/>
            <p14:sldId id="621"/>
            <p14:sldId id="622"/>
            <p14:sldId id="623"/>
            <p14:sldId id="624"/>
            <p14:sldId id="625"/>
          </p14:sldIdLst>
        </p14:section>
        <p14:section name="Conclusion" id="{E47C5259-9EA6-4EC9-BC48-DB727F9AFB1B}">
          <p14:sldIdLst>
            <p14:sldId id="571"/>
            <p14:sldId id="586"/>
            <p14:sldId id="587"/>
            <p14:sldId id="58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595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Complexity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F-43D7-BC66-4F4C0BDAE6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DF-43D7-BC66-4F4C0BDAE6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DF-43D7-BC66-4F4C0BDAE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CD560-301A-4906-B821-8645942F7D2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90BE7-CB5F-4F8B-8037-18A6143AA5D2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Track</a:t>
          </a:r>
        </a:p>
      </dgm:t>
    </dgm:pt>
    <dgm:pt modelId="{25F68831-5944-4654-8EBC-904973EE5DA2}" type="parTrans" cxnId="{F039D168-B074-4F40-A823-B7D7D2D20EFC}">
      <dgm:prSet/>
      <dgm:spPr/>
      <dgm:t>
        <a:bodyPr/>
        <a:lstStyle/>
        <a:p>
          <a:endParaRPr lang="en-US"/>
        </a:p>
      </dgm:t>
    </dgm:pt>
    <dgm:pt modelId="{AF6414DB-C167-4AE0-9412-3B5951BCC48C}" type="sibTrans" cxnId="{F039D168-B074-4F40-A823-B7D7D2D20EFC}">
      <dgm:prSet/>
      <dgm:spPr/>
      <dgm:t>
        <a:bodyPr/>
        <a:lstStyle/>
        <a:p>
          <a:endParaRPr lang="en-US"/>
        </a:p>
      </dgm:t>
    </dgm:pt>
    <dgm:pt modelId="{348A69EE-2A56-4C3B-8186-E574930F8D73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Recurre</a:t>
          </a:r>
        </a:p>
      </dgm:t>
    </dgm:pt>
    <dgm:pt modelId="{1277244B-9356-44FC-89C9-AA658B0722F9}" type="parTrans" cxnId="{D0EB790B-98E1-442B-933B-FCFA77344E1C}">
      <dgm:prSet/>
      <dgm:spPr/>
      <dgm:t>
        <a:bodyPr/>
        <a:lstStyle/>
        <a:p>
          <a:endParaRPr lang="en-US"/>
        </a:p>
      </dgm:t>
    </dgm:pt>
    <dgm:pt modelId="{5CA9BAE4-6026-4EBA-ABB1-5CBFE6B793F2}" type="sibTrans" cxnId="{D0EB790B-98E1-442B-933B-FCFA77344E1C}">
      <dgm:prSet/>
      <dgm:spPr/>
      <dgm:t>
        <a:bodyPr/>
        <a:lstStyle/>
        <a:p>
          <a:endParaRPr lang="en-US"/>
        </a:p>
      </dgm:t>
    </dgm:pt>
    <dgm:pt modelId="{C79375B6-2DF5-43D9-9A86-01A8E7207F5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Backtrack</a:t>
          </a:r>
        </a:p>
      </dgm:t>
    </dgm:pt>
    <dgm:pt modelId="{3F8FC300-6093-4BEA-A777-7C201516E604}" type="parTrans" cxnId="{2672E83D-C823-48E6-BB37-BE074B86636D}">
      <dgm:prSet/>
      <dgm:spPr/>
      <dgm:t>
        <a:bodyPr/>
        <a:lstStyle/>
        <a:p>
          <a:endParaRPr lang="en-US"/>
        </a:p>
      </dgm:t>
    </dgm:pt>
    <dgm:pt modelId="{C09583EF-B600-473A-882F-0289C19E9120}" type="sibTrans" cxnId="{2672E83D-C823-48E6-BB37-BE074B86636D}">
      <dgm:prSet/>
      <dgm:spPr/>
      <dgm:t>
        <a:bodyPr/>
        <a:lstStyle/>
        <a:p>
          <a:endParaRPr lang="en-US"/>
        </a:p>
      </dgm:t>
    </dgm:pt>
    <dgm:pt modelId="{6FB808BC-2062-4C09-8D34-591779173C13}" type="pres">
      <dgm:prSet presAssocID="{94CCD560-301A-4906-B821-8645942F7D2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3CD378B-35F8-48CF-BB79-5B7A88BB7489}" type="pres">
      <dgm:prSet presAssocID="{79390BE7-CB5F-4F8B-8037-18A6143AA5D2}" presName="Accent1" presStyleCnt="0"/>
      <dgm:spPr/>
    </dgm:pt>
    <dgm:pt modelId="{3E077406-6655-4BEB-94D2-50BB6B875D0D}" type="pres">
      <dgm:prSet presAssocID="{79390BE7-CB5F-4F8B-8037-18A6143AA5D2}" presName="Accent" presStyleLbl="node1" presStyleIdx="0" presStyleCnt="3"/>
      <dgm:spPr>
        <a:solidFill>
          <a:schemeClr val="bg2"/>
        </a:solidFill>
        <a:ln>
          <a:noFill/>
        </a:ln>
      </dgm:spPr>
    </dgm:pt>
    <dgm:pt modelId="{9688C3FD-1DAF-4F05-B93E-7E6269603AB4}" type="pres">
      <dgm:prSet presAssocID="{79390BE7-CB5F-4F8B-8037-18A6143AA5D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13AAC635-1574-44FF-886C-E0876D36965E}" type="pres">
      <dgm:prSet presAssocID="{348A69EE-2A56-4C3B-8186-E574930F8D73}" presName="Accent2" presStyleCnt="0"/>
      <dgm:spPr/>
    </dgm:pt>
    <dgm:pt modelId="{3E4DED2A-016B-4121-83A6-40FD6C841344}" type="pres">
      <dgm:prSet presAssocID="{348A69EE-2A56-4C3B-8186-E574930F8D73}" presName="Accent" presStyleLbl="node1" presStyleIdx="1" presStyleCnt="3"/>
      <dgm:spPr>
        <a:solidFill>
          <a:schemeClr val="bg2"/>
        </a:solidFill>
        <a:ln>
          <a:noFill/>
        </a:ln>
      </dgm:spPr>
    </dgm:pt>
    <dgm:pt modelId="{FF876006-DA25-4430-9694-3A50828F089F}" type="pres">
      <dgm:prSet presAssocID="{348A69EE-2A56-4C3B-8186-E574930F8D7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F3E67C54-B551-4E69-A303-7C71D22B8DE4}" type="pres">
      <dgm:prSet presAssocID="{C79375B6-2DF5-43D9-9A86-01A8E7207F5E}" presName="Accent3" presStyleCnt="0"/>
      <dgm:spPr/>
    </dgm:pt>
    <dgm:pt modelId="{98108AB4-B95E-4F12-B914-84FCDC4BD013}" type="pres">
      <dgm:prSet presAssocID="{C79375B6-2DF5-43D9-9A86-01A8E7207F5E}" presName="Accent" presStyleLbl="node1" presStyleIdx="2" presStyleCnt="3"/>
      <dgm:spPr>
        <a:solidFill>
          <a:schemeClr val="bg2"/>
        </a:solidFill>
        <a:ln>
          <a:noFill/>
        </a:ln>
      </dgm:spPr>
    </dgm:pt>
    <dgm:pt modelId="{529101FA-5563-4388-8636-0F857E92A320}" type="pres">
      <dgm:prSet presAssocID="{C79375B6-2DF5-43D9-9A86-01A8E7207F5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0EB790B-98E1-442B-933B-FCFA77344E1C}" srcId="{94CCD560-301A-4906-B821-8645942F7D26}" destId="{348A69EE-2A56-4C3B-8186-E574930F8D73}" srcOrd="1" destOrd="0" parTransId="{1277244B-9356-44FC-89C9-AA658B0722F9}" sibTransId="{5CA9BAE4-6026-4EBA-ABB1-5CBFE6B793F2}"/>
    <dgm:cxn modelId="{24E1A039-346A-4E38-984D-CF7138895373}" type="presOf" srcId="{94CCD560-301A-4906-B821-8645942F7D26}" destId="{6FB808BC-2062-4C09-8D34-591779173C13}" srcOrd="0" destOrd="0" presId="urn:microsoft.com/office/officeart/2009/layout/CircleArrowProcess"/>
    <dgm:cxn modelId="{2672E83D-C823-48E6-BB37-BE074B86636D}" srcId="{94CCD560-301A-4906-B821-8645942F7D26}" destId="{C79375B6-2DF5-43D9-9A86-01A8E7207F5E}" srcOrd="2" destOrd="0" parTransId="{3F8FC300-6093-4BEA-A777-7C201516E604}" sibTransId="{C09583EF-B600-473A-882F-0289C19E9120}"/>
    <dgm:cxn modelId="{F039D168-B074-4F40-A823-B7D7D2D20EFC}" srcId="{94CCD560-301A-4906-B821-8645942F7D26}" destId="{79390BE7-CB5F-4F8B-8037-18A6143AA5D2}" srcOrd="0" destOrd="0" parTransId="{25F68831-5944-4654-8EBC-904973EE5DA2}" sibTransId="{AF6414DB-C167-4AE0-9412-3B5951BCC48C}"/>
    <dgm:cxn modelId="{F7C89D7A-D82E-49FF-9D7A-D90C18CEBF32}" type="presOf" srcId="{C79375B6-2DF5-43D9-9A86-01A8E7207F5E}" destId="{529101FA-5563-4388-8636-0F857E92A320}" srcOrd="0" destOrd="0" presId="urn:microsoft.com/office/officeart/2009/layout/CircleArrowProcess"/>
    <dgm:cxn modelId="{A4E9E37F-F0CD-4D18-904B-5DBFBA3B3ED4}" type="presOf" srcId="{79390BE7-CB5F-4F8B-8037-18A6143AA5D2}" destId="{9688C3FD-1DAF-4F05-B93E-7E6269603AB4}" srcOrd="0" destOrd="0" presId="urn:microsoft.com/office/officeart/2009/layout/CircleArrowProcess"/>
    <dgm:cxn modelId="{2C8C00F2-22B4-4311-A074-760322E9361C}" type="presOf" srcId="{348A69EE-2A56-4C3B-8186-E574930F8D73}" destId="{FF876006-DA25-4430-9694-3A50828F089F}" srcOrd="0" destOrd="0" presId="urn:microsoft.com/office/officeart/2009/layout/CircleArrowProcess"/>
    <dgm:cxn modelId="{80CDDBE2-B565-4188-AF86-7EF22886D5A6}" type="presParOf" srcId="{6FB808BC-2062-4C09-8D34-591779173C13}" destId="{E3CD378B-35F8-48CF-BB79-5B7A88BB7489}" srcOrd="0" destOrd="0" presId="urn:microsoft.com/office/officeart/2009/layout/CircleArrowProcess"/>
    <dgm:cxn modelId="{935051C7-51D4-4297-9676-655F4653D991}" type="presParOf" srcId="{E3CD378B-35F8-48CF-BB79-5B7A88BB7489}" destId="{3E077406-6655-4BEB-94D2-50BB6B875D0D}" srcOrd="0" destOrd="0" presId="urn:microsoft.com/office/officeart/2009/layout/CircleArrowProcess"/>
    <dgm:cxn modelId="{826769D5-6983-47D2-801E-504947593C4A}" type="presParOf" srcId="{6FB808BC-2062-4C09-8D34-591779173C13}" destId="{9688C3FD-1DAF-4F05-B93E-7E6269603AB4}" srcOrd="1" destOrd="0" presId="urn:microsoft.com/office/officeart/2009/layout/CircleArrowProcess"/>
    <dgm:cxn modelId="{AF064738-0E33-4B65-AFF0-43DC3564A550}" type="presParOf" srcId="{6FB808BC-2062-4C09-8D34-591779173C13}" destId="{13AAC635-1574-44FF-886C-E0876D36965E}" srcOrd="2" destOrd="0" presId="urn:microsoft.com/office/officeart/2009/layout/CircleArrowProcess"/>
    <dgm:cxn modelId="{582F30C9-8A48-44C8-AE9E-E743B9BE6C77}" type="presParOf" srcId="{13AAC635-1574-44FF-886C-E0876D36965E}" destId="{3E4DED2A-016B-4121-83A6-40FD6C841344}" srcOrd="0" destOrd="0" presId="urn:microsoft.com/office/officeart/2009/layout/CircleArrowProcess"/>
    <dgm:cxn modelId="{29D1A80F-3361-4D98-8C04-9A0E0C474CAD}" type="presParOf" srcId="{6FB808BC-2062-4C09-8D34-591779173C13}" destId="{FF876006-DA25-4430-9694-3A50828F089F}" srcOrd="3" destOrd="0" presId="urn:microsoft.com/office/officeart/2009/layout/CircleArrowProcess"/>
    <dgm:cxn modelId="{DC048F12-BD44-4318-BAF0-4E0779479B3D}" type="presParOf" srcId="{6FB808BC-2062-4C09-8D34-591779173C13}" destId="{F3E67C54-B551-4E69-A303-7C71D22B8DE4}" srcOrd="4" destOrd="0" presId="urn:microsoft.com/office/officeart/2009/layout/CircleArrowProcess"/>
    <dgm:cxn modelId="{6BB8A6E4-EFA0-4333-9E29-E233910641CA}" type="presParOf" srcId="{F3E67C54-B551-4E69-A303-7C71D22B8DE4}" destId="{98108AB4-B95E-4F12-B914-84FCDC4BD013}" srcOrd="0" destOrd="0" presId="urn:microsoft.com/office/officeart/2009/layout/CircleArrowProcess"/>
    <dgm:cxn modelId="{28A16377-CD54-409D-A72A-DE3C0B36E4FC}" type="presParOf" srcId="{6FB808BC-2062-4C09-8D34-591779173C13}" destId="{529101FA-5563-4388-8636-0F857E92A32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6A2191-E31B-47C3-A210-FC1E1DB65F2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3BD0A-9E42-45D5-AB9A-8721302E20E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28B7F451-4AC7-4E01-AE19-7FFD5C7F5D4C}" type="parTrans" cxnId="{2BFB114A-BDF1-4704-96F0-11E571AE73B4}">
      <dgm:prSet/>
      <dgm:spPr/>
      <dgm:t>
        <a:bodyPr/>
        <a:lstStyle/>
        <a:p>
          <a:endParaRPr lang="en-US"/>
        </a:p>
      </dgm:t>
    </dgm:pt>
    <dgm:pt modelId="{C217C907-890F-44FD-B000-D41BE60B9260}" type="sibTrans" cxnId="{2BFB114A-BDF1-4704-96F0-11E571AE73B4}">
      <dgm:prSet/>
      <dgm:spPr/>
      <dgm:t>
        <a:bodyPr/>
        <a:lstStyle/>
        <a:p>
          <a:endParaRPr lang="en-US"/>
        </a:p>
      </dgm:t>
    </dgm:pt>
    <dgm:pt modelId="{FC6B4275-CFA0-4CC7-81BE-4DF6C79883A3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E9600514-A53D-404A-A8B6-0138B51D9268}" type="parTrans" cxnId="{AD7CB034-F48B-452E-B6B2-F1D5F98A105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737D060-541F-47EC-9FFD-765C1DF89AFF}" type="sibTrans" cxnId="{AD7CB034-F48B-452E-B6B2-F1D5F98A105A}">
      <dgm:prSet/>
      <dgm:spPr/>
      <dgm:t>
        <a:bodyPr/>
        <a:lstStyle/>
        <a:p>
          <a:endParaRPr lang="en-US"/>
        </a:p>
      </dgm:t>
    </dgm:pt>
    <dgm:pt modelId="{EFD237FD-B4C2-4303-BCDC-98F00F219D6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5884962F-1C8A-4730-9DCB-C3BC2563743A}" type="parTrans" cxnId="{E5EB0519-74CE-4B57-BEE2-6569F444876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F906BF0-2323-42A6-9981-21CC3973AAA7}" type="sibTrans" cxnId="{E5EB0519-74CE-4B57-BEE2-6569F4448765}">
      <dgm:prSet/>
      <dgm:spPr/>
      <dgm:t>
        <a:bodyPr/>
        <a:lstStyle/>
        <a:p>
          <a:endParaRPr lang="en-US"/>
        </a:p>
      </dgm:t>
    </dgm:pt>
    <dgm:pt modelId="{39D2180B-B33B-40C5-AD59-5A98CAF03B99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C0DC8B34-D31E-4703-939B-C72677B48A7D}" type="parTrans" cxnId="{1A4044B7-5007-4F7E-A7F5-62F299F0B9D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7920F52-FE2F-457A-831B-D9ABAD55C543}" type="sibTrans" cxnId="{1A4044B7-5007-4F7E-A7F5-62F299F0B9DD}">
      <dgm:prSet/>
      <dgm:spPr/>
      <dgm:t>
        <a:bodyPr/>
        <a:lstStyle/>
        <a:p>
          <a:endParaRPr lang="en-US"/>
        </a:p>
      </dgm:t>
    </dgm:pt>
    <dgm:pt modelId="{DCC389B9-4FB5-459B-8B35-AAD20D5BBCA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D</a:t>
          </a:r>
        </a:p>
      </dgm:t>
    </dgm:pt>
    <dgm:pt modelId="{D9A09114-D47C-468C-A656-E5590C2F00D9}" type="parTrans" cxnId="{BBB28148-A54C-45FD-9870-BD2559E4BCD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2D477C-EA6D-477B-A459-8F64BD91A5F9}" type="sibTrans" cxnId="{BBB28148-A54C-45FD-9870-BD2559E4BCDB}">
      <dgm:prSet/>
      <dgm:spPr/>
      <dgm:t>
        <a:bodyPr/>
        <a:lstStyle/>
        <a:p>
          <a:endParaRPr lang="en-US"/>
        </a:p>
      </dgm:t>
    </dgm:pt>
    <dgm:pt modelId="{9A7CE537-4752-46FA-B800-3D22D376531C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</a:t>
          </a:r>
        </a:p>
      </dgm:t>
    </dgm:pt>
    <dgm:pt modelId="{7888D73B-A773-418E-95E8-DC842AAECA7C}" type="parTrans" cxnId="{58A706FF-9B73-4E7E-A5BA-C486B105B98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4F413FA-8C82-4E76-9806-1E8A6EC6A206}" type="sibTrans" cxnId="{58A706FF-9B73-4E7E-A5BA-C486B105B98E}">
      <dgm:prSet/>
      <dgm:spPr/>
      <dgm:t>
        <a:bodyPr/>
        <a:lstStyle/>
        <a:p>
          <a:endParaRPr lang="en-US"/>
        </a:p>
      </dgm:t>
    </dgm:pt>
    <dgm:pt modelId="{B93A05F9-3D21-48E3-A2BE-35D51F310C09}" type="pres">
      <dgm:prSet presAssocID="{346A2191-E31B-47C3-A210-FC1E1DB65F2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91F8E4F-9F66-40CA-9CFF-A972041AEBF1}" type="pres">
      <dgm:prSet presAssocID="{CCF3BD0A-9E42-45D5-AB9A-8721302E20E8}" presName="centerShape" presStyleLbl="node0" presStyleIdx="0" presStyleCnt="1" custLinFactNeighborX="1344" custLinFactNeighborY="408"/>
      <dgm:spPr/>
    </dgm:pt>
    <dgm:pt modelId="{4DCBAF7D-212D-4007-8B6F-4054CE7F3658}" type="pres">
      <dgm:prSet presAssocID="{E9600514-A53D-404A-A8B6-0138B51D9268}" presName="Name9" presStyleLbl="parChTrans1D2" presStyleIdx="0" presStyleCnt="5"/>
      <dgm:spPr/>
    </dgm:pt>
    <dgm:pt modelId="{82A020A5-E374-4478-85D6-54078319851F}" type="pres">
      <dgm:prSet presAssocID="{E9600514-A53D-404A-A8B6-0138B51D9268}" presName="connTx" presStyleLbl="parChTrans1D2" presStyleIdx="0" presStyleCnt="5"/>
      <dgm:spPr/>
    </dgm:pt>
    <dgm:pt modelId="{A509F52F-DAF7-4CEA-B176-4037D74F115E}" type="pres">
      <dgm:prSet presAssocID="{FC6B4275-CFA0-4CC7-81BE-4DF6C79883A3}" presName="node" presStyleLbl="node1" presStyleIdx="0" presStyleCnt="5" custRadScaleRad="188763" custRadScaleInc="8939">
        <dgm:presLayoutVars>
          <dgm:bulletEnabled val="1"/>
        </dgm:presLayoutVars>
      </dgm:prSet>
      <dgm:spPr/>
    </dgm:pt>
    <dgm:pt modelId="{3D6D2B50-61FA-49F4-845B-F9AF924D0474}" type="pres">
      <dgm:prSet presAssocID="{5884962F-1C8A-4730-9DCB-C3BC2563743A}" presName="Name9" presStyleLbl="parChTrans1D2" presStyleIdx="1" presStyleCnt="5"/>
      <dgm:spPr/>
    </dgm:pt>
    <dgm:pt modelId="{8270F1BA-1E78-43E0-955E-3CEBB777ED0A}" type="pres">
      <dgm:prSet presAssocID="{5884962F-1C8A-4730-9DCB-C3BC2563743A}" presName="connTx" presStyleLbl="parChTrans1D2" presStyleIdx="1" presStyleCnt="5"/>
      <dgm:spPr/>
    </dgm:pt>
    <dgm:pt modelId="{42F74A79-3513-423C-B7D1-F32D26A4AA8E}" type="pres">
      <dgm:prSet presAssocID="{EFD237FD-B4C2-4303-BCDC-98F00F219D68}" presName="node" presStyleLbl="node1" presStyleIdx="1" presStyleCnt="5" custRadScaleRad="177835" custRadScaleInc="-13392">
        <dgm:presLayoutVars>
          <dgm:bulletEnabled val="1"/>
        </dgm:presLayoutVars>
      </dgm:prSet>
      <dgm:spPr/>
    </dgm:pt>
    <dgm:pt modelId="{92862A26-66B6-46E0-A056-9651482197D9}" type="pres">
      <dgm:prSet presAssocID="{C0DC8B34-D31E-4703-939B-C72677B48A7D}" presName="Name9" presStyleLbl="parChTrans1D2" presStyleIdx="2" presStyleCnt="5"/>
      <dgm:spPr/>
    </dgm:pt>
    <dgm:pt modelId="{BA73FE5D-64CB-40CC-99D0-45C349B9520F}" type="pres">
      <dgm:prSet presAssocID="{C0DC8B34-D31E-4703-939B-C72677B48A7D}" presName="connTx" presStyleLbl="parChTrans1D2" presStyleIdx="2" presStyleCnt="5"/>
      <dgm:spPr/>
    </dgm:pt>
    <dgm:pt modelId="{5552192D-62D4-4B45-80BE-C6EE974793DD}" type="pres">
      <dgm:prSet presAssocID="{39D2180B-B33B-40C5-AD59-5A98CAF03B99}" presName="node" presStyleLbl="node1" presStyleIdx="2" presStyleCnt="5" custRadScaleRad="123740" custRadScaleInc="-103216">
        <dgm:presLayoutVars>
          <dgm:bulletEnabled val="1"/>
        </dgm:presLayoutVars>
      </dgm:prSet>
      <dgm:spPr/>
    </dgm:pt>
    <dgm:pt modelId="{2DA7A26D-BF10-498F-BA8A-502C39065E11}" type="pres">
      <dgm:prSet presAssocID="{D9A09114-D47C-468C-A656-E5590C2F00D9}" presName="Name9" presStyleLbl="parChTrans1D2" presStyleIdx="3" presStyleCnt="5"/>
      <dgm:spPr/>
    </dgm:pt>
    <dgm:pt modelId="{9E43B25D-F4B4-47B1-9988-D89ACC8630BF}" type="pres">
      <dgm:prSet presAssocID="{D9A09114-D47C-468C-A656-E5590C2F00D9}" presName="connTx" presStyleLbl="parChTrans1D2" presStyleIdx="3" presStyleCnt="5"/>
      <dgm:spPr/>
    </dgm:pt>
    <dgm:pt modelId="{77D4084E-7865-41B3-85F7-92D20829E2A1}" type="pres">
      <dgm:prSet presAssocID="{DCC389B9-4FB5-459B-8B35-AAD20D5BBCA7}" presName="node" presStyleLbl="node1" presStyleIdx="3" presStyleCnt="5" custRadScaleRad="117257" custRadScaleInc="8905">
        <dgm:presLayoutVars>
          <dgm:bulletEnabled val="1"/>
        </dgm:presLayoutVars>
      </dgm:prSet>
      <dgm:spPr/>
    </dgm:pt>
    <dgm:pt modelId="{834CA1BC-C6A1-497D-99A0-0E2F018C0754}" type="pres">
      <dgm:prSet presAssocID="{7888D73B-A773-418E-95E8-DC842AAECA7C}" presName="Name9" presStyleLbl="parChTrans1D2" presStyleIdx="4" presStyleCnt="5"/>
      <dgm:spPr/>
    </dgm:pt>
    <dgm:pt modelId="{9E0A144C-4344-4D4D-836C-B3C166E569B1}" type="pres">
      <dgm:prSet presAssocID="{7888D73B-A773-418E-95E8-DC842AAECA7C}" presName="connTx" presStyleLbl="parChTrans1D2" presStyleIdx="4" presStyleCnt="5"/>
      <dgm:spPr/>
    </dgm:pt>
    <dgm:pt modelId="{10B36EE8-494A-448E-84F0-461AF338E222}" type="pres">
      <dgm:prSet presAssocID="{9A7CE537-4752-46FA-B800-3D22D376531C}" presName="node" presStyleLbl="node1" presStyleIdx="4" presStyleCnt="5" custRadScaleRad="166397" custRadScaleInc="-12562">
        <dgm:presLayoutVars>
          <dgm:bulletEnabled val="1"/>
        </dgm:presLayoutVars>
      </dgm:prSet>
      <dgm:spPr/>
    </dgm:pt>
  </dgm:ptLst>
  <dgm:cxnLst>
    <dgm:cxn modelId="{26069E04-3966-4C38-BA8E-518A0140EA75}" type="presOf" srcId="{C0DC8B34-D31E-4703-939B-C72677B48A7D}" destId="{92862A26-66B6-46E0-A056-9651482197D9}" srcOrd="0" destOrd="0" presId="urn:microsoft.com/office/officeart/2005/8/layout/radial1"/>
    <dgm:cxn modelId="{D65E9806-A5E6-4E78-BE13-268B872F6AFB}" type="presOf" srcId="{CCF3BD0A-9E42-45D5-AB9A-8721302E20E8}" destId="{D91F8E4F-9F66-40CA-9CFF-A972041AEBF1}" srcOrd="0" destOrd="0" presId="urn:microsoft.com/office/officeart/2005/8/layout/radial1"/>
    <dgm:cxn modelId="{6229EF0F-359B-4AAA-A0C3-D9793D8D1220}" type="presOf" srcId="{346A2191-E31B-47C3-A210-FC1E1DB65F2C}" destId="{B93A05F9-3D21-48E3-A2BE-35D51F310C09}" srcOrd="0" destOrd="0" presId="urn:microsoft.com/office/officeart/2005/8/layout/radial1"/>
    <dgm:cxn modelId="{E5EB0519-74CE-4B57-BEE2-6569F4448765}" srcId="{CCF3BD0A-9E42-45D5-AB9A-8721302E20E8}" destId="{EFD237FD-B4C2-4303-BCDC-98F00F219D68}" srcOrd="1" destOrd="0" parTransId="{5884962F-1C8A-4730-9DCB-C3BC2563743A}" sibTransId="{AF906BF0-2323-42A6-9981-21CC3973AAA7}"/>
    <dgm:cxn modelId="{68C4901B-05F7-4E47-B98B-484D9BF09446}" type="presOf" srcId="{5884962F-1C8A-4730-9DCB-C3BC2563743A}" destId="{8270F1BA-1E78-43E0-955E-3CEBB777ED0A}" srcOrd="1" destOrd="0" presId="urn:microsoft.com/office/officeart/2005/8/layout/radial1"/>
    <dgm:cxn modelId="{9E660721-EB26-4D1A-91C2-6205A181B1CE}" type="presOf" srcId="{5884962F-1C8A-4730-9DCB-C3BC2563743A}" destId="{3D6D2B50-61FA-49F4-845B-F9AF924D0474}" srcOrd="0" destOrd="0" presId="urn:microsoft.com/office/officeart/2005/8/layout/radial1"/>
    <dgm:cxn modelId="{8BFEEA22-5CEE-457B-B805-B9F92AE72B23}" type="presOf" srcId="{D9A09114-D47C-468C-A656-E5590C2F00D9}" destId="{2DA7A26D-BF10-498F-BA8A-502C39065E11}" srcOrd="0" destOrd="0" presId="urn:microsoft.com/office/officeart/2005/8/layout/radial1"/>
    <dgm:cxn modelId="{AD849125-9433-4E3D-91D7-24B36E804ADE}" type="presOf" srcId="{7888D73B-A773-418E-95E8-DC842AAECA7C}" destId="{9E0A144C-4344-4D4D-836C-B3C166E569B1}" srcOrd="1" destOrd="0" presId="urn:microsoft.com/office/officeart/2005/8/layout/radial1"/>
    <dgm:cxn modelId="{AD7CB034-F48B-452E-B6B2-F1D5F98A105A}" srcId="{CCF3BD0A-9E42-45D5-AB9A-8721302E20E8}" destId="{FC6B4275-CFA0-4CC7-81BE-4DF6C79883A3}" srcOrd="0" destOrd="0" parTransId="{E9600514-A53D-404A-A8B6-0138B51D9268}" sibTransId="{C737D060-541F-47EC-9FFD-765C1DF89AFF}"/>
    <dgm:cxn modelId="{36B5D437-4CBC-4AE5-B475-010B60DBF6CB}" type="presOf" srcId="{39D2180B-B33B-40C5-AD59-5A98CAF03B99}" destId="{5552192D-62D4-4B45-80BE-C6EE974793DD}" srcOrd="0" destOrd="0" presId="urn:microsoft.com/office/officeart/2005/8/layout/radial1"/>
    <dgm:cxn modelId="{8EFE4863-0BE3-4AB5-B038-2D5AB198B761}" type="presOf" srcId="{DCC389B9-4FB5-459B-8B35-AAD20D5BBCA7}" destId="{77D4084E-7865-41B3-85F7-92D20829E2A1}" srcOrd="0" destOrd="0" presId="urn:microsoft.com/office/officeart/2005/8/layout/radial1"/>
    <dgm:cxn modelId="{BBB28148-A54C-45FD-9870-BD2559E4BCDB}" srcId="{CCF3BD0A-9E42-45D5-AB9A-8721302E20E8}" destId="{DCC389B9-4FB5-459B-8B35-AAD20D5BBCA7}" srcOrd="3" destOrd="0" parTransId="{D9A09114-D47C-468C-A656-E5590C2F00D9}" sibTransId="{592D477C-EA6D-477B-A459-8F64BD91A5F9}"/>
    <dgm:cxn modelId="{2BFB114A-BDF1-4704-96F0-11E571AE73B4}" srcId="{346A2191-E31B-47C3-A210-FC1E1DB65F2C}" destId="{CCF3BD0A-9E42-45D5-AB9A-8721302E20E8}" srcOrd="0" destOrd="0" parTransId="{28B7F451-4AC7-4E01-AE19-7FFD5C7F5D4C}" sibTransId="{C217C907-890F-44FD-B000-D41BE60B9260}"/>
    <dgm:cxn modelId="{F4FF6076-91A1-4D7F-B7B5-29D121FF2D84}" type="presOf" srcId="{E9600514-A53D-404A-A8B6-0138B51D9268}" destId="{82A020A5-E374-4478-85D6-54078319851F}" srcOrd="1" destOrd="0" presId="urn:microsoft.com/office/officeart/2005/8/layout/radial1"/>
    <dgm:cxn modelId="{234E8392-BF76-4169-98F3-84335B4359BE}" type="presOf" srcId="{9A7CE537-4752-46FA-B800-3D22D376531C}" destId="{10B36EE8-494A-448E-84F0-461AF338E222}" srcOrd="0" destOrd="0" presId="urn:microsoft.com/office/officeart/2005/8/layout/radial1"/>
    <dgm:cxn modelId="{01F47FA8-D217-4C81-B23D-73BF3745CA61}" type="presOf" srcId="{D9A09114-D47C-468C-A656-E5590C2F00D9}" destId="{9E43B25D-F4B4-47B1-9988-D89ACC8630BF}" srcOrd="1" destOrd="0" presId="urn:microsoft.com/office/officeart/2005/8/layout/radial1"/>
    <dgm:cxn modelId="{84CC27B1-A304-4F10-AD28-03A877D9268D}" type="presOf" srcId="{7888D73B-A773-418E-95E8-DC842AAECA7C}" destId="{834CA1BC-C6A1-497D-99A0-0E2F018C0754}" srcOrd="0" destOrd="0" presId="urn:microsoft.com/office/officeart/2005/8/layout/radial1"/>
    <dgm:cxn modelId="{1A4044B7-5007-4F7E-A7F5-62F299F0B9DD}" srcId="{CCF3BD0A-9E42-45D5-AB9A-8721302E20E8}" destId="{39D2180B-B33B-40C5-AD59-5A98CAF03B99}" srcOrd="2" destOrd="0" parTransId="{C0DC8B34-D31E-4703-939B-C72677B48A7D}" sibTransId="{D7920F52-FE2F-457A-831B-D9ABAD55C543}"/>
    <dgm:cxn modelId="{3EAD62B8-9498-4E27-8E21-9E34AD282BEA}" type="presOf" srcId="{EFD237FD-B4C2-4303-BCDC-98F00F219D68}" destId="{42F74A79-3513-423C-B7D1-F32D26A4AA8E}" srcOrd="0" destOrd="0" presId="urn:microsoft.com/office/officeart/2005/8/layout/radial1"/>
    <dgm:cxn modelId="{89D428BA-45C8-4D99-9910-79F892BE36D6}" type="presOf" srcId="{E9600514-A53D-404A-A8B6-0138B51D9268}" destId="{4DCBAF7D-212D-4007-8B6F-4054CE7F3658}" srcOrd="0" destOrd="0" presId="urn:microsoft.com/office/officeart/2005/8/layout/radial1"/>
    <dgm:cxn modelId="{F10D7DC0-5D59-44C1-8E8F-0D1940F064BB}" type="presOf" srcId="{C0DC8B34-D31E-4703-939B-C72677B48A7D}" destId="{BA73FE5D-64CB-40CC-99D0-45C349B9520F}" srcOrd="1" destOrd="0" presId="urn:microsoft.com/office/officeart/2005/8/layout/radial1"/>
    <dgm:cxn modelId="{C68DDCFB-3A63-4A40-8792-8F1F9E8D1EB3}" type="presOf" srcId="{FC6B4275-CFA0-4CC7-81BE-4DF6C79883A3}" destId="{A509F52F-DAF7-4CEA-B176-4037D74F115E}" srcOrd="0" destOrd="0" presId="urn:microsoft.com/office/officeart/2005/8/layout/radial1"/>
    <dgm:cxn modelId="{58A706FF-9B73-4E7E-A5BA-C486B105B98E}" srcId="{CCF3BD0A-9E42-45D5-AB9A-8721302E20E8}" destId="{9A7CE537-4752-46FA-B800-3D22D376531C}" srcOrd="4" destOrd="0" parTransId="{7888D73B-A773-418E-95E8-DC842AAECA7C}" sibTransId="{34F413FA-8C82-4E76-9806-1E8A6EC6A206}"/>
    <dgm:cxn modelId="{40991A68-8596-44D3-BF80-6D1A6AE14A1E}" type="presParOf" srcId="{B93A05F9-3D21-48E3-A2BE-35D51F310C09}" destId="{D91F8E4F-9F66-40CA-9CFF-A972041AEBF1}" srcOrd="0" destOrd="0" presId="urn:microsoft.com/office/officeart/2005/8/layout/radial1"/>
    <dgm:cxn modelId="{6EF80D20-D3B0-4571-8F78-C7FCCF49716D}" type="presParOf" srcId="{B93A05F9-3D21-48E3-A2BE-35D51F310C09}" destId="{4DCBAF7D-212D-4007-8B6F-4054CE7F3658}" srcOrd="1" destOrd="0" presId="urn:microsoft.com/office/officeart/2005/8/layout/radial1"/>
    <dgm:cxn modelId="{0B4C3391-6326-4467-940B-449133303A49}" type="presParOf" srcId="{4DCBAF7D-212D-4007-8B6F-4054CE7F3658}" destId="{82A020A5-E374-4478-85D6-54078319851F}" srcOrd="0" destOrd="0" presId="urn:microsoft.com/office/officeart/2005/8/layout/radial1"/>
    <dgm:cxn modelId="{15B8785C-E6E2-40A6-A801-A1322DDFB747}" type="presParOf" srcId="{B93A05F9-3D21-48E3-A2BE-35D51F310C09}" destId="{A509F52F-DAF7-4CEA-B176-4037D74F115E}" srcOrd="2" destOrd="0" presId="urn:microsoft.com/office/officeart/2005/8/layout/radial1"/>
    <dgm:cxn modelId="{602A49E5-B6EE-42EF-ACB7-5270D552D0A4}" type="presParOf" srcId="{B93A05F9-3D21-48E3-A2BE-35D51F310C09}" destId="{3D6D2B50-61FA-49F4-845B-F9AF924D0474}" srcOrd="3" destOrd="0" presId="urn:microsoft.com/office/officeart/2005/8/layout/radial1"/>
    <dgm:cxn modelId="{61AEC58E-DC4A-494B-A74F-D291D31F799D}" type="presParOf" srcId="{3D6D2B50-61FA-49F4-845B-F9AF924D0474}" destId="{8270F1BA-1E78-43E0-955E-3CEBB777ED0A}" srcOrd="0" destOrd="0" presId="urn:microsoft.com/office/officeart/2005/8/layout/radial1"/>
    <dgm:cxn modelId="{769301D2-7AEE-4DF2-9488-5F4DFF071E31}" type="presParOf" srcId="{B93A05F9-3D21-48E3-A2BE-35D51F310C09}" destId="{42F74A79-3513-423C-B7D1-F32D26A4AA8E}" srcOrd="4" destOrd="0" presId="urn:microsoft.com/office/officeart/2005/8/layout/radial1"/>
    <dgm:cxn modelId="{0B3D6AE6-66CD-488F-931E-5AFA5642040F}" type="presParOf" srcId="{B93A05F9-3D21-48E3-A2BE-35D51F310C09}" destId="{92862A26-66B6-46E0-A056-9651482197D9}" srcOrd="5" destOrd="0" presId="urn:microsoft.com/office/officeart/2005/8/layout/radial1"/>
    <dgm:cxn modelId="{CB0B0784-83B5-481B-AF6F-9F6F73B0F7A9}" type="presParOf" srcId="{92862A26-66B6-46E0-A056-9651482197D9}" destId="{BA73FE5D-64CB-40CC-99D0-45C349B9520F}" srcOrd="0" destOrd="0" presId="urn:microsoft.com/office/officeart/2005/8/layout/radial1"/>
    <dgm:cxn modelId="{BF04FCA7-94E1-4E61-8C56-AD6166224200}" type="presParOf" srcId="{B93A05F9-3D21-48E3-A2BE-35D51F310C09}" destId="{5552192D-62D4-4B45-80BE-C6EE974793DD}" srcOrd="6" destOrd="0" presId="urn:microsoft.com/office/officeart/2005/8/layout/radial1"/>
    <dgm:cxn modelId="{A3AE2523-4E8E-4FB6-85D5-9A646A4A4C97}" type="presParOf" srcId="{B93A05F9-3D21-48E3-A2BE-35D51F310C09}" destId="{2DA7A26D-BF10-498F-BA8A-502C39065E11}" srcOrd="7" destOrd="0" presId="urn:microsoft.com/office/officeart/2005/8/layout/radial1"/>
    <dgm:cxn modelId="{A4E13413-8977-4896-B9CF-8505EC27CEB2}" type="presParOf" srcId="{2DA7A26D-BF10-498F-BA8A-502C39065E11}" destId="{9E43B25D-F4B4-47B1-9988-D89ACC8630BF}" srcOrd="0" destOrd="0" presId="urn:microsoft.com/office/officeart/2005/8/layout/radial1"/>
    <dgm:cxn modelId="{B0BD84B4-81FF-46AA-96A4-47FC0AD2F8CB}" type="presParOf" srcId="{B93A05F9-3D21-48E3-A2BE-35D51F310C09}" destId="{77D4084E-7865-41B3-85F7-92D20829E2A1}" srcOrd="8" destOrd="0" presId="urn:microsoft.com/office/officeart/2005/8/layout/radial1"/>
    <dgm:cxn modelId="{94CD6707-94CF-4076-900D-0D2542FC0548}" type="presParOf" srcId="{B93A05F9-3D21-48E3-A2BE-35D51F310C09}" destId="{834CA1BC-C6A1-497D-99A0-0E2F018C0754}" srcOrd="9" destOrd="0" presId="urn:microsoft.com/office/officeart/2005/8/layout/radial1"/>
    <dgm:cxn modelId="{0E38C48C-D0F6-4E8E-B444-72F3FF3D38AE}" type="presParOf" srcId="{834CA1BC-C6A1-497D-99A0-0E2F018C0754}" destId="{9E0A144C-4344-4D4D-836C-B3C166E569B1}" srcOrd="0" destOrd="0" presId="urn:microsoft.com/office/officeart/2005/8/layout/radial1"/>
    <dgm:cxn modelId="{A38C2F4B-A4F1-40D2-80D1-F7171EB78AB0}" type="presParOf" srcId="{B93A05F9-3D21-48E3-A2BE-35D51F310C09}" destId="{10B36EE8-494A-448E-84F0-461AF338E222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7406-6655-4BEB-94D2-50BB6B875D0D}">
      <dsp:nvSpPr>
        <dsp:cNvPr id="0" name=""/>
        <dsp:cNvSpPr/>
      </dsp:nvSpPr>
      <dsp:spPr>
        <a:xfrm>
          <a:off x="1446752" y="0"/>
          <a:ext cx="1681194" cy="168145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8C3FD-1DAF-4F05-B93E-7E6269603AB4}">
      <dsp:nvSpPr>
        <dsp:cNvPr id="0" name=""/>
        <dsp:cNvSpPr/>
      </dsp:nvSpPr>
      <dsp:spPr>
        <a:xfrm>
          <a:off x="1818351" y="607054"/>
          <a:ext cx="934207" cy="46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Track</a:t>
          </a:r>
        </a:p>
      </dsp:txBody>
      <dsp:txXfrm>
        <a:off x="1818351" y="607054"/>
        <a:ext cx="934207" cy="466992"/>
      </dsp:txXfrm>
    </dsp:sp>
    <dsp:sp modelId="{3E4DED2A-016B-4121-83A6-40FD6C841344}">
      <dsp:nvSpPr>
        <dsp:cNvPr id="0" name=""/>
        <dsp:cNvSpPr/>
      </dsp:nvSpPr>
      <dsp:spPr>
        <a:xfrm>
          <a:off x="979806" y="966118"/>
          <a:ext cx="1681194" cy="168145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76006-DA25-4430-9694-3A50828F089F}">
      <dsp:nvSpPr>
        <dsp:cNvPr id="0" name=""/>
        <dsp:cNvSpPr/>
      </dsp:nvSpPr>
      <dsp:spPr>
        <a:xfrm>
          <a:off x="1353300" y="1578761"/>
          <a:ext cx="934207" cy="46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Recurre</a:t>
          </a:r>
        </a:p>
      </dsp:txBody>
      <dsp:txXfrm>
        <a:off x="1353300" y="1578761"/>
        <a:ext cx="934207" cy="466992"/>
      </dsp:txXfrm>
    </dsp:sp>
    <dsp:sp modelId="{98108AB4-B95E-4F12-B914-84FCDC4BD013}">
      <dsp:nvSpPr>
        <dsp:cNvPr id="0" name=""/>
        <dsp:cNvSpPr/>
      </dsp:nvSpPr>
      <dsp:spPr>
        <a:xfrm>
          <a:off x="1566409" y="2047849"/>
          <a:ext cx="1444406" cy="144498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01FA-5563-4388-8636-0F857E92A320}">
      <dsp:nvSpPr>
        <dsp:cNvPr id="0" name=""/>
        <dsp:cNvSpPr/>
      </dsp:nvSpPr>
      <dsp:spPr>
        <a:xfrm>
          <a:off x="1820561" y="2551865"/>
          <a:ext cx="934207" cy="46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Backtrack</a:t>
          </a:r>
        </a:p>
      </dsp:txBody>
      <dsp:txXfrm>
        <a:off x="1820561" y="2551865"/>
        <a:ext cx="934207" cy="466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F8E4F-9F66-40CA-9CFF-A972041AEBF1}">
      <dsp:nvSpPr>
        <dsp:cNvPr id="0" name=""/>
        <dsp:cNvSpPr/>
      </dsp:nvSpPr>
      <dsp:spPr>
        <a:xfrm>
          <a:off x="1850133" y="1117099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1973573" y="1240539"/>
        <a:ext cx="596023" cy="596023"/>
      </dsp:txXfrm>
    </dsp:sp>
    <dsp:sp modelId="{4DCBAF7D-212D-4007-8B6F-4054CE7F3658}">
      <dsp:nvSpPr>
        <dsp:cNvPr id="0" name=""/>
        <dsp:cNvSpPr/>
      </dsp:nvSpPr>
      <dsp:spPr>
        <a:xfrm rot="16466550">
          <a:off x="2176199" y="963084"/>
          <a:ext cx="277562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277562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8041" y="973062"/>
        <a:ext cx="13878" cy="13878"/>
      </dsp:txXfrm>
    </dsp:sp>
    <dsp:sp modelId="{A509F52F-DAF7-4CEA-B176-4037D74F115E}">
      <dsp:nvSpPr>
        <dsp:cNvPr id="0" name=""/>
        <dsp:cNvSpPr/>
      </dsp:nvSpPr>
      <dsp:spPr>
        <a:xfrm>
          <a:off x="1936923" y="0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2060363" y="123440"/>
        <a:ext cx="596023" cy="596023"/>
      </dsp:txXfrm>
    </dsp:sp>
    <dsp:sp modelId="{3D6D2B50-61FA-49F4-845B-F9AF924D0474}">
      <dsp:nvSpPr>
        <dsp:cNvPr id="0" name=""/>
        <dsp:cNvSpPr/>
      </dsp:nvSpPr>
      <dsp:spPr>
        <a:xfrm rot="20195614">
          <a:off x="2613709" y="1138680"/>
          <a:ext cx="1085116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85116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9139" y="1128469"/>
        <a:ext cx="54255" cy="54255"/>
      </dsp:txXfrm>
    </dsp:sp>
    <dsp:sp modelId="{42F74A79-3513-423C-B7D1-F32D26A4AA8E}">
      <dsp:nvSpPr>
        <dsp:cNvPr id="0" name=""/>
        <dsp:cNvSpPr/>
      </dsp:nvSpPr>
      <dsp:spPr>
        <a:xfrm>
          <a:off x="3619496" y="351192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3742936" y="474632"/>
        <a:ext cx="596023" cy="596023"/>
      </dsp:txXfrm>
    </dsp:sp>
    <dsp:sp modelId="{92862A26-66B6-46E0-A056-9651482197D9}">
      <dsp:nvSpPr>
        <dsp:cNvPr id="0" name=""/>
        <dsp:cNvSpPr/>
      </dsp:nvSpPr>
      <dsp:spPr>
        <a:xfrm rot="1010472">
          <a:off x="2664577" y="1713884"/>
          <a:ext cx="484242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484242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4592" y="1718695"/>
        <a:ext cx="24212" cy="24212"/>
      </dsp:txXfrm>
    </dsp:sp>
    <dsp:sp modelId="{5552192D-62D4-4B45-80BE-C6EE974793DD}">
      <dsp:nvSpPr>
        <dsp:cNvPr id="0" name=""/>
        <dsp:cNvSpPr/>
      </dsp:nvSpPr>
      <dsp:spPr>
        <a:xfrm>
          <a:off x="3120360" y="1501600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3243800" y="1625040"/>
        <a:ext cx="596023" cy="596023"/>
      </dsp:txXfrm>
    </dsp:sp>
    <dsp:sp modelId="{2DA7A26D-BF10-498F-BA8A-502C39065E11}">
      <dsp:nvSpPr>
        <dsp:cNvPr id="0" name=""/>
        <dsp:cNvSpPr/>
      </dsp:nvSpPr>
      <dsp:spPr>
        <a:xfrm rot="8007390">
          <a:off x="1658824" y="1966432"/>
          <a:ext cx="382610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382610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840564" y="1973784"/>
        <a:ext cx="19130" cy="19130"/>
      </dsp:txXfrm>
    </dsp:sp>
    <dsp:sp modelId="{77D4084E-7865-41B3-85F7-92D20829E2A1}">
      <dsp:nvSpPr>
        <dsp:cNvPr id="0" name=""/>
        <dsp:cNvSpPr/>
      </dsp:nvSpPr>
      <dsp:spPr>
        <a:xfrm>
          <a:off x="1007221" y="2006696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</a:t>
          </a:r>
        </a:p>
      </dsp:txBody>
      <dsp:txXfrm>
        <a:off x="1130661" y="2130136"/>
        <a:ext cx="596023" cy="596023"/>
      </dsp:txXfrm>
    </dsp:sp>
    <dsp:sp modelId="{834CA1BC-C6A1-497D-99A0-0E2F018C0754}">
      <dsp:nvSpPr>
        <dsp:cNvPr id="0" name=""/>
        <dsp:cNvSpPr/>
      </dsp:nvSpPr>
      <dsp:spPr>
        <a:xfrm rot="11612055">
          <a:off x="861934" y="1304353"/>
          <a:ext cx="1013981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13981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43576" y="1295921"/>
        <a:ext cx="50699" cy="50699"/>
      </dsp:txXfrm>
    </dsp:sp>
    <dsp:sp modelId="{10B36EE8-494A-448E-84F0-461AF338E222}">
      <dsp:nvSpPr>
        <dsp:cNvPr id="0" name=""/>
        <dsp:cNvSpPr/>
      </dsp:nvSpPr>
      <dsp:spPr>
        <a:xfrm>
          <a:off x="44813" y="682539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</a:t>
          </a:r>
        </a:p>
      </dsp:txBody>
      <dsp:txXfrm>
        <a:off x="168253" y="805979"/>
        <a:ext cx="596023" cy="596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6/14/2022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087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77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926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696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704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1667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63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1692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477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softuni.org/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about.softuni.bg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forum.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softuni.foundation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softuni.bg/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8AB29-A7DD-4383-A432-E4ABAADD7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2000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34" y="5184001"/>
            <a:ext cx="3750563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6237" y="6130863"/>
            <a:ext cx="2950749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6237" y="5756628"/>
            <a:ext cx="2950749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6620" y="2609644"/>
            <a:ext cx="2788167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5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2" y="5918568"/>
            <a:ext cx="1829828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2938" y="5344181"/>
            <a:ext cx="2979920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2938" y="4851838"/>
            <a:ext cx="2979920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938" y="2740914"/>
            <a:ext cx="4641710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038" y="1258272"/>
            <a:ext cx="11080750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038" y="321502"/>
            <a:ext cx="11080750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774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2B848-D95B-47FC-8707-B388A6B883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8" y="2898831"/>
            <a:ext cx="2450970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1349" y="1702473"/>
            <a:ext cx="8312744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17" y="703245"/>
            <a:ext cx="5914831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8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2D2B5-1FFB-461C-AF88-CA2A9FA19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3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609" y="5249556"/>
            <a:ext cx="969903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4714" y="3689937"/>
            <a:ext cx="1003693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7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89" y="1674000"/>
            <a:ext cx="119174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9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087" y="2584290"/>
            <a:ext cx="2732243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8686327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9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1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5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3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740089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779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522" y="3408497"/>
            <a:ext cx="2250471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4"/>
            <a:ext cx="9046877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3753005-4050-4FFB-8F58-56356C8EC1A5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6BD3738A-FA5F-4495-8370-C984D97A75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3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4949" y="5585916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0914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2246115F-2DB6-45B6-B865-B410F621CC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CDE51141-3B33-4BE4-AA5C-110DBA645B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EE16AB7-E166-49CE-BAC3-F25D934817FC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DDB89B0-8E28-4FEE-913C-5CFE39FDE4EF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AE0D36D-B790-4F0D-A0F9-D5E4D830A790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77084101-9680-4ECD-9495-1581491CA4BD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A480660E-E97B-4D01-ABDC-CCEEFC01FB9B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ED4E6BE1-8D7C-4FD8-96AA-3991E7FE102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7057F6CC-3DAC-44A6-830C-DD89BFA52128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1287E12-442F-4F68-8CEC-698408B1089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A0570AF-D479-461A-BA94-0AEF5887DF34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E327800-B7A0-4DE4-9BF8-056CE77235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DFCE38-0059-45FD-85D5-86EBD40E4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C16007-4D58-44E1-8161-17923BC6D30F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B91E205-AFBA-48BB-9887-74053C6F9A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E5F04F5-EF8D-4091-B1D4-BCEFFBCFCF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6A1B94-AA77-4119-9D56-DDDFD4F9E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DCB3375-DF05-47D3-8CCA-3926959C3979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558964-ABA8-4559-AF92-54C79FF4FE67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4C69F0D-76D7-4BE6-814D-EEAEC860BD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DF395BC-1127-4FD6-986B-D53461523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F09D54-5F9A-47A8-BE6C-CC5DD634F9D6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61B1B9-5D56-4EAE-99D9-6E961745AE2E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7D877F1-F6E3-4CE3-A199-82EA534459BB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7763B187-EB26-4426-B0D4-D8EEAAD01503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D01EBC14-7257-4501-AADD-B07442CFC977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7FE1304B-A47B-4F6D-8991-AD137171318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A2A9E076-6F29-4EBD-BC8B-138F8BC11FC9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538DA2-963A-4FC9-9A0A-63FE43BFD8B6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773CCC2-81B9-4262-919E-8687A1C5402D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A8BE7C-B6E3-45C1-9548-DA16A9490A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302D30-59F3-43D1-9A32-1109F171D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3ACDEC-809C-49E2-AB04-DD2FA7800A7C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7D887BA-C7DE-4F61-AA35-23D701E1D5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5D5DA69-BF22-4A18-9229-D9103EE28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0BEC42-8850-42C6-8A00-41682FEB2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18EFE45-158A-49A7-843E-5C3043B7C718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CC4D4D0-6834-4891-B39A-128C9A5A631A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0E29A10-C073-4716-A273-F3E29EC637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83908ED-FEA5-4AD9-A81A-9F429B1753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4871A01D-B228-4DC1-BAC2-62D869C83C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F6E22054-01AD-475C-9CC4-A659C44F34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03EAB849-6E42-4248-909C-80D0791CFDC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C75889AC-0905-4F38-9FE5-B1F01BDBC8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690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4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8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jpeg"/><Relationship Id="rId23" Type="http://schemas.openxmlformats.org/officeDocument/2006/relationships/image" Target="../media/image4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2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hyperlink" Target="https://www.youtube.com/c/CodeItUpwithIvo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67A1C8-4C38-4DD7-8AEF-4B65411507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D37B9-BA0C-4F4B-A15D-571D5DAC9D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D8796-C51C-4449-8864-EA1CB09245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2938" y="5344406"/>
            <a:ext cx="2979920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91B4B-C913-4014-8DB2-9E895A00D37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A89258C-D779-4E93-869E-0AFC7B7669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14666B4-B74F-4647-A37E-2217E1F09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recursion and backtracking, recursion vs Iteration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01EEF9E-F9C7-466F-A351-9FFDF65D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and Backtracking</a:t>
            </a:r>
          </a:p>
        </p:txBody>
      </p:sp>
    </p:spTree>
    <p:extLst>
      <p:ext uri="{BB962C8B-B14F-4D97-AF65-F5344CB8AC3E}">
        <p14:creationId xmlns:p14="http://schemas.microsoft.com/office/powerpoint/2010/main" val="353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399" dirty="0"/>
              <a:t>From the previous chart we can deduce:</a:t>
            </a:r>
          </a:p>
          <a:p>
            <a:pPr lvl="1"/>
            <a:r>
              <a:rPr lang="en-US" sz="3199" dirty="0"/>
              <a:t>For smaller size of the input (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  <a:r>
              <a:rPr lang="en-US" sz="3199" dirty="0"/>
              <a:t>) we </a:t>
            </a:r>
            <a:r>
              <a:rPr lang="en-US" sz="3199" b="1" dirty="0">
                <a:solidFill>
                  <a:schemeClr val="bg1"/>
                </a:solidFill>
              </a:rPr>
              <a:t>don't care much for the     runtime</a:t>
            </a:r>
            <a:r>
              <a:rPr lang="en-US" sz="3199" dirty="0"/>
              <a:t>. So we measure the time as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  <a:r>
              <a:rPr lang="en-US" sz="3199" dirty="0"/>
              <a:t> approaches </a:t>
            </a:r>
            <a:r>
              <a:rPr lang="en-US" sz="3199" b="1" dirty="0">
                <a:solidFill>
                  <a:schemeClr val="bg1"/>
                </a:solidFill>
              </a:rPr>
              <a:t>infinity</a:t>
            </a:r>
          </a:p>
          <a:p>
            <a:pPr lvl="1"/>
            <a:r>
              <a:rPr lang="en-US" sz="3199" dirty="0"/>
              <a:t>If an algorithm </a:t>
            </a:r>
            <a:r>
              <a:rPr lang="en-US" sz="3199" b="1" dirty="0">
                <a:solidFill>
                  <a:schemeClr val="bg1"/>
                </a:solidFill>
              </a:rPr>
              <a:t>has to scale</a:t>
            </a:r>
            <a:r>
              <a:rPr lang="en-US" sz="3199" dirty="0"/>
              <a:t>, it </a:t>
            </a:r>
            <a:r>
              <a:rPr lang="en-US" sz="3199" b="1" dirty="0">
                <a:solidFill>
                  <a:schemeClr val="bg1"/>
                </a:solidFill>
              </a:rPr>
              <a:t>should compute </a:t>
            </a:r>
            <a:r>
              <a:rPr lang="en-US" sz="3199" dirty="0"/>
              <a:t>the result             within a </a:t>
            </a:r>
            <a:r>
              <a:rPr lang="en-US" sz="3199" b="1" dirty="0">
                <a:solidFill>
                  <a:schemeClr val="bg1"/>
                </a:solidFill>
              </a:rPr>
              <a:t>finite and practical time</a:t>
            </a:r>
            <a:r>
              <a:rPr lang="en-US" sz="3199" dirty="0"/>
              <a:t> </a:t>
            </a:r>
          </a:p>
          <a:p>
            <a:pPr lvl="1"/>
            <a:r>
              <a:rPr lang="en-US" sz="3199" dirty="0"/>
              <a:t>We're concerned about the </a:t>
            </a:r>
            <a:r>
              <a:rPr lang="en-US" sz="3199" b="1" dirty="0">
                <a:solidFill>
                  <a:schemeClr val="bg1"/>
                </a:solidFill>
              </a:rPr>
              <a:t>order of an algorithm's complexity</a:t>
            </a:r>
            <a:r>
              <a:rPr lang="en-US" sz="3199" dirty="0"/>
              <a:t>, not the actual time in terms of </a:t>
            </a:r>
            <a:r>
              <a:rPr lang="en-US" sz="3199" b="1" dirty="0">
                <a:solidFill>
                  <a:schemeClr val="bg1"/>
                </a:solidFill>
              </a:rPr>
              <a:t>milliseconds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Asymptotic notations </a:t>
            </a:r>
            <a:r>
              <a:rPr lang="en-US" sz="3399" dirty="0"/>
              <a:t>are descriptions that allow    us to examine an algorithm's running time by expressing its </a:t>
            </a:r>
            <a:r>
              <a:rPr lang="en-US" sz="3399" b="1" dirty="0">
                <a:solidFill>
                  <a:schemeClr val="bg1"/>
                </a:solidFill>
              </a:rPr>
              <a:t>performance</a:t>
            </a:r>
            <a:r>
              <a:rPr lang="en-US" sz="3399" dirty="0"/>
              <a:t> as the input size, </a:t>
            </a:r>
            <a:r>
              <a:rPr lang="en-US" sz="3399" b="1" dirty="0">
                <a:solidFill>
                  <a:schemeClr val="bg1"/>
                </a:solidFill>
              </a:rPr>
              <a:t>n</a:t>
            </a:r>
            <a:r>
              <a:rPr lang="en-US" sz="3399" dirty="0"/>
              <a:t>, of   an algorithm or a function</a:t>
            </a:r>
            <a:r>
              <a:rPr lang="en-US" sz="3399" b="1" dirty="0">
                <a:solidFill>
                  <a:schemeClr val="bg1"/>
                </a:solidFill>
              </a:rPr>
              <a:t> f increases</a:t>
            </a:r>
            <a:r>
              <a:rPr lang="en-US" sz="3399" dirty="0"/>
              <a:t>. There are </a:t>
            </a:r>
            <a:r>
              <a:rPr lang="en-US" sz="3399" b="1" dirty="0">
                <a:solidFill>
                  <a:schemeClr val="bg1"/>
                </a:solidFill>
              </a:rPr>
              <a:t>three</a:t>
            </a:r>
            <a:r>
              <a:rPr lang="en-US" sz="3399" dirty="0"/>
              <a:t> common asymptotic notations: </a:t>
            </a:r>
          </a:p>
          <a:p>
            <a:pPr lvl="1"/>
            <a:r>
              <a:rPr lang="en-US" sz="3199" dirty="0"/>
              <a:t>Big</a:t>
            </a:r>
            <a:r>
              <a:rPr lang="en-US" sz="3199" b="1" dirty="0">
                <a:solidFill>
                  <a:schemeClr val="bg1"/>
                </a:solidFill>
              </a:rPr>
              <a:t> O </a:t>
            </a:r>
            <a:r>
              <a:rPr lang="en-US" sz="3199" b="1" dirty="0"/>
              <a:t>– </a:t>
            </a:r>
            <a:r>
              <a:rPr lang="en-US" sz="3199" b="1" dirty="0">
                <a:solidFill>
                  <a:schemeClr val="bg1"/>
                </a:solidFill>
              </a:rPr>
              <a:t>O(f(n))</a:t>
            </a:r>
            <a:endParaRPr lang="en-US" sz="3199" dirty="0">
              <a:solidFill>
                <a:schemeClr val="bg1"/>
              </a:solidFill>
            </a:endParaRPr>
          </a:p>
          <a:p>
            <a:pPr lvl="1"/>
            <a:r>
              <a:rPr lang="en-US" sz="3199" dirty="0"/>
              <a:t>Big</a:t>
            </a:r>
            <a:r>
              <a:rPr lang="en-US" sz="3199" b="1" dirty="0">
                <a:solidFill>
                  <a:schemeClr val="bg1"/>
                </a:solidFill>
              </a:rPr>
              <a:t> Theta </a:t>
            </a:r>
            <a:r>
              <a:rPr lang="en-US" sz="3199" b="1" dirty="0"/>
              <a:t>– </a:t>
            </a:r>
            <a:r>
              <a:rPr lang="el-GR" sz="3199" b="1" dirty="0">
                <a:solidFill>
                  <a:schemeClr val="bg1"/>
                </a:solidFill>
              </a:rPr>
              <a:t>Θ(</a:t>
            </a:r>
            <a:r>
              <a:rPr lang="en-US" sz="3199" b="1" dirty="0">
                <a:solidFill>
                  <a:schemeClr val="bg1"/>
                </a:solidFill>
              </a:rPr>
              <a:t>f(n))</a:t>
            </a:r>
          </a:p>
          <a:p>
            <a:pPr lvl="1"/>
            <a:r>
              <a:rPr lang="en-US" sz="3199" dirty="0"/>
              <a:t>Big</a:t>
            </a:r>
            <a:r>
              <a:rPr lang="en-US" sz="3199" b="1" dirty="0">
                <a:solidFill>
                  <a:schemeClr val="bg1"/>
                </a:solidFill>
              </a:rPr>
              <a:t> Omega </a:t>
            </a:r>
            <a:r>
              <a:rPr lang="en-US" sz="3199" b="1" dirty="0"/>
              <a:t>– </a:t>
            </a:r>
            <a:r>
              <a:rPr lang="el-GR" sz="3199" b="1" dirty="0">
                <a:solidFill>
                  <a:schemeClr val="bg1"/>
                </a:solidFill>
              </a:rPr>
              <a:t>Ω(</a:t>
            </a:r>
            <a:r>
              <a:rPr lang="en-US" sz="3199" b="1" dirty="0">
                <a:solidFill>
                  <a:schemeClr val="bg1"/>
                </a:solidFill>
              </a:rPr>
              <a:t>f(n))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Asymptotic 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594205" y="1764229"/>
          <a:ext cx="11016414" cy="4786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38" y="1214836"/>
            <a:ext cx="11801748" cy="62478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399" dirty="0"/>
              <a:t>Below are some examples of </a:t>
            </a:r>
            <a:r>
              <a:rPr lang="en-US" sz="3399" b="1" dirty="0">
                <a:solidFill>
                  <a:schemeClr val="bg1"/>
                </a:solidFill>
              </a:rPr>
              <a:t>common</a:t>
            </a:r>
            <a:r>
              <a:rPr lang="en-US" sz="3399" dirty="0"/>
              <a:t> </a:t>
            </a:r>
            <a:r>
              <a:rPr lang="en-US" sz="3399" b="1" dirty="0">
                <a:solidFill>
                  <a:schemeClr val="bg1"/>
                </a:solidFill>
              </a:rPr>
              <a:t>algorithmic</a:t>
            </a:r>
            <a:r>
              <a:rPr lang="en-US" sz="3399" dirty="0"/>
              <a:t> grow:</a:t>
            </a:r>
            <a:endParaRPr lang="en-US" sz="33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Complexities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4771" y="1427341"/>
          <a:ext cx="11132985" cy="49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048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958887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6305050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</a:tblGrid>
              <a:tr h="62113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62113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lang="en-US" sz="2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62113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operations</a:t>
                      </a:r>
                      <a:endParaRPr lang="en-US" sz="2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62113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operations</a:t>
                      </a:r>
                      <a:endParaRPr lang="en-US" sz="2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62113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linearithmic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operations</a:t>
                      </a:r>
                      <a:endParaRPr lang="en-US" sz="2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62113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O(n2)</a:t>
                      </a:r>
                      <a:endParaRPr lang="bg-BG" sz="2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operations</a:t>
                      </a:r>
                      <a:endParaRPr lang="en-US" sz="2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62113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O(n3)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operations</a:t>
                      </a:r>
                      <a:endParaRPr lang="en-US" sz="2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62113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lang="en-US" sz="2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operations</a:t>
                      </a:r>
                      <a:endParaRPr lang="en-US" sz="2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Brute-Force Algorithms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A7AAEE0-0238-4B76-AAB8-4C9383D4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49" y="1067417"/>
            <a:ext cx="2221127" cy="308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7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91CE-1CE8-4918-897A-EBC3428659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Trying all possible combinations</a:t>
            </a:r>
          </a:p>
          <a:p>
            <a:r>
              <a:rPr lang="en-US" dirty="0"/>
              <a:t>Picking the best solution</a:t>
            </a:r>
          </a:p>
          <a:p>
            <a:r>
              <a:rPr lang="en-US" dirty="0"/>
              <a:t>Usually slow and inefficient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 (1)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2971026" y="4084149"/>
            <a:ext cx="1096994" cy="17064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0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4266088" y="4084149"/>
            <a:ext cx="1096994" cy="17064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0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561151" y="4084149"/>
            <a:ext cx="1096994" cy="17064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0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214" y="4084149"/>
            <a:ext cx="1096994" cy="17064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0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151276" y="4084149"/>
            <a:ext cx="1096994" cy="17064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0</a:t>
            </a:r>
            <a:endParaRPr lang="bg-BG" sz="11497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 (2)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9783" y="2667199"/>
            <a:ext cx="1371243" cy="213304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0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926" y="2667199"/>
            <a:ext cx="1371243" cy="213304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0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4070" y="2667199"/>
            <a:ext cx="1371243" cy="213304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0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213" y="2667199"/>
            <a:ext cx="1371243" cy="213304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0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8357" y="2667199"/>
            <a:ext cx="1371243" cy="213304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0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4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 (3)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9783" y="2667199"/>
            <a:ext cx="1371243" cy="213304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0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926" y="2667199"/>
            <a:ext cx="1371243" cy="213304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0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4070" y="2667199"/>
            <a:ext cx="1371243" cy="213304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0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213" y="2667199"/>
            <a:ext cx="1371243" cy="213304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0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8357" y="2667199"/>
            <a:ext cx="1371243" cy="213304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1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585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 (4)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9783" y="2667199"/>
            <a:ext cx="1371243" cy="213304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0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926" y="2667199"/>
            <a:ext cx="1371243" cy="213304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0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4070" y="2667199"/>
            <a:ext cx="1371243" cy="213304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0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213" y="2667199"/>
            <a:ext cx="1371243" cy="213304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0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8357" y="2667199"/>
            <a:ext cx="1371243" cy="213304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2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258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 (5)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599783" y="2667199"/>
            <a:ext cx="1371243" cy="213304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9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1926" y="2667199"/>
            <a:ext cx="1371243" cy="213304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9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4070" y="2667199"/>
            <a:ext cx="1371243" cy="213304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9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6213" y="2667199"/>
            <a:ext cx="1371243" cy="213304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9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08357" y="2667199"/>
            <a:ext cx="1371243" cy="213304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497" dirty="0">
                <a:solidFill>
                  <a:schemeClr val="bg2"/>
                </a:solidFill>
              </a:rPr>
              <a:t>9</a:t>
            </a:r>
            <a:endParaRPr lang="bg-BG" sz="11497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419B-8E2F-4D51-9DEC-08537F14F7C8}"/>
              </a:ext>
            </a:extLst>
          </p:cNvPr>
          <p:cNvSpPr txBox="1"/>
          <p:nvPr/>
        </p:nvSpPr>
        <p:spPr>
          <a:xfrm>
            <a:off x="764214" y="5104965"/>
            <a:ext cx="10660398" cy="7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99" dirty="0"/>
              <a:t>10 x 10 x 10 x 10 x 10 = 100,000 combinations</a:t>
            </a:r>
            <a:endParaRPr lang="bg-BG" sz="4399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2852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7544" y="2297633"/>
            <a:ext cx="11222425" cy="31194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597" b="1" dirty="0"/>
              <a:t>#Algorithms-Java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13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527278-A961-4FC9-8203-C5BB91AB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431" y="1676857"/>
            <a:ext cx="1675963" cy="1675963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238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of solving a problem where the solution depends on solutions to smaller instances of the </a:t>
            </a:r>
            <a:br>
              <a:rPr lang="bg-BG" dirty="0"/>
            </a:br>
            <a:r>
              <a:rPr lang="en-US" dirty="0"/>
              <a:t>same problem</a:t>
            </a:r>
          </a:p>
          <a:p>
            <a:r>
              <a:rPr lang="en-US" dirty="0"/>
              <a:t>A common </a:t>
            </a:r>
            <a:r>
              <a:rPr lang="en-US" b="1" dirty="0">
                <a:solidFill>
                  <a:schemeClr val="bg1"/>
                </a:solidFill>
              </a:rPr>
              <a:t>computer programing tactic </a:t>
            </a:r>
            <a:r>
              <a:rPr lang="en-US" dirty="0"/>
              <a:t>is to </a:t>
            </a:r>
            <a:r>
              <a:rPr lang="en-US" b="1" dirty="0">
                <a:solidFill>
                  <a:schemeClr val="bg1"/>
                </a:solidFill>
              </a:rPr>
              <a:t>divide</a:t>
            </a:r>
            <a:r>
              <a:rPr lang="bg-BG" dirty="0"/>
              <a:t> </a:t>
            </a:r>
            <a:r>
              <a:rPr lang="en-US" dirty="0"/>
              <a:t>a problem into </a:t>
            </a:r>
            <a:r>
              <a:rPr lang="en-US" b="1" dirty="0">
                <a:solidFill>
                  <a:schemeClr val="bg1"/>
                </a:solidFill>
              </a:rPr>
              <a:t>sub-problems</a:t>
            </a:r>
            <a:r>
              <a:rPr lang="en-US" dirty="0"/>
              <a:t> of the same type as the original,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those sub-problems, and </a:t>
            </a: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results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Recursion?</a:t>
            </a:r>
          </a:p>
        </p:txBody>
      </p:sp>
    </p:spTree>
    <p:extLst>
      <p:ext uri="{BB962C8B-B14F-4D97-AF65-F5344CB8AC3E}">
        <p14:creationId xmlns:p14="http://schemas.microsoft.com/office/powerpoint/2010/main" val="3813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US" dirty="0"/>
              <a:t>function or a method that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times until a specified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met</a:t>
            </a:r>
          </a:p>
          <a:p>
            <a:pPr lvl="1"/>
            <a:r>
              <a:rPr lang="en-US" dirty="0"/>
              <a:t>After the recursive call the rest code is processed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one called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3169" y="4038441"/>
            <a:ext cx="3047206" cy="1904504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575420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73040" cy="5276048"/>
          </a:xfrm>
        </p:spPr>
        <p:txBody>
          <a:bodyPr>
            <a:normAutofit/>
          </a:bodyPr>
          <a:lstStyle/>
          <a:p>
            <a:r>
              <a:rPr lang="en-GB" sz="3399" dirty="0"/>
              <a:t>"The stack"</a:t>
            </a:r>
            <a:r>
              <a:rPr lang="en-GB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99" dirty="0"/>
              <a:t>is a small </a:t>
            </a:r>
            <a:r>
              <a:rPr lang="en-US" sz="3399" b="1" dirty="0">
                <a:solidFill>
                  <a:schemeClr val="bg1"/>
                </a:solidFill>
              </a:rPr>
              <a:t>fixed-size</a:t>
            </a:r>
            <a:r>
              <a:rPr lang="en-US" sz="3399" dirty="0"/>
              <a:t> chunk of memory </a:t>
            </a:r>
            <a:br>
              <a:rPr lang="bg-BG" sz="3399" dirty="0"/>
            </a:br>
            <a:r>
              <a:rPr lang="en-US" sz="3399" dirty="0"/>
              <a:t>(e.g. 1MB)</a:t>
            </a:r>
          </a:p>
          <a:p>
            <a:r>
              <a:rPr lang="en-GB" sz="3399" dirty="0"/>
              <a:t>Keeps track of </a:t>
            </a:r>
            <a:r>
              <a:rPr lang="en-GB" sz="3399" b="1" dirty="0">
                <a:solidFill>
                  <a:schemeClr val="bg1"/>
                </a:solidFill>
              </a:rPr>
              <a:t>the</a:t>
            </a:r>
            <a:r>
              <a:rPr lang="en-GB" sz="3399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399" b="1" dirty="0">
                <a:solidFill>
                  <a:schemeClr val="bg1"/>
                </a:solidFill>
              </a:rPr>
              <a:t>point</a:t>
            </a:r>
            <a:r>
              <a:rPr lang="en-GB" sz="3399" dirty="0"/>
              <a:t> to which each active </a:t>
            </a:r>
            <a:br>
              <a:rPr lang="bg-BG" sz="3399" dirty="0"/>
            </a:br>
            <a:r>
              <a:rPr lang="bg-BG" sz="3399" dirty="0" err="1"/>
              <a:t>the</a:t>
            </a:r>
            <a:r>
              <a:rPr lang="bg-BG" sz="3399" dirty="0"/>
              <a:t> </a:t>
            </a:r>
            <a:r>
              <a:rPr lang="en-GB" sz="3399" dirty="0"/>
              <a:t>subroutine should </a:t>
            </a:r>
            <a:r>
              <a:rPr lang="en-GB" sz="3399" b="1" dirty="0">
                <a:solidFill>
                  <a:schemeClr val="bg1"/>
                </a:solidFill>
              </a:rPr>
              <a:t>return</a:t>
            </a:r>
            <a:r>
              <a:rPr lang="en-GB" sz="3399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399" b="1" dirty="0">
                <a:solidFill>
                  <a:schemeClr val="bg1"/>
                </a:solidFill>
              </a:rPr>
              <a:t>control</a:t>
            </a:r>
            <a:r>
              <a:rPr lang="en-GB" sz="3399" b="1" dirty="0"/>
              <a:t> </a:t>
            </a:r>
            <a:r>
              <a:rPr lang="en-GB" sz="3399" dirty="0"/>
              <a:t>when it </a:t>
            </a:r>
            <a:br>
              <a:rPr lang="bg-BG" sz="3399" dirty="0"/>
            </a:br>
            <a:r>
              <a:rPr lang="en-GB" sz="3399" b="1" dirty="0">
                <a:solidFill>
                  <a:schemeClr val="bg1"/>
                </a:solidFill>
              </a:rPr>
              <a:t>finishes</a:t>
            </a:r>
            <a:r>
              <a:rPr lang="en-GB" sz="3399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399" b="1" dirty="0">
                <a:solidFill>
                  <a:schemeClr val="bg1"/>
                </a:solidFill>
              </a:rPr>
              <a:t>executing</a:t>
            </a:r>
            <a:endParaRPr lang="en-US" sz="3399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8025530" y="3844506"/>
            <a:ext cx="1828325" cy="5537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51" name="TextBox 50"/>
          <p:cNvSpPr txBox="1"/>
          <p:nvPr/>
        </p:nvSpPr>
        <p:spPr>
          <a:xfrm>
            <a:off x="8025532" y="3871556"/>
            <a:ext cx="1828324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9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pPr algn="ctr"/>
            <a:endParaRPr lang="en-US" sz="1999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102368" y="4579258"/>
            <a:ext cx="1530012" cy="1331778"/>
            <a:chOff x="7871782" y="4724400"/>
            <a:chExt cx="1804030" cy="157787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856584" y="4108569"/>
            <a:ext cx="1027944" cy="800956"/>
            <a:chOff x="2867036" y="4066509"/>
            <a:chExt cx="1028212" cy="801165"/>
          </a:xfrm>
        </p:grpSpPr>
        <p:sp>
          <p:nvSpPr>
            <p:cNvPr id="56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call</a:t>
              </a:r>
            </a:p>
          </p:txBody>
        </p:sp>
      </p:grpSp>
      <p:sp>
        <p:nvSpPr>
          <p:cNvPr id="59" name="Text Placeholder 7"/>
          <p:cNvSpPr txBox="1">
            <a:spLocks/>
          </p:cNvSpPr>
          <p:nvPr/>
        </p:nvSpPr>
        <p:spPr>
          <a:xfrm>
            <a:off x="2579137" y="5008241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Main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4481152" y="5002909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Method A</a:t>
            </a:r>
          </a:p>
        </p:txBody>
      </p:sp>
      <p:sp>
        <p:nvSpPr>
          <p:cNvPr id="61" name="Text Placeholder 7"/>
          <p:cNvSpPr txBox="1">
            <a:spLocks/>
          </p:cNvSpPr>
          <p:nvPr/>
        </p:nvSpPr>
        <p:spPr>
          <a:xfrm>
            <a:off x="6301928" y="5000370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Method 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777839" y="4129263"/>
            <a:ext cx="1027944" cy="780261"/>
            <a:chOff x="4788791" y="4087210"/>
            <a:chExt cx="1028212" cy="780464"/>
          </a:xfrm>
        </p:grpSpPr>
        <p:sp>
          <p:nvSpPr>
            <p:cNvPr id="63" name="Rectangle 62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call</a:t>
              </a:r>
            </a:p>
          </p:txBody>
        </p:sp>
        <p:sp>
          <p:nvSpPr>
            <p:cNvPr id="64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74650" y="5674337"/>
            <a:ext cx="1243520" cy="648829"/>
            <a:chOff x="4685576" y="5632686"/>
            <a:chExt cx="1243844" cy="648998"/>
          </a:xfrm>
        </p:grpSpPr>
        <p:sp>
          <p:nvSpPr>
            <p:cNvPr id="66" name="Rectangle 65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return</a:t>
              </a:r>
            </a:p>
          </p:txBody>
        </p:sp>
        <p:sp>
          <p:nvSpPr>
            <p:cNvPr id="67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45509" y="5671290"/>
            <a:ext cx="1243520" cy="656569"/>
            <a:chOff x="2755932" y="5629638"/>
            <a:chExt cx="1243844" cy="656740"/>
          </a:xfrm>
        </p:grpSpPr>
        <p:sp>
          <p:nvSpPr>
            <p:cNvPr id="69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8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1 2.59259E-6 L 0.29857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14167 -0.090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Problem solving technique (In CS)</a:t>
            </a:r>
          </a:p>
          <a:p>
            <a:pPr lvl="1"/>
            <a:r>
              <a:rPr lang="en-GB" dirty="0"/>
              <a:t>Involves a </a:t>
            </a:r>
            <a:r>
              <a:rPr lang="en-GB" b="1" dirty="0">
                <a:solidFill>
                  <a:schemeClr val="bg1"/>
                </a:solidFill>
              </a:rPr>
              <a:t>function calling itself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The function should have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Definition</a:t>
            </a:r>
          </a:p>
        </p:txBody>
      </p:sp>
      <p:sp>
        <p:nvSpPr>
          <p:cNvPr id="10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7326943" y="5296617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/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D2693811-17BD-4FFE-96C6-562C7595424A}"/>
              </a:ext>
            </a:extLst>
          </p:cNvPr>
          <p:cNvSpPr>
            <a:spLocks/>
          </p:cNvSpPr>
          <p:nvPr/>
        </p:nvSpPr>
        <p:spPr bwMode="auto">
          <a:xfrm rot="5400000">
            <a:off x="2998178" y="3514280"/>
            <a:ext cx="287262" cy="270991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FE530-54EC-46A0-8449-CC92519BD3A8}"/>
              </a:ext>
            </a:extLst>
          </p:cNvPr>
          <p:cNvSpPr txBox="1"/>
          <p:nvPr/>
        </p:nvSpPr>
        <p:spPr>
          <a:xfrm>
            <a:off x="2249617" y="4150267"/>
            <a:ext cx="1760344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sum(array)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A8A7BDC-39A0-4BFC-BDE0-E43A88957E79}"/>
              </a:ext>
            </a:extLst>
          </p:cNvPr>
          <p:cNvSpPr>
            <a:spLocks/>
          </p:cNvSpPr>
          <p:nvPr/>
        </p:nvSpPr>
        <p:spPr bwMode="auto">
          <a:xfrm rot="5400000">
            <a:off x="8694549" y="3726642"/>
            <a:ext cx="287262" cy="219973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8B4037-671C-4200-B186-D1D9DE1A0A62}"/>
              </a:ext>
            </a:extLst>
          </p:cNvPr>
          <p:cNvSpPr txBox="1"/>
          <p:nvPr/>
        </p:nvSpPr>
        <p:spPr>
          <a:xfrm>
            <a:off x="6214713" y="4130812"/>
            <a:ext cx="406892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dirty="0"/>
              <a:t>array[0] + sum(sub-array)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80062" y="5182686"/>
          <a:ext cx="2742485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497">
                  <a:extLst>
                    <a:ext uri="{9D8B030D-6E8A-4147-A177-3AD203B41FA5}">
                      <a16:colId xmlns:a16="http://schemas.microsoft.com/office/drawing/2014/main" val="2266978195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1895795396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1851605980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2206337226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3431439758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0291606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738315" y="5182686"/>
          <a:ext cx="2229900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7475">
                  <a:extLst>
                    <a:ext uri="{9D8B030D-6E8A-4147-A177-3AD203B41FA5}">
                      <a16:colId xmlns:a16="http://schemas.microsoft.com/office/drawing/2014/main" val="482027775"/>
                    </a:ext>
                  </a:extLst>
                </a:gridCol>
                <a:gridCol w="557475">
                  <a:extLst>
                    <a:ext uri="{9D8B030D-6E8A-4147-A177-3AD203B41FA5}">
                      <a16:colId xmlns:a16="http://schemas.microsoft.com/office/drawing/2014/main" val="1179951204"/>
                    </a:ext>
                  </a:extLst>
                </a:gridCol>
                <a:gridCol w="557475">
                  <a:extLst>
                    <a:ext uri="{9D8B030D-6E8A-4147-A177-3AD203B41FA5}">
                      <a16:colId xmlns:a16="http://schemas.microsoft.com/office/drawing/2014/main" val="4130443918"/>
                    </a:ext>
                  </a:extLst>
                </a:gridCol>
                <a:gridCol w="557475">
                  <a:extLst>
                    <a:ext uri="{9D8B030D-6E8A-4147-A177-3AD203B41FA5}">
                      <a16:colId xmlns:a16="http://schemas.microsoft.com/office/drawing/2014/main" val="1872290254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6655704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31525" y="5182505"/>
          <a:ext cx="512586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2586">
                  <a:extLst>
                    <a:ext uri="{9D8B030D-6E8A-4147-A177-3AD203B41FA5}">
                      <a16:colId xmlns:a16="http://schemas.microsoft.com/office/drawing/2014/main" val="3370636863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1136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7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6040468" y="2537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6058262" y="4259107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6040510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7200964" y="4262037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7183213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8325915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4213327" y="2397526"/>
            <a:ext cx="378391" cy="4827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697911" y="1388122"/>
            <a:ext cx="1232709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2198899" y="1027004"/>
            <a:ext cx="230734" cy="219398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462298" y="1372859"/>
            <a:ext cx="1689446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7187607" y="1335016"/>
            <a:ext cx="173959" cy="164549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507147" y="3229234"/>
            <a:ext cx="2433046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Sum((n –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8088128" y="3374833"/>
            <a:ext cx="174460" cy="110394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881510" y="5167373"/>
            <a:ext cx="179594" cy="53049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610208" y="4741249"/>
            <a:ext cx="3285621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Sum(((n – 1) - 1) – 1)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7271" y="2397526"/>
          <a:ext cx="21939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497">
                  <a:extLst>
                    <a:ext uri="{9D8B030D-6E8A-4147-A177-3AD203B41FA5}">
                      <a16:colId xmlns:a16="http://schemas.microsoft.com/office/drawing/2014/main" val="3873854007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954402246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1540420284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3755054008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77926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28723" y="2397525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04234" y="4164785"/>
          <a:ext cx="1095020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510">
                  <a:extLst>
                    <a:ext uri="{9D8B030D-6E8A-4147-A177-3AD203B41FA5}">
                      <a16:colId xmlns:a16="http://schemas.microsoft.com/office/drawing/2014/main" val="913712680"/>
                    </a:ext>
                  </a:extLst>
                </a:gridCol>
                <a:gridCol w="547510">
                  <a:extLst>
                    <a:ext uri="{9D8B030D-6E8A-4147-A177-3AD203B41FA5}">
                      <a16:colId xmlns:a16="http://schemas.microsoft.com/office/drawing/2014/main" val="1059547114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8546090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469634" y="2397524"/>
          <a:ext cx="1641723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241">
                  <a:extLst>
                    <a:ext uri="{9D8B030D-6E8A-4147-A177-3AD203B41FA5}">
                      <a16:colId xmlns:a16="http://schemas.microsoft.com/office/drawing/2014/main" val="446841417"/>
                    </a:ext>
                  </a:extLst>
                </a:gridCol>
                <a:gridCol w="547241">
                  <a:extLst>
                    <a:ext uri="{9D8B030D-6E8A-4147-A177-3AD203B41FA5}">
                      <a16:colId xmlns:a16="http://schemas.microsoft.com/office/drawing/2014/main" val="567761854"/>
                    </a:ext>
                  </a:extLst>
                </a:gridCol>
                <a:gridCol w="547241">
                  <a:extLst>
                    <a:ext uri="{9D8B030D-6E8A-4147-A177-3AD203B41FA5}">
                      <a16:colId xmlns:a16="http://schemas.microsoft.com/office/drawing/2014/main" val="202992247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1741825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327828" y="4164785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6469334" y="4164784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5327828" y="5638383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451841" y="5638382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605038" y="5638381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8723670" y="5638380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00174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565" y="808967"/>
            <a:ext cx="3655696" cy="3655696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8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888" y="395806"/>
            <a:ext cx="3122574" cy="383323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7405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Sum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2991" y="1151532"/>
            <a:ext cx="11801576" cy="556908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</a:t>
            </a:r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bg1"/>
                </a:solidFill>
              </a:rPr>
              <a:t>int[] array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3384888" y="3337096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839" y="3274828"/>
            <a:ext cx="168532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2" y="3274828"/>
            <a:ext cx="77022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3384888" y="4536566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840" y="4474591"/>
            <a:ext cx="1407495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-1 0 1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2" y="4495800"/>
            <a:ext cx="52864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9979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20" y="2057400"/>
            <a:ext cx="10946680" cy="3724895"/>
          </a:xfrm>
        </p:spPr>
        <p:txBody>
          <a:bodyPr/>
          <a:lstStyle/>
          <a:p>
            <a:r>
              <a:rPr lang="en-GB" sz="2399" dirty="0"/>
              <a:t>static int </a:t>
            </a:r>
            <a:r>
              <a:rPr lang="en-GB" sz="2399" dirty="0">
                <a:solidFill>
                  <a:schemeClr val="bg1"/>
                </a:solidFill>
              </a:rPr>
              <a:t>sum</a:t>
            </a:r>
            <a:r>
              <a:rPr lang="en-GB" sz="2399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399" dirty="0"/>
              <a:t>int[] array, int index</a:t>
            </a:r>
            <a:r>
              <a:rPr lang="en-GB" sz="2399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GB" sz="2399" dirty="0"/>
              <a:t>{</a:t>
            </a:r>
          </a:p>
          <a:p>
            <a:r>
              <a:rPr lang="en-GB" sz="2399" dirty="0"/>
              <a:t>   if (</a:t>
            </a:r>
            <a:r>
              <a:rPr lang="en-GB" sz="2399" dirty="0">
                <a:solidFill>
                  <a:schemeClr val="bg1"/>
                </a:solidFill>
              </a:rPr>
              <a:t>index</a:t>
            </a:r>
            <a:r>
              <a:rPr lang="en-GB" sz="2399" dirty="0"/>
              <a:t> == </a:t>
            </a:r>
            <a:r>
              <a:rPr lang="en-GB" sz="2399" dirty="0">
                <a:solidFill>
                  <a:schemeClr val="bg1"/>
                </a:solidFill>
              </a:rPr>
              <a:t>array.length() - 1</a:t>
            </a:r>
            <a:r>
              <a:rPr lang="en-GB" sz="2399" dirty="0"/>
              <a:t>) {</a:t>
            </a:r>
          </a:p>
          <a:p>
            <a:r>
              <a:rPr lang="en-GB" sz="2399" dirty="0"/>
              <a:t>      return array[index];</a:t>
            </a:r>
          </a:p>
          <a:p>
            <a:r>
              <a:rPr lang="en-GB" sz="2399" dirty="0"/>
              <a:t>   }</a:t>
            </a:r>
          </a:p>
          <a:p>
            <a:endParaRPr lang="en-GB" sz="2399" dirty="0"/>
          </a:p>
          <a:p>
            <a:r>
              <a:rPr lang="en-GB" sz="2399" dirty="0"/>
              <a:t>   </a:t>
            </a:r>
            <a:r>
              <a:rPr lang="en-GB" sz="2399" dirty="0">
                <a:solidFill>
                  <a:schemeClr val="bg1"/>
                </a:solidFill>
              </a:rPr>
              <a:t>return</a:t>
            </a:r>
            <a:r>
              <a:rPr lang="en-GB" sz="2399" dirty="0"/>
              <a:t> array[index] + </a:t>
            </a:r>
            <a:r>
              <a:rPr lang="en-GB" sz="2399" dirty="0">
                <a:solidFill>
                  <a:schemeClr val="bg1"/>
                </a:solidFill>
              </a:rPr>
              <a:t>sum</a:t>
            </a:r>
            <a:r>
              <a:rPr lang="en-GB" sz="2399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399" dirty="0"/>
              <a:t>array, index + 1</a:t>
            </a:r>
            <a:r>
              <a:rPr lang="en-GB" sz="2399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399" dirty="0"/>
              <a:t>;</a:t>
            </a:r>
          </a:p>
          <a:p>
            <a:r>
              <a:rPr lang="en-GB" sz="2399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Array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468004" y="2679060"/>
            <a:ext cx="2148272" cy="578731"/>
          </a:xfrm>
          <a:prstGeom prst="wedgeRoundRectCallout">
            <a:avLst>
              <a:gd name="adj1" fmla="val -69202"/>
              <a:gd name="adj2" fmla="val -3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237019" y="4006782"/>
            <a:ext cx="2543917" cy="578731"/>
          </a:xfrm>
          <a:prstGeom prst="wedgeRoundRectCallout">
            <a:avLst>
              <a:gd name="adj1" fmla="val -68785"/>
              <a:gd name="adj2" fmla="val -3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25372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394691" y="2950459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684" y="2888192"/>
            <a:ext cx="66828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815" y="2888192"/>
            <a:ext cx="102429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120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406757" y="3948468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152" y="3886200"/>
            <a:ext cx="66828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880" y="3886200"/>
            <a:ext cx="204288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3628800</a:t>
            </a:r>
          </a:p>
        </p:txBody>
      </p:sp>
    </p:spTree>
    <p:extLst>
      <p:ext uri="{BB962C8B-B14F-4D97-AF65-F5344CB8AC3E}">
        <p14:creationId xmlns:p14="http://schemas.microsoft.com/office/powerpoint/2010/main" val="191942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US" sz="3500" dirty="0"/>
              <a:t>Algorithmic Complexity</a:t>
            </a:r>
          </a:p>
          <a:p>
            <a:pPr marL="514350" indent="-514350"/>
            <a:r>
              <a:rPr lang="en-US" sz="3500" dirty="0"/>
              <a:t>Brute Force</a:t>
            </a:r>
          </a:p>
          <a:p>
            <a:pPr marL="514350" indent="-514350"/>
            <a:r>
              <a:rPr lang="en-US" sz="3500" dirty="0"/>
              <a:t>Recursion</a:t>
            </a:r>
          </a:p>
          <a:p>
            <a:pPr marL="514350" indent="-514350"/>
            <a:r>
              <a:rPr lang="en-US" sz="3500" dirty="0"/>
              <a:t>Generating Simple Combinations</a:t>
            </a:r>
          </a:p>
          <a:p>
            <a:pPr marL="514350" indent="-514350"/>
            <a:r>
              <a:rPr lang="en-US" sz="3500" dirty="0"/>
              <a:t>Backtracking</a:t>
            </a:r>
          </a:p>
          <a:p>
            <a:pPr lvl="1"/>
            <a:r>
              <a:rPr lang="en-US" sz="3200" dirty="0"/>
              <a:t>The 8 Queens Problem</a:t>
            </a:r>
          </a:p>
          <a:p>
            <a:pPr lvl="1"/>
            <a:r>
              <a:rPr lang="en-US" sz="3200" dirty="0"/>
              <a:t>Finding All Paths in a Labyrinth Recursively</a:t>
            </a:r>
          </a:p>
          <a:p>
            <a:pPr marL="514350" indent="-514350"/>
            <a:r>
              <a:rPr lang="en-US" sz="3500" dirty="0"/>
              <a:t>Recursion or Iteration?</a:t>
            </a:r>
          </a:p>
          <a:p>
            <a:pPr lvl="1"/>
            <a:r>
              <a:rPr lang="en-US" sz="3200" dirty="0"/>
              <a:t>Harmful Recursion and Optimizing Bad Recursion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0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82304" indent="-457063" fontAlgn="base">
              <a:lnSpc>
                <a:spcPts val="3599"/>
              </a:lnSpc>
              <a:buClr>
                <a:schemeClr val="tx1"/>
              </a:buClr>
              <a:buSzPct val="100000"/>
              <a:defRPr/>
            </a:pPr>
            <a:r>
              <a:rPr lang="en-US" sz="3199" dirty="0"/>
              <a:t>Recursive definition of </a:t>
            </a:r>
            <a:r>
              <a:rPr lang="en-US" sz="3199" b="1" dirty="0">
                <a:solidFill>
                  <a:schemeClr val="bg1"/>
                </a:solidFill>
                <a:cs typeface="Consolas" panose="020B0609020204030204" pitchFamily="49" charset="0"/>
              </a:rPr>
              <a:t>n!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/>
              <a:t>(n factorial):</a:t>
            </a: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1364" y="1954435"/>
            <a:ext cx="9605048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599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599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124200"/>
            <a:ext cx="66828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3!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343" y="3124200"/>
            <a:ext cx="142448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3 * 2!</a:t>
            </a:r>
          </a:p>
        </p:txBody>
      </p:sp>
      <p:sp>
        <p:nvSpPr>
          <p:cNvPr id="8" name="Equal 7"/>
          <p:cNvSpPr/>
          <p:nvPr/>
        </p:nvSpPr>
        <p:spPr bwMode="auto">
          <a:xfrm>
            <a:off x="2015880" y="3124200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973105"/>
            <a:ext cx="66828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343" y="3973105"/>
            <a:ext cx="142448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 * 1!</a:t>
            </a:r>
          </a:p>
        </p:txBody>
      </p:sp>
      <p:sp>
        <p:nvSpPr>
          <p:cNvPr id="21" name="Equal 20"/>
          <p:cNvSpPr/>
          <p:nvPr/>
        </p:nvSpPr>
        <p:spPr bwMode="auto">
          <a:xfrm>
            <a:off x="2015880" y="3973105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4822011"/>
            <a:ext cx="66828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343" y="4822011"/>
            <a:ext cx="142448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 * 0!</a:t>
            </a:r>
          </a:p>
        </p:txBody>
      </p:sp>
      <p:sp>
        <p:nvSpPr>
          <p:cNvPr id="24" name="Equal 23"/>
          <p:cNvSpPr/>
          <p:nvPr/>
        </p:nvSpPr>
        <p:spPr bwMode="auto">
          <a:xfrm>
            <a:off x="2015880" y="4822011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5670917"/>
            <a:ext cx="66828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0!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343" y="5670917"/>
            <a:ext cx="142448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Equal 26"/>
          <p:cNvSpPr/>
          <p:nvPr/>
        </p:nvSpPr>
        <p:spPr bwMode="auto">
          <a:xfrm>
            <a:off x="2015880" y="5670917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0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20" y="2129188"/>
            <a:ext cx="10946680" cy="3785985"/>
          </a:xfrm>
        </p:spPr>
        <p:txBody>
          <a:bodyPr/>
          <a:lstStyle/>
          <a:p>
            <a:r>
              <a:rPr lang="pt-BR" sz="2399" dirty="0"/>
              <a:t>static long </a:t>
            </a:r>
            <a:r>
              <a:rPr lang="pt-BR" sz="2399" dirty="0">
                <a:solidFill>
                  <a:schemeClr val="bg1"/>
                </a:solidFill>
              </a:rPr>
              <a:t>factorial</a:t>
            </a:r>
            <a:r>
              <a:rPr lang="pt-BR" sz="2399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BR" sz="2399" dirty="0"/>
              <a:t>int num</a:t>
            </a:r>
            <a:r>
              <a:rPr lang="pt-BR" sz="2399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2399" dirty="0"/>
              <a:t> {</a:t>
            </a:r>
            <a:br>
              <a:rPr lang="pt-BR" sz="2399" dirty="0"/>
            </a:br>
            <a:r>
              <a:rPr lang="pt-BR" sz="2399" dirty="0"/>
              <a:t>   if (num == 0) {</a:t>
            </a:r>
          </a:p>
          <a:p>
            <a:r>
              <a:rPr lang="pt-BR" sz="2399" dirty="0"/>
              <a:t>      return 1; </a:t>
            </a:r>
          </a:p>
          <a:p>
            <a:r>
              <a:rPr lang="pt-BR" sz="2399" dirty="0"/>
              <a:t>   }</a:t>
            </a:r>
            <a:br>
              <a:rPr lang="pt-BR" sz="2399" dirty="0"/>
            </a:br>
            <a:r>
              <a:rPr lang="pt-BR" sz="2399" dirty="0"/>
              <a:t>  </a:t>
            </a:r>
          </a:p>
          <a:p>
            <a:r>
              <a:rPr lang="pt-BR" sz="2399" dirty="0"/>
              <a:t>   </a:t>
            </a:r>
            <a:r>
              <a:rPr lang="pt-BR" sz="2399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pt-BR" sz="2399" dirty="0"/>
              <a:t> num * </a:t>
            </a:r>
            <a:r>
              <a:rPr lang="pt-BR" sz="2399" dirty="0">
                <a:solidFill>
                  <a:schemeClr val="bg1"/>
                </a:solidFill>
              </a:rPr>
              <a:t>factorial</a:t>
            </a:r>
            <a:r>
              <a:rPr lang="pt-BR" sz="2399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BR" sz="2399" dirty="0"/>
              <a:t>num - 1</a:t>
            </a:r>
            <a:r>
              <a:rPr lang="pt-BR" sz="2399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2399" dirty="0"/>
              <a:t>;</a:t>
            </a:r>
            <a:br>
              <a:rPr lang="pt-BR" sz="2399" dirty="0"/>
            </a:br>
            <a:r>
              <a:rPr lang="pt-BR" sz="2399" dirty="0"/>
              <a:t>}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67024" y="2810100"/>
            <a:ext cx="2148272" cy="578731"/>
          </a:xfrm>
          <a:prstGeom prst="wedgeRoundRectCallout">
            <a:avLst>
              <a:gd name="adj1" fmla="val -69202"/>
              <a:gd name="adj2" fmla="val -3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242992" y="4093011"/>
            <a:ext cx="2543917" cy="578731"/>
          </a:xfrm>
          <a:prstGeom prst="wedgeRoundRectCallout">
            <a:avLst>
              <a:gd name="adj1" fmla="val -68785"/>
              <a:gd name="adj2" fmla="val -3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33356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recursion</a:t>
            </a:r>
            <a:endParaRPr lang="bg-BG" dirty="0"/>
          </a:p>
          <a:p>
            <a:pPr lvl="1"/>
            <a:r>
              <a:rPr lang="en-US" dirty="0"/>
              <a:t>A method directly calls itself</a:t>
            </a:r>
            <a:endParaRPr lang="bg-BG" dirty="0"/>
          </a:p>
          <a:p>
            <a:r>
              <a:rPr lang="en-US" dirty="0"/>
              <a:t>Indirect recursion</a:t>
            </a:r>
          </a:p>
          <a:p>
            <a:pPr lvl="1"/>
            <a:r>
              <a:rPr lang="en-US" dirty="0"/>
              <a:t>Method </a:t>
            </a:r>
            <a:r>
              <a:rPr lang="en-US" b="1" dirty="0"/>
              <a:t>A </a:t>
            </a:r>
            <a:r>
              <a:rPr lang="en-US" dirty="0"/>
              <a:t>calls </a:t>
            </a:r>
            <a:r>
              <a:rPr lang="en-US" b="1" dirty="0"/>
              <a:t>B</a:t>
            </a:r>
            <a:r>
              <a:rPr lang="en-US" dirty="0"/>
              <a:t>, method </a:t>
            </a:r>
            <a:r>
              <a:rPr lang="en-US" b="1" dirty="0"/>
              <a:t>B</a:t>
            </a:r>
            <a:r>
              <a:rPr lang="en-US" dirty="0"/>
              <a:t> calls </a:t>
            </a:r>
            <a:r>
              <a:rPr lang="en-US" b="1" dirty="0"/>
              <a:t>A</a:t>
            </a:r>
          </a:p>
          <a:p>
            <a:pPr lvl="1"/>
            <a:r>
              <a:rPr lang="en-US" dirty="0"/>
              <a:t>Or even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A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8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Recursive methods have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parts:</a:t>
            </a:r>
          </a:p>
          <a:p>
            <a:pPr marL="1066099" lvl="1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99" b="1" dirty="0">
                <a:solidFill>
                  <a:schemeClr val="bg1"/>
                </a:solidFill>
              </a:rPr>
              <a:t>Pre-actions</a:t>
            </a:r>
            <a:r>
              <a:rPr lang="en-US" sz="3199" dirty="0"/>
              <a:t> (before calling the recursion)</a:t>
            </a:r>
          </a:p>
          <a:p>
            <a:pPr marL="1066099" lvl="1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99" b="1" dirty="0">
                <a:solidFill>
                  <a:schemeClr val="bg1"/>
                </a:solidFill>
              </a:rPr>
              <a:t>Recursive calls </a:t>
            </a:r>
            <a:r>
              <a:rPr lang="en-US" sz="3199" dirty="0"/>
              <a:t>(step-in)</a:t>
            </a:r>
          </a:p>
          <a:p>
            <a:pPr marL="1066099" lvl="1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99" b="1" dirty="0">
                <a:solidFill>
                  <a:schemeClr val="bg1"/>
                </a:solidFill>
              </a:rPr>
              <a:t>Post-actions</a:t>
            </a:r>
            <a:r>
              <a:rPr lang="en-US" sz="3199" dirty="0"/>
              <a:t> (after returning from recursion)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2812" y="3992954"/>
            <a:ext cx="8445140" cy="2370302"/>
          </a:xfrm>
        </p:spPr>
        <p:txBody>
          <a:bodyPr/>
          <a:lstStyle/>
          <a:p>
            <a:r>
              <a:rPr lang="pt-BR" dirty="0"/>
              <a:t>static void recursion() {</a:t>
            </a:r>
            <a:br>
              <a:rPr lang="pt-BR" dirty="0"/>
            </a:br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// Pre-actions</a:t>
            </a:r>
          </a:p>
          <a:p>
            <a:r>
              <a:rPr lang="pt-BR" dirty="0"/>
              <a:t>  recursion();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// Post-actions</a:t>
            </a:r>
            <a:br>
              <a:rPr lang="pt-BR" dirty="0"/>
            </a:br>
            <a:r>
              <a:rPr lang="pt-BR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draws the following figure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Drawing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259791" y="3597288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283" y="3535019"/>
            <a:ext cx="66828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797" y="1996360"/>
            <a:ext cx="2406952" cy="4400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#####</a:t>
            </a:r>
          </a:p>
        </p:txBody>
      </p:sp>
    </p:spTree>
    <p:extLst>
      <p:ext uri="{BB962C8B-B14F-4D97-AF65-F5344CB8AC3E}">
        <p14:creationId xmlns:p14="http://schemas.microsoft.com/office/powerpoint/2010/main" val="352473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284412" y="1224953"/>
            <a:ext cx="7549337" cy="5481089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static void printFigure(int n)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    if (n == 0) {</a:t>
            </a:r>
            <a:endParaRPr lang="en-US" sz="2200" dirty="0">
              <a:solidFill>
                <a:schemeClr val="accent2"/>
              </a:solidFill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bg-BG" sz="2200" dirty="0"/>
              <a:t>      </a:t>
            </a:r>
            <a:r>
              <a:rPr lang="en-US" sz="2200" dirty="0"/>
              <a:t>return;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accent2"/>
                </a:solidFill>
              </a:rPr>
              <a:t>// TODO: Pre-action</a:t>
            </a:r>
            <a:r>
              <a:rPr lang="bg-BG" sz="2200" dirty="0">
                <a:solidFill>
                  <a:schemeClr val="accent2"/>
                </a:solidFill>
              </a:rPr>
              <a:t>: </a:t>
            </a:r>
            <a:r>
              <a:rPr lang="en-US" sz="2200" dirty="0">
                <a:solidFill>
                  <a:schemeClr val="accent2"/>
                </a:solidFill>
              </a:rPr>
              <a:t>print n asterisks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   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    printFigure(n - 1);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   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accent2"/>
                </a:solidFill>
              </a:rPr>
              <a:t>    // TODO: Post-action: print n hashtags</a:t>
            </a:r>
            <a:endParaRPr lang="en-US" sz="2200" dirty="0"/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}</a:t>
            </a:r>
          </a:p>
          <a:p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Pre-Actions and Post-Actions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641114" y="2314126"/>
            <a:ext cx="2148272" cy="578731"/>
          </a:xfrm>
          <a:prstGeom prst="wedgeRoundRectCallout">
            <a:avLst>
              <a:gd name="adj1" fmla="val -69202"/>
              <a:gd name="adj2" fmla="val -3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90172" y="4036193"/>
            <a:ext cx="2543917" cy="578731"/>
          </a:xfrm>
          <a:prstGeom prst="wedgeRoundRectCallout">
            <a:avLst>
              <a:gd name="adj1" fmla="val -68785"/>
              <a:gd name="adj2" fmla="val -3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150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Generating Simple Combinations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Recursive Algorithm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213111" y="1605157"/>
          <a:ext cx="1759611" cy="1972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537">
                  <a:extLst>
                    <a:ext uri="{9D8B030D-6E8A-4147-A177-3AD203B41FA5}">
                      <a16:colId xmlns:a16="http://schemas.microsoft.com/office/drawing/2014/main" val="2043953812"/>
                    </a:ext>
                  </a:extLst>
                </a:gridCol>
                <a:gridCol w="586537">
                  <a:extLst>
                    <a:ext uri="{9D8B030D-6E8A-4147-A177-3AD203B41FA5}">
                      <a16:colId xmlns:a16="http://schemas.microsoft.com/office/drawing/2014/main" val="2649417669"/>
                    </a:ext>
                  </a:extLst>
                </a:gridCol>
                <a:gridCol w="586537">
                  <a:extLst>
                    <a:ext uri="{9D8B030D-6E8A-4147-A177-3AD203B41FA5}">
                      <a16:colId xmlns:a16="http://schemas.microsoft.com/office/drawing/2014/main" val="17496823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289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54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30021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1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7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399" dirty="0"/>
              <a:t>How to generate all 8-bit vectors </a:t>
            </a:r>
            <a:r>
              <a:rPr lang="en-US" sz="3399" b="1" dirty="0">
                <a:solidFill>
                  <a:schemeClr val="bg1"/>
                </a:solidFill>
              </a:rPr>
              <a:t>recursively</a:t>
            </a:r>
            <a:r>
              <a:rPr lang="en-US" sz="3399" dirty="0"/>
              <a:t>?</a:t>
            </a: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819" y="2265229"/>
            <a:ext cx="3199567" cy="35385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0 0 0 0 0 0 0 0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0 0 0 0 0 0 0 1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0 1 1 1 1 1 1 1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1 1 1 1 1 1 1 0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1 1 1 1 1 1 1 1</a:t>
            </a:r>
          </a:p>
        </p:txBody>
      </p:sp>
    </p:spTree>
    <p:extLst>
      <p:ext uri="{BB962C8B-B14F-4D97-AF65-F5344CB8AC3E}">
        <p14:creationId xmlns:p14="http://schemas.microsoft.com/office/powerpoint/2010/main" val="3003297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399" dirty="0"/>
              <a:t>Start with a </a:t>
            </a:r>
            <a:r>
              <a:rPr lang="en-GB" sz="3399" b="1" dirty="0">
                <a:solidFill>
                  <a:schemeClr val="bg1"/>
                </a:solidFill>
              </a:rPr>
              <a:t>blank vector</a:t>
            </a:r>
            <a:endParaRPr lang="bg-BG" sz="3399" b="1" dirty="0">
              <a:solidFill>
                <a:schemeClr val="bg1"/>
              </a:solidFill>
            </a:endParaRPr>
          </a:p>
          <a:p>
            <a:endParaRPr lang="en-GB" sz="3399" dirty="0"/>
          </a:p>
          <a:p>
            <a:r>
              <a:rPr lang="en-GB" sz="3399" dirty="0"/>
              <a:t>Choose the </a:t>
            </a:r>
            <a:r>
              <a:rPr lang="en-GB" sz="3399" b="1" dirty="0">
                <a:solidFill>
                  <a:schemeClr val="bg1"/>
                </a:solidFill>
              </a:rPr>
              <a:t>first position </a:t>
            </a:r>
            <a:r>
              <a:rPr lang="en-GB" sz="3399" dirty="0"/>
              <a:t>and </a:t>
            </a:r>
            <a:r>
              <a:rPr lang="en-GB" sz="3399" b="1" dirty="0">
                <a:solidFill>
                  <a:schemeClr val="bg1"/>
                </a:solidFill>
              </a:rPr>
              <a:t>loop through all possibilities</a:t>
            </a:r>
          </a:p>
          <a:p>
            <a:endParaRPr lang="en-GB" sz="3399" dirty="0"/>
          </a:p>
          <a:p>
            <a:endParaRPr lang="en-GB" sz="3399" dirty="0"/>
          </a:p>
          <a:p>
            <a:endParaRPr lang="en-GB" sz="3399" dirty="0"/>
          </a:p>
          <a:p>
            <a:r>
              <a:rPr lang="en-GB" sz="3399" dirty="0"/>
              <a:t>For each possibility, generate all </a:t>
            </a:r>
            <a:r>
              <a:rPr lang="en-GB" sz="3399" b="1" dirty="0">
                <a:solidFill>
                  <a:schemeClr val="bg1"/>
                </a:solidFill>
              </a:rPr>
              <a:t>(n – 1)-bit </a:t>
            </a:r>
            <a:r>
              <a:rPr lang="en-GB" sz="3399" dirty="0"/>
              <a:t>vectors</a:t>
            </a:r>
            <a:endParaRPr lang="bg-BG" sz="3399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BF58863C-FAC5-4853-88D4-58EEECAA6B20}"/>
              </a:ext>
            </a:extLst>
          </p:cNvPr>
          <p:cNvSpPr>
            <a:spLocks/>
          </p:cNvSpPr>
          <p:nvPr/>
        </p:nvSpPr>
        <p:spPr bwMode="auto">
          <a:xfrm rot="16200000">
            <a:off x="2857483" y="2765566"/>
            <a:ext cx="287262" cy="3468438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CEA84722-7389-434F-B4D3-AF4AE9D7885B}"/>
              </a:ext>
            </a:extLst>
          </p:cNvPr>
          <p:cNvSpPr>
            <a:spLocks/>
          </p:cNvSpPr>
          <p:nvPr/>
        </p:nvSpPr>
        <p:spPr bwMode="auto">
          <a:xfrm rot="16200000">
            <a:off x="8803426" y="2810380"/>
            <a:ext cx="287262" cy="337881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71EC8-6257-495F-8BB8-9D0E37E2580A}"/>
              </a:ext>
            </a:extLst>
          </p:cNvPr>
          <p:cNvSpPr txBox="1"/>
          <p:nvPr/>
        </p:nvSpPr>
        <p:spPr>
          <a:xfrm>
            <a:off x="2592293" y="4741889"/>
            <a:ext cx="817640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19BDA-1D08-4422-90FA-9C97EDEF59EF}"/>
              </a:ext>
            </a:extLst>
          </p:cNvPr>
          <p:cNvSpPr txBox="1"/>
          <p:nvPr/>
        </p:nvSpPr>
        <p:spPr>
          <a:xfrm>
            <a:off x="8538236" y="4702332"/>
            <a:ext cx="817640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11788" y="1993717"/>
          <a:ext cx="3983712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964">
                  <a:extLst>
                    <a:ext uri="{9D8B030D-6E8A-4147-A177-3AD203B41FA5}">
                      <a16:colId xmlns:a16="http://schemas.microsoft.com/office/drawing/2014/main" val="3583140253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90884095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1157683921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2236702919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2982408951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1989543008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1217586348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3201766661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138014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4507" y="3738304"/>
          <a:ext cx="3980992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62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56559" y="3738304"/>
          <a:ext cx="3980992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62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365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84212" y="1330284"/>
            <a:ext cx="10946680" cy="5291934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(int index, int[] vector)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if (index &gt;= vector.length())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print(vector);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} else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for (int i = 0; i &lt;= 1; i++)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vector[index] 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(index + 1, vector);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Generate n-bit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04012" y="2398437"/>
            <a:ext cx="2148272" cy="578731"/>
          </a:xfrm>
          <a:prstGeom prst="wedgeRoundRectCallout">
            <a:avLst>
              <a:gd name="adj1" fmla="val -69202"/>
              <a:gd name="adj2" fmla="val -3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932612" y="4220961"/>
            <a:ext cx="2543917" cy="578731"/>
          </a:xfrm>
          <a:prstGeom prst="wedgeRoundRectCallout">
            <a:avLst>
              <a:gd name="adj1" fmla="val -68785"/>
              <a:gd name="adj2" fmla="val -3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867656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9" y="4704493"/>
            <a:ext cx="10958928" cy="767884"/>
          </a:xfrm>
        </p:spPr>
        <p:txBody>
          <a:bodyPr/>
          <a:lstStyle/>
          <a:p>
            <a:r>
              <a:rPr lang="en-US" dirty="0"/>
              <a:t>Algorithmic Complexity</a:t>
            </a:r>
            <a:endParaRPr lang="bg-BG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89902"/>
            <a:ext cx="10958928" cy="499689"/>
          </a:xfrm>
        </p:spPr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2487" y="1706701"/>
            <a:ext cx="2883851" cy="176147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7" dirty="0">
                <a:solidFill>
                  <a:schemeClr val="bg2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1806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1475" y="1957978"/>
          <a:ext cx="1349190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9730">
                  <a:extLst>
                    <a:ext uri="{9D8B030D-6E8A-4147-A177-3AD203B41FA5}">
                      <a16:colId xmlns:a16="http://schemas.microsoft.com/office/drawing/2014/main" val="1957084517"/>
                    </a:ext>
                  </a:extLst>
                </a:gridCol>
                <a:gridCol w="449730">
                  <a:extLst>
                    <a:ext uri="{9D8B030D-6E8A-4147-A177-3AD203B41FA5}">
                      <a16:colId xmlns:a16="http://schemas.microsoft.com/office/drawing/2014/main" val="3213779874"/>
                    </a:ext>
                  </a:extLst>
                </a:gridCol>
                <a:gridCol w="449730">
                  <a:extLst>
                    <a:ext uri="{9D8B030D-6E8A-4147-A177-3AD203B41FA5}">
                      <a16:colId xmlns:a16="http://schemas.microsoft.com/office/drawing/2014/main" val="1931981267"/>
                    </a:ext>
                  </a:extLst>
                </a:gridCol>
              </a:tblGrid>
              <a:tr h="456637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61571510"/>
                  </a:ext>
                </a:extLst>
              </a:tr>
            </a:tbl>
          </a:graphicData>
        </a:graphic>
      </p:graphicFrame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3-bit Vectors Recursion Tree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3F176D-993F-4C09-A2EB-F029493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524" y="1655740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0C37ED-E1F9-4B64-B63D-07EF6249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719" y="4028043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8207F1-134F-4182-8594-CA5DBEE8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109" y="2976756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222883-4BCF-45DC-8A2F-FDDB6942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247" y="4027265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319A6D-C177-4C03-817A-56202D7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640" y="4027267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AFAA3-16FE-4027-BBC4-7E2745B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482" y="2976756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11E228-EBF1-4394-BA75-73F79239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762" y="4027266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81BAA1-50D3-4B6D-804E-2CFFCAA3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223" y="5257200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7F0E07-BC27-4D9B-BC42-1A5FC7A5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204" y="5238155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1E9CA0-C18A-46C5-A8D4-E6E7D78E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456" y="5238155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2D6890-C24C-429C-BE3B-47928BC9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80" y="5219110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6FFF8FA-7C63-4138-829A-A83028FA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347" y="5233764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4905C9-11D6-415E-B225-E3B7EEAE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3606" y="5214719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6511EA-70EF-4053-9916-AA21D1B0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449" y="5214719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5A35E8-3A92-49D9-9F36-BFA6E4CBE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464" y="5195674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A1C99B-6788-463C-A92D-A1EF56E9AEE3}"/>
              </a:ext>
            </a:extLst>
          </p:cNvPr>
          <p:cNvCxnSpPr>
            <a:cxnSpLocks/>
            <a:stCxn id="32" idx="3"/>
            <a:endCxn id="40" idx="7"/>
          </p:cNvCxnSpPr>
          <p:nvPr/>
        </p:nvCxnSpPr>
        <p:spPr>
          <a:xfrm flipH="1">
            <a:off x="4038603" y="2176035"/>
            <a:ext cx="1503963" cy="8899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7F7E0C-EB89-4FE4-A771-12AB7E8FD11E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5996644" y="2176035"/>
            <a:ext cx="1542506" cy="8899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D2102-442C-460D-AC40-6D3CB0CA528F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 flipH="1">
            <a:off x="6820801" y="3497054"/>
            <a:ext cx="718350" cy="5309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40C639-5B88-46DC-BCBC-47C16F4E100D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7993230" y="3497054"/>
            <a:ext cx="887100" cy="5302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7ABD2B-D793-41F3-B2F5-DE5474BBF212}"/>
              </a:ext>
            </a:extLst>
          </p:cNvPr>
          <p:cNvCxnSpPr>
            <a:cxnSpLocks/>
            <a:stCxn id="37" idx="5"/>
            <a:endCxn id="50" idx="0"/>
          </p:cNvCxnSpPr>
          <p:nvPr/>
        </p:nvCxnSpPr>
        <p:spPr>
          <a:xfrm>
            <a:off x="9107368" y="4547562"/>
            <a:ext cx="197320" cy="6671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E6109C-13A7-4218-A931-7D747516CECF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 flipH="1">
            <a:off x="8499429" y="4547562"/>
            <a:ext cx="153861" cy="6862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EF038C-00A5-4422-A485-B3B833627D37}"/>
              </a:ext>
            </a:extLst>
          </p:cNvPr>
          <p:cNvCxnSpPr>
            <a:cxnSpLocks/>
            <a:stCxn id="33" idx="5"/>
            <a:endCxn id="52" idx="0"/>
          </p:cNvCxnSpPr>
          <p:nvPr/>
        </p:nvCxnSpPr>
        <p:spPr>
          <a:xfrm>
            <a:off x="7047840" y="4548340"/>
            <a:ext cx="232706" cy="6473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0CF02F-D151-4DEC-B35C-F7DCEE59C1EA}"/>
              </a:ext>
            </a:extLst>
          </p:cNvPr>
          <p:cNvCxnSpPr>
            <a:cxnSpLocks/>
            <a:stCxn id="33" idx="3"/>
            <a:endCxn id="51" idx="0"/>
          </p:cNvCxnSpPr>
          <p:nvPr/>
        </p:nvCxnSpPr>
        <p:spPr>
          <a:xfrm flipH="1">
            <a:off x="6458532" y="4548340"/>
            <a:ext cx="135230" cy="6663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B7900C-F13F-48A0-AD1B-445FAEE0FA03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5137884" y="4547562"/>
            <a:ext cx="221403" cy="6905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DEE44C-B1D9-49E5-BAF5-F301C19C3C3F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4521304" y="4547562"/>
            <a:ext cx="162500" cy="709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1E9F75-1963-4D50-AAD0-1021028467B6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2998761" y="4547564"/>
            <a:ext cx="151302" cy="6715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1977EB-EF0C-44DF-8C23-0E74A1A4019E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>
          <a:xfrm flipH="1">
            <a:off x="2355538" y="4547564"/>
            <a:ext cx="189144" cy="6905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63F6A9-FE8B-454E-AE64-5F08976AD334}"/>
              </a:ext>
            </a:extLst>
          </p:cNvPr>
          <p:cNvCxnSpPr>
            <a:cxnSpLocks/>
            <a:stCxn id="40" idx="3"/>
            <a:endCxn id="39" idx="0"/>
          </p:cNvCxnSpPr>
          <p:nvPr/>
        </p:nvCxnSpPr>
        <p:spPr>
          <a:xfrm flipH="1">
            <a:off x="2771721" y="3497054"/>
            <a:ext cx="812802" cy="5302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199C5-5221-4DDA-9415-298C890D1005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4038603" y="3497052"/>
            <a:ext cx="872242" cy="5302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021" name="TextBox 597020">
            <a:extLst>
              <a:ext uri="{FF2B5EF4-FFF2-40B4-BE49-F238E27FC236}">
                <a16:creationId xmlns:a16="http://schemas.microsoft.com/office/drawing/2014/main" id="{2AD090AB-58DA-4986-810F-F4B170055D5E}"/>
              </a:ext>
            </a:extLst>
          </p:cNvPr>
          <p:cNvSpPr txBox="1"/>
          <p:nvPr/>
        </p:nvSpPr>
        <p:spPr>
          <a:xfrm>
            <a:off x="4423270" y="2176035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ED5EB1-EF34-4B79-9839-8F5A6C551FF4}"/>
              </a:ext>
            </a:extLst>
          </p:cNvPr>
          <p:cNvSpPr txBox="1"/>
          <p:nvPr/>
        </p:nvSpPr>
        <p:spPr>
          <a:xfrm>
            <a:off x="6748626" y="2169068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22EE59-3F11-4BA6-90E2-8AF1D431A2A1}"/>
              </a:ext>
            </a:extLst>
          </p:cNvPr>
          <p:cNvSpPr txBox="1"/>
          <p:nvPr/>
        </p:nvSpPr>
        <p:spPr>
          <a:xfrm>
            <a:off x="2876852" y="328153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C5289F-666D-4EB1-9968-3A3461B41491}"/>
              </a:ext>
            </a:extLst>
          </p:cNvPr>
          <p:cNvSpPr txBox="1"/>
          <p:nvPr/>
        </p:nvSpPr>
        <p:spPr>
          <a:xfrm>
            <a:off x="2028446" y="4610463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E406E-B47B-4966-8792-7DC9F6F74A07}"/>
              </a:ext>
            </a:extLst>
          </p:cNvPr>
          <p:cNvSpPr txBox="1"/>
          <p:nvPr/>
        </p:nvSpPr>
        <p:spPr>
          <a:xfrm>
            <a:off x="3112049" y="4610463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91CEAC-0634-4715-83BC-B83312398F70}"/>
              </a:ext>
            </a:extLst>
          </p:cNvPr>
          <p:cNvSpPr txBox="1"/>
          <p:nvPr/>
        </p:nvSpPr>
        <p:spPr>
          <a:xfrm>
            <a:off x="4158769" y="4610463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227EF-E0B4-42B2-92F3-13C43B623B33}"/>
              </a:ext>
            </a:extLst>
          </p:cNvPr>
          <p:cNvSpPr txBox="1"/>
          <p:nvPr/>
        </p:nvSpPr>
        <p:spPr>
          <a:xfrm>
            <a:off x="6101168" y="4610463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466423-3779-45A9-8D8A-B791CEA4EB1B}"/>
              </a:ext>
            </a:extLst>
          </p:cNvPr>
          <p:cNvSpPr txBox="1"/>
          <p:nvPr/>
        </p:nvSpPr>
        <p:spPr>
          <a:xfrm>
            <a:off x="8130053" y="4610463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892B14-323B-4446-A562-B9F2149D7442}"/>
              </a:ext>
            </a:extLst>
          </p:cNvPr>
          <p:cNvSpPr txBox="1"/>
          <p:nvPr/>
        </p:nvSpPr>
        <p:spPr>
          <a:xfrm>
            <a:off x="6864183" y="328153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64C009-27DE-4C6C-A474-AD7119FF5918}"/>
              </a:ext>
            </a:extLst>
          </p:cNvPr>
          <p:cNvSpPr txBox="1"/>
          <p:nvPr/>
        </p:nvSpPr>
        <p:spPr>
          <a:xfrm>
            <a:off x="8313709" y="3244031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89A24F-8A79-4C4A-949C-0C72C168FCF8}"/>
              </a:ext>
            </a:extLst>
          </p:cNvPr>
          <p:cNvSpPr txBox="1"/>
          <p:nvPr/>
        </p:nvSpPr>
        <p:spPr>
          <a:xfrm>
            <a:off x="4376113" y="3244031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D830D6B-0A72-4C0B-A086-08BCC87056A0}"/>
              </a:ext>
            </a:extLst>
          </p:cNvPr>
          <p:cNvSpPr txBox="1"/>
          <p:nvPr/>
        </p:nvSpPr>
        <p:spPr>
          <a:xfrm>
            <a:off x="5280839" y="459148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6AA074-7397-4EB0-B518-33E67D1F6D63}"/>
              </a:ext>
            </a:extLst>
          </p:cNvPr>
          <p:cNvSpPr txBox="1"/>
          <p:nvPr/>
        </p:nvSpPr>
        <p:spPr>
          <a:xfrm>
            <a:off x="7230257" y="459148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ED86B5-2EDB-45F0-BF46-D4B0A42027B8}"/>
              </a:ext>
            </a:extLst>
          </p:cNvPr>
          <p:cNvSpPr txBox="1"/>
          <p:nvPr/>
        </p:nvSpPr>
        <p:spPr>
          <a:xfrm>
            <a:off x="9244794" y="459148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ABF47-142B-4A7E-8351-9DE16C947DD9}"/>
              </a:ext>
            </a:extLst>
          </p:cNvPr>
          <p:cNvSpPr txBox="1"/>
          <p:nvPr/>
        </p:nvSpPr>
        <p:spPr>
          <a:xfrm>
            <a:off x="842715" y="1905989"/>
            <a:ext cx="1200016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vector: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D6A536-3DB9-488A-94C2-ED55A3A742CD}"/>
              </a:ext>
            </a:extLst>
          </p:cNvPr>
          <p:cNvSpPr txBox="1"/>
          <p:nvPr/>
        </p:nvSpPr>
        <p:spPr>
          <a:xfrm>
            <a:off x="1949356" y="1372136"/>
            <a:ext cx="16311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length =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03BE9A-2493-40A3-83D9-8395B47F2385}"/>
              </a:ext>
            </a:extLst>
          </p:cNvPr>
          <p:cNvSpPr/>
          <p:nvPr/>
        </p:nvSpPr>
        <p:spPr>
          <a:xfrm>
            <a:off x="1980684" y="1895220"/>
            <a:ext cx="516125" cy="57358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/>
          </a:p>
        </p:txBody>
      </p:sp>
      <p:sp>
        <p:nvSpPr>
          <p:cNvPr id="59" name="AutoShape 7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0125551" y="5264205"/>
            <a:ext cx="1221160" cy="602561"/>
          </a:xfrm>
          <a:prstGeom prst="wedgeRoundRectCallout">
            <a:avLst>
              <a:gd name="adj1" fmla="val -74859"/>
              <a:gd name="adj2" fmla="val -27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2799" b="1" dirty="0">
                <a:solidFill>
                  <a:srgbClr val="FFFFFF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188066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0.03855 -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-0.00047 L 0.07735 -0.0004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5 -0.00047 L 0.11967 -0.0004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39" grpId="0" animBg="1"/>
      <p:bldP spid="40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7021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56" grpId="0" animBg="1"/>
      <p:bldP spid="56" grpId="1" animBg="1"/>
      <p:bldP spid="56" grpId="2" animBg="1"/>
      <p:bldP spid="5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Generating All Candidates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3835894" y="845846"/>
          <a:ext cx="4107754" cy="3492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322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backtracking</a:t>
            </a:r>
            <a:r>
              <a:rPr lang="en-US" dirty="0"/>
              <a:t>?</a:t>
            </a:r>
          </a:p>
          <a:p>
            <a:pPr lvl="1"/>
            <a:r>
              <a:rPr lang="en-US" sz="3199" dirty="0"/>
              <a:t>Class of algorithms for </a:t>
            </a:r>
            <a:r>
              <a:rPr lang="en-US" sz="3199" b="1" dirty="0">
                <a:solidFill>
                  <a:schemeClr val="bg1"/>
                </a:solidFill>
              </a:rPr>
              <a:t>finding all solutions</a:t>
            </a:r>
            <a:endParaRPr lang="en-US" sz="3199" dirty="0"/>
          </a:p>
          <a:p>
            <a:pPr lvl="2"/>
            <a:r>
              <a:rPr lang="en-US" dirty="0"/>
              <a:t>E.g. find all paths from Source to Destination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4371200" y="3456197"/>
          <a:ext cx="4484173" cy="284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0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399" dirty="0"/>
              <a:t>How does backtracking work?</a:t>
            </a:r>
          </a:p>
          <a:p>
            <a:pPr lvl="1"/>
            <a:r>
              <a:rPr lang="en-US" sz="3200" dirty="0"/>
              <a:t>At each step </a:t>
            </a:r>
            <a:r>
              <a:rPr lang="en-US" sz="3200" b="1" dirty="0">
                <a:solidFill>
                  <a:schemeClr val="bg1"/>
                </a:solidFill>
              </a:rPr>
              <a:t>tries all perspective possibilities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recursively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Drop</a:t>
            </a:r>
            <a:r>
              <a:rPr lang="en-US" sz="3200" dirty="0"/>
              <a:t> all </a:t>
            </a:r>
            <a:r>
              <a:rPr lang="en-US" sz="3200" b="1" dirty="0">
                <a:solidFill>
                  <a:schemeClr val="bg1"/>
                </a:solidFill>
              </a:rPr>
              <a:t>non-perspective possibilities </a:t>
            </a:r>
            <a:r>
              <a:rPr lang="en-US" sz="3200" dirty="0"/>
              <a:t>as early as possible</a:t>
            </a:r>
          </a:p>
          <a:p>
            <a:r>
              <a:rPr lang="en-US" sz="3399" dirty="0"/>
              <a:t>Backtracking has </a:t>
            </a:r>
            <a:r>
              <a:rPr lang="bg-BG" sz="3399" dirty="0" err="1"/>
              <a:t>an</a:t>
            </a:r>
            <a:r>
              <a:rPr lang="bg-BG" sz="3399" dirty="0"/>
              <a:t> </a:t>
            </a:r>
            <a:r>
              <a:rPr lang="en-US" sz="3399" b="1" dirty="0">
                <a:solidFill>
                  <a:schemeClr val="bg1"/>
                </a:solidFill>
              </a:rPr>
              <a:t>exponential running time</a:t>
            </a:r>
            <a:endParaRPr lang="en-US" sz="3399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9928" y="1224953"/>
            <a:ext cx="10946680" cy="5481089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static void recurrence(Node node)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       if (node is solution)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          printSolution(node);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       } else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          for each child c of node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             if (c is perspective candidate)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                </a:t>
            </a:r>
            <a:r>
              <a:rPr lang="en-US" sz="2200" dirty="0">
                <a:solidFill>
                  <a:schemeClr val="bg1"/>
                </a:solidFill>
              </a:rPr>
              <a:t>markPositionVisited</a:t>
            </a:r>
            <a:r>
              <a:rPr lang="en-US" sz="2200" dirty="0"/>
              <a:t>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                recurrence(c);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                </a:t>
            </a:r>
            <a:r>
              <a:rPr lang="en-US" sz="2200" dirty="0">
                <a:solidFill>
                  <a:schemeClr val="bg1"/>
                </a:solidFill>
              </a:rPr>
              <a:t>unmarkPositionVisited</a:t>
            </a:r>
            <a:r>
              <a:rPr lang="en-US" sz="2200" dirty="0"/>
              <a:t>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(Pseudocode)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AutoShape 7"/>
          <p:cNvSpPr txBox="1">
            <a:spLocks noChangeArrowheads="1"/>
          </p:cNvSpPr>
          <p:nvPr/>
        </p:nvSpPr>
        <p:spPr bwMode="auto">
          <a:xfrm>
            <a:off x="1293812" y="4038600"/>
            <a:ext cx="1221160" cy="602561"/>
          </a:xfrm>
          <a:prstGeom prst="wedgeRoundRectCallout">
            <a:avLst>
              <a:gd name="adj1" fmla="val 93943"/>
              <a:gd name="adj2" fmla="val 2289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 algn="ctr">
            <a:solidFill>
              <a:schemeClr val="tx1">
                <a:lumMod val="75000"/>
                <a:alpha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dirty="0">
                <a:solidFill>
                  <a:srgbClr val="FFFFFF"/>
                </a:solidFill>
              </a:rPr>
              <a:t>Track</a:t>
            </a:r>
          </a:p>
        </p:txBody>
      </p:sp>
      <p:sp>
        <p:nvSpPr>
          <p:cNvPr id="9" name="AutoShape 7"/>
          <p:cNvSpPr txBox="1">
            <a:spLocks noChangeArrowheads="1"/>
          </p:cNvSpPr>
          <p:nvPr/>
        </p:nvSpPr>
        <p:spPr bwMode="auto">
          <a:xfrm>
            <a:off x="760412" y="4995715"/>
            <a:ext cx="1991679" cy="602561"/>
          </a:xfrm>
          <a:prstGeom prst="wedgeRoundRectCallout">
            <a:avLst>
              <a:gd name="adj1" fmla="val 69193"/>
              <a:gd name="adj2" fmla="val 13971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 algn="ctr">
            <a:solidFill>
              <a:schemeClr val="tx1">
                <a:lumMod val="75000"/>
                <a:alpha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dirty="0">
                <a:solidFill>
                  <a:srgbClr val="FFFFFF"/>
                </a:solidFill>
              </a:rPr>
              <a:t>Backtrack</a:t>
            </a:r>
          </a:p>
        </p:txBody>
      </p:sp>
    </p:spTree>
    <p:extLst>
      <p:ext uri="{BB962C8B-B14F-4D97-AF65-F5344CB8AC3E}">
        <p14:creationId xmlns:p14="http://schemas.microsoft.com/office/powerpoint/2010/main" val="12469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399" dirty="0"/>
              <a:t>We are given a </a:t>
            </a:r>
            <a:r>
              <a:rPr lang="en-US" sz="3399" b="1" dirty="0">
                <a:solidFill>
                  <a:schemeClr val="bg1"/>
                </a:solidFill>
              </a:rPr>
              <a:t>labyrinth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Represented as </a:t>
            </a:r>
            <a:r>
              <a:rPr lang="bg-BG" sz="3200" dirty="0" err="1"/>
              <a:t>the</a:t>
            </a:r>
            <a:r>
              <a:rPr lang="bg-BG" sz="3200" dirty="0"/>
              <a:t> </a:t>
            </a:r>
            <a:r>
              <a:rPr lang="en-US" sz="3200" dirty="0"/>
              <a:t>matrix of cells of size M x 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Empty cells </a:t>
            </a:r>
            <a:r>
              <a:rPr lang="en-US" sz="3200" dirty="0">
                <a:solidFill>
                  <a:schemeClr val="bg1"/>
                </a:solidFill>
              </a:rPr>
              <a:t>'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1"/>
                </a:solidFill>
              </a:rPr>
              <a:t>'</a:t>
            </a:r>
            <a:r>
              <a:rPr lang="en-US" sz="3200" dirty="0"/>
              <a:t> are passable, the others </a:t>
            </a:r>
            <a:r>
              <a:rPr lang="en-US" sz="3200" dirty="0">
                <a:solidFill>
                  <a:schemeClr val="bg1"/>
                </a:solidFill>
              </a:rPr>
              <a:t>'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r>
              <a:rPr lang="en-US" sz="3200" dirty="0">
                <a:solidFill>
                  <a:schemeClr val="bg1"/>
                </a:solidFill>
              </a:rPr>
              <a:t>'</a:t>
            </a:r>
            <a:r>
              <a:rPr lang="en-US" sz="3200" dirty="0"/>
              <a:t> are not</a:t>
            </a:r>
          </a:p>
          <a:p>
            <a:pPr>
              <a:lnSpc>
                <a:spcPct val="100000"/>
              </a:lnSpc>
            </a:pPr>
            <a:r>
              <a:rPr lang="en-US" sz="3399" dirty="0"/>
              <a:t>We </a:t>
            </a:r>
            <a:r>
              <a:rPr lang="en-US" sz="3399" b="1" dirty="0">
                <a:solidFill>
                  <a:schemeClr val="bg1"/>
                </a:solidFill>
              </a:rPr>
              <a:t>start from the top left </a:t>
            </a:r>
            <a:r>
              <a:rPr lang="en-US" sz="3399" dirty="0"/>
              <a:t>corner and </a:t>
            </a:r>
            <a:r>
              <a:rPr lang="en-US" sz="3399" b="1" dirty="0">
                <a:solidFill>
                  <a:schemeClr val="bg1"/>
                </a:solidFill>
              </a:rPr>
              <a:t>can move in all                   4 directions </a:t>
            </a:r>
            <a:r>
              <a:rPr lang="en-US" sz="3399" dirty="0"/>
              <a:t>(up, down, left, right)</a:t>
            </a:r>
          </a:p>
          <a:p>
            <a:pPr>
              <a:lnSpc>
                <a:spcPct val="100000"/>
              </a:lnSpc>
            </a:pPr>
            <a:r>
              <a:rPr lang="en-US" sz="3399" dirty="0"/>
              <a:t>We want to </a:t>
            </a:r>
            <a:r>
              <a:rPr lang="en-US" sz="3399" b="1" dirty="0">
                <a:solidFill>
                  <a:schemeClr val="bg1"/>
                </a:solidFill>
              </a:rPr>
              <a:t>find all paths to the exit</a:t>
            </a:r>
            <a:r>
              <a:rPr lang="en-US" sz="3399" dirty="0"/>
              <a:t>, marked </a:t>
            </a:r>
            <a:r>
              <a:rPr lang="en-US" sz="3399" dirty="0">
                <a:solidFill>
                  <a:schemeClr val="bg1"/>
                </a:solidFill>
              </a:rPr>
              <a:t>'</a:t>
            </a:r>
            <a:r>
              <a:rPr lang="en-US" sz="3399" b="1" dirty="0">
                <a:solidFill>
                  <a:schemeClr val="bg1"/>
                </a:solidFill>
              </a:rPr>
              <a:t>e</a:t>
            </a:r>
            <a:r>
              <a:rPr lang="en-US" sz="3399" dirty="0">
                <a:solidFill>
                  <a:schemeClr val="bg1"/>
                </a:solidFill>
              </a:rPr>
              <a:t>'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All Paths in a Labyrinth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3 different paths</a:t>
            </a:r>
            <a:r>
              <a:rPr lang="en-US" dirty="0"/>
              <a:t> from the top left corner to the bottom right corner: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A0012-9ED1-441C-B887-A25978408460}"/>
              </a:ext>
            </a:extLst>
          </p:cNvPr>
          <p:cNvSpPr txBox="1"/>
          <p:nvPr/>
        </p:nvSpPr>
        <p:spPr>
          <a:xfrm>
            <a:off x="1028255" y="5486400"/>
            <a:ext cx="293465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RRDDLLDDRRRRRR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D683D-2161-47EE-93C6-62D6E6419C9C}"/>
              </a:ext>
            </a:extLst>
          </p:cNvPr>
          <p:cNvSpPr txBox="1"/>
          <p:nvPr/>
        </p:nvSpPr>
        <p:spPr>
          <a:xfrm>
            <a:off x="4799012" y="5486400"/>
            <a:ext cx="314619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RRDDRRUURRDDDD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9B570-D091-44A3-B515-9161BBD5130D}"/>
              </a:ext>
            </a:extLst>
          </p:cNvPr>
          <p:cNvSpPr txBox="1"/>
          <p:nvPr/>
        </p:nvSpPr>
        <p:spPr>
          <a:xfrm>
            <a:off x="9031543" y="5486400"/>
            <a:ext cx="224233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RRDDRRRRDD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35710"/>
              </p:ext>
            </p:extLst>
          </p:nvPr>
        </p:nvGraphicFramePr>
        <p:xfrm>
          <a:off x="694487" y="2648130"/>
          <a:ext cx="3602193" cy="25554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599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599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599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599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599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599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599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95849"/>
              </p:ext>
            </p:extLst>
          </p:nvPr>
        </p:nvGraphicFramePr>
        <p:xfrm>
          <a:off x="4523052" y="2648130"/>
          <a:ext cx="3602193" cy="25554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599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599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599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599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599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599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599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24531"/>
              </p:ext>
            </p:extLst>
          </p:nvPr>
        </p:nvGraphicFramePr>
        <p:xfrm>
          <a:off x="8351617" y="2648130"/>
          <a:ext cx="3602193" cy="25554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599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599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599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599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599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599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599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20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8012" y="1162668"/>
            <a:ext cx="10946680" cy="5604199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static void </a:t>
            </a:r>
            <a:r>
              <a:rPr lang="en-US" sz="2000" dirty="0">
                <a:solidFill>
                  <a:schemeClr val="bg1"/>
                </a:solidFill>
              </a:rPr>
              <a:t>findPath</a:t>
            </a:r>
            <a:r>
              <a:rPr lang="en-US" sz="2000" dirty="0"/>
              <a:t>(int row, int col)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if (!isInBounds(row, col)) return;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if (isExit(row, col)) printPath();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else if (!isVisited(row, col) &amp;&amp; isPassable(row, col))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mark(row, col);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findPath</a:t>
            </a:r>
            <a:r>
              <a:rPr lang="en-US" sz="2000" dirty="0"/>
              <a:t>(row, col + 1); </a:t>
            </a:r>
            <a:r>
              <a:rPr lang="en-US" sz="2000" dirty="0">
                <a:solidFill>
                  <a:schemeClr val="accent2"/>
                </a:solidFill>
              </a:rPr>
              <a:t>// Right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findPath</a:t>
            </a:r>
            <a:r>
              <a:rPr lang="en-US" sz="2000" dirty="0"/>
              <a:t>(row + 1, col); </a:t>
            </a:r>
            <a:r>
              <a:rPr lang="en-US" sz="2000" dirty="0">
                <a:solidFill>
                  <a:schemeClr val="accent2"/>
                </a:solidFill>
              </a:rPr>
              <a:t>// Down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findPath</a:t>
            </a:r>
            <a:r>
              <a:rPr lang="en-US" sz="2000" dirty="0"/>
              <a:t>(row, col - 1); </a:t>
            </a:r>
            <a:r>
              <a:rPr lang="en-US" sz="2000" dirty="0">
                <a:solidFill>
                  <a:schemeClr val="accent2"/>
                </a:solidFill>
              </a:rPr>
              <a:t>// Left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findPath</a:t>
            </a:r>
            <a:r>
              <a:rPr lang="en-US" sz="2000" dirty="0"/>
              <a:t>(row - 1, col); </a:t>
            </a:r>
            <a:r>
              <a:rPr lang="en-US" sz="2000" dirty="0">
                <a:solidFill>
                  <a:schemeClr val="accent2"/>
                </a:solidFill>
              </a:rPr>
              <a:t>// Up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unmark(row, col);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Paths: Algorithm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2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List&lt;Character&gt;</a:t>
            </a:r>
            <a:r>
              <a:rPr lang="en-US" dirty="0"/>
              <a:t> that will store the path</a:t>
            </a:r>
          </a:p>
          <a:p>
            <a:r>
              <a:rPr lang="en-US" dirty="0"/>
              <a:t>Pass a direction at each recursive call (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)</a:t>
            </a:r>
          </a:p>
          <a:p>
            <a:r>
              <a:rPr lang="en-US" dirty="0"/>
              <a:t>At the start of each recursive call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Add direction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At the end of each recursive call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Remove </a:t>
            </a:r>
            <a:r>
              <a:rPr lang="bg-BG" b="1" dirty="0" err="1">
                <a:solidFill>
                  <a:schemeClr val="bg1"/>
                </a:solidFill>
                <a:sym typeface="Wingdings" panose="05000000000000000000" pitchFamily="2" charset="2"/>
              </a:rPr>
              <a:t>the</a:t>
            </a:r>
            <a:r>
              <a:rPr lang="bg-BG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last direction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and Print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7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program to find all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possible placements 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8 queens on a chessboard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that no two queens</a:t>
            </a:r>
          </a:p>
          <a:p>
            <a:pPr marL="609036" lvl="1" indent="0">
              <a:lnSpc>
                <a:spcPct val="100000"/>
              </a:lnSpc>
              <a:buNone/>
            </a:pPr>
            <a:r>
              <a:rPr lang="en-US" dirty="0"/>
              <a:t>can attack each other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http://en.wikipedia.org/wiki/</a:t>
            </a:r>
          </a:p>
          <a:p>
            <a:pPr marL="609036" lvl="1" indent="0">
              <a:lnSpc>
                <a:spcPct val="100000"/>
              </a:lnSpc>
              <a:buNone/>
            </a:pPr>
            <a:r>
              <a:rPr lang="en-US" dirty="0" err="1">
                <a:hlinkClick r:id="rId2"/>
              </a:rPr>
              <a:t>Eight_queens_puzzle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"8 Queens" Puzzle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5128" name="Picture 8" descr="http://superprofundo.com/wp-content/uploads/2011/01/8queen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5203" y="1602691"/>
            <a:ext cx="4387742" cy="438774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73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399" dirty="0">
                <a:ea typeface="굴림" pitchFamily="50" charset="-127"/>
              </a:rPr>
              <a:t>Why should we analyze algorithms?</a:t>
            </a:r>
          </a:p>
          <a:p>
            <a:pPr lvl="1">
              <a:lnSpc>
                <a:spcPct val="110000"/>
              </a:lnSpc>
            </a:pPr>
            <a:r>
              <a:rPr lang="en-US" altLang="ko-KR" sz="3199" dirty="0">
                <a:ea typeface="굴림" pitchFamily="50" charset="-127"/>
              </a:rPr>
              <a:t>Predict the </a:t>
            </a:r>
            <a:r>
              <a:rPr lang="en-US" altLang="ko-KR" sz="3199" b="1" dirty="0">
                <a:solidFill>
                  <a:schemeClr val="bg1"/>
                </a:solidFill>
                <a:ea typeface="굴림" pitchFamily="50" charset="-127"/>
              </a:rPr>
              <a:t>resources</a:t>
            </a:r>
            <a:r>
              <a:rPr lang="en-US" altLang="ko-KR" sz="3199" dirty="0">
                <a:ea typeface="굴림" pitchFamily="50" charset="-127"/>
              </a:rPr>
              <a:t> the algorithm will need</a:t>
            </a:r>
          </a:p>
          <a:p>
            <a:pPr lvl="2">
              <a:lnSpc>
                <a:spcPct val="110000"/>
              </a:lnSpc>
            </a:pPr>
            <a:r>
              <a:rPr lang="en-US" altLang="ko-KR" sz="2999" dirty="0">
                <a:ea typeface="굴림" pitchFamily="50" charset="-127"/>
              </a:rPr>
              <a:t>Computational time (</a:t>
            </a:r>
            <a:r>
              <a:rPr lang="en-US" altLang="ko-KR" sz="2999" b="1" dirty="0">
                <a:solidFill>
                  <a:schemeClr val="bg1"/>
                </a:solidFill>
                <a:ea typeface="굴림" pitchFamily="50" charset="-127"/>
              </a:rPr>
              <a:t>CPU</a:t>
            </a:r>
            <a:r>
              <a:rPr lang="en-US" altLang="ko-KR" sz="2999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2999" dirty="0">
                <a:ea typeface="굴림" pitchFamily="50" charset="-127"/>
              </a:rPr>
              <a:t>Memory space (</a:t>
            </a:r>
            <a:r>
              <a:rPr lang="en-US" altLang="ko-KR" sz="2999" b="1" dirty="0">
                <a:solidFill>
                  <a:schemeClr val="bg1"/>
                </a:solidFill>
                <a:ea typeface="굴림" pitchFamily="50" charset="-127"/>
              </a:rPr>
              <a:t>RAM</a:t>
            </a:r>
            <a:r>
              <a:rPr lang="en-US" altLang="ko-KR" sz="2999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2999" dirty="0">
                <a:ea typeface="굴림" pitchFamily="50" charset="-127"/>
              </a:rPr>
              <a:t>Communication </a:t>
            </a:r>
            <a:r>
              <a:rPr lang="en-US" altLang="ko-KR" sz="2999" b="1" dirty="0">
                <a:solidFill>
                  <a:schemeClr val="bg1"/>
                </a:solidFill>
                <a:ea typeface="굴림" pitchFamily="50" charset="-127"/>
              </a:rPr>
              <a:t>bandwidth</a:t>
            </a:r>
            <a:r>
              <a:rPr lang="en-US" altLang="ko-KR" sz="2999" dirty="0">
                <a:ea typeface="굴림" pitchFamily="50" charset="-127"/>
              </a:rPr>
              <a:t> consumption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ea typeface="굴림" pitchFamily="50" charset="-127"/>
              </a:rPr>
              <a:t>Hard disk </a:t>
            </a:r>
            <a:r>
              <a:rPr lang="en-US" sz="2999" dirty="0">
                <a:ea typeface="굴림" pitchFamily="50" charset="-127"/>
              </a:rPr>
              <a:t>operations</a:t>
            </a:r>
            <a:endParaRPr lang="en-US" sz="2999" b="1" dirty="0">
              <a:solidFill>
                <a:schemeClr val="bg1"/>
              </a:solidFill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399" dirty="0"/>
              <a:t>Find all solutions to </a:t>
            </a:r>
            <a:r>
              <a:rPr lang="bg-BG" sz="3399" dirty="0" err="1"/>
              <a:t>the</a:t>
            </a:r>
            <a:r>
              <a:rPr lang="bg-BG" sz="3399" dirty="0"/>
              <a:t> </a:t>
            </a:r>
            <a:r>
              <a:rPr lang="en-US" sz="3399" dirty="0"/>
              <a:t>"8 Queens Puzzle". At each step:</a:t>
            </a:r>
          </a:p>
          <a:p>
            <a:pPr marL="1066099" lvl="1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Put</a:t>
            </a:r>
            <a:r>
              <a:rPr lang="en-US" sz="3200" dirty="0"/>
              <a:t> a queen </a:t>
            </a:r>
            <a:r>
              <a:rPr lang="bg-BG" sz="3200" dirty="0" err="1"/>
              <a:t>in</a:t>
            </a:r>
            <a:r>
              <a:rPr lang="en-US" sz="3200" dirty="0"/>
              <a:t> free position</a:t>
            </a:r>
          </a:p>
          <a:p>
            <a:pPr marL="1066099" lvl="1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Recursive call</a:t>
            </a:r>
          </a:p>
          <a:p>
            <a:pPr marL="1066099" lvl="1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the queen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22987" y="1752600"/>
            <a:ext cx="5415025" cy="4999234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static void putQueens(row)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if (row == 8)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 printSolution();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else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for (col = 0 … 7)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  if (canPlaceQueen(row, col))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    </a:t>
            </a:r>
            <a:r>
              <a:rPr lang="en-US" sz="2000" dirty="0">
                <a:solidFill>
                  <a:schemeClr val="bg1"/>
                </a:solidFill>
              </a:rPr>
              <a:t>setQueen</a:t>
            </a:r>
            <a:r>
              <a:rPr lang="en-US" sz="2000" dirty="0"/>
              <a:t>(row, col);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    putQueens(row + 1);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    </a:t>
            </a:r>
            <a:r>
              <a:rPr lang="en-US" sz="2000" dirty="0">
                <a:solidFill>
                  <a:schemeClr val="bg1"/>
                </a:solidFill>
              </a:rPr>
              <a:t>removeQueen</a:t>
            </a:r>
            <a:r>
              <a:rPr lang="en-US" sz="2000" dirty="0"/>
              <a:t>(row, col);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"8 Queens" Puzzle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1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 or Iteration?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When to Use and When to Avoid Recursion?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65153" y="1972614"/>
            <a:ext cx="2455690" cy="127915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dirty="0">
                <a:solidFill>
                  <a:schemeClr val="bg2"/>
                </a:solidFill>
              </a:rPr>
              <a:t>R || I</a:t>
            </a:r>
          </a:p>
        </p:txBody>
      </p:sp>
    </p:spTree>
    <p:extLst>
      <p:ext uri="{BB962C8B-B14F-4D97-AF65-F5344CB8AC3E}">
        <p14:creationId xmlns:p14="http://schemas.microsoft.com/office/powerpoint/2010/main" val="23349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Recursion vs. Iteration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999" dirty="0"/>
              <a:t>Recursive calls are </a:t>
            </a:r>
            <a:br>
              <a:rPr lang="bg-BG" sz="2999" dirty="0"/>
            </a:br>
            <a:r>
              <a:rPr lang="en-US" sz="2999" b="1" dirty="0">
                <a:solidFill>
                  <a:schemeClr val="bg1"/>
                </a:solidFill>
              </a:rPr>
              <a:t>slightly slower</a:t>
            </a:r>
            <a:r>
              <a:rPr lang="en-US" sz="2999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999" dirty="0"/>
              <a:t>Parameters and return values </a:t>
            </a:r>
            <a:r>
              <a:rPr lang="en-US" sz="2999" b="1" dirty="0">
                <a:solidFill>
                  <a:schemeClr val="bg1"/>
                </a:solidFill>
              </a:rPr>
              <a:t>travel</a:t>
            </a:r>
            <a:r>
              <a:rPr lang="en-US" sz="2999" dirty="0"/>
              <a:t> through the stack</a:t>
            </a:r>
          </a:p>
          <a:p>
            <a:pPr>
              <a:lnSpc>
                <a:spcPct val="100000"/>
              </a:lnSpc>
            </a:pPr>
            <a:r>
              <a:rPr lang="en-US" sz="2999" dirty="0"/>
              <a:t>Good for branching problems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999" dirty="0"/>
              <a:t>No function call </a:t>
            </a:r>
            <a:r>
              <a:rPr lang="en-US" sz="2999" b="1" dirty="0">
                <a:solidFill>
                  <a:schemeClr val="bg1"/>
                </a:solidFill>
              </a:rPr>
              <a:t>cost</a:t>
            </a:r>
          </a:p>
          <a:p>
            <a:r>
              <a:rPr lang="en-US" sz="2999" dirty="0"/>
              <a:t>Creates </a:t>
            </a:r>
            <a:r>
              <a:rPr lang="en-US" sz="2999" b="1" dirty="0">
                <a:solidFill>
                  <a:schemeClr val="bg1"/>
                </a:solidFill>
              </a:rPr>
              <a:t>local</a:t>
            </a:r>
            <a:r>
              <a:rPr lang="en-US" sz="2999" dirty="0"/>
              <a:t> variables</a:t>
            </a:r>
          </a:p>
          <a:p>
            <a:r>
              <a:rPr lang="en-US" sz="2999" dirty="0"/>
              <a:t>Good for linear problems </a:t>
            </a:r>
            <a:br>
              <a:rPr lang="bg-BG" sz="2999" dirty="0"/>
            </a:br>
            <a:r>
              <a:rPr lang="en-US" sz="2999" dirty="0"/>
              <a:t>(no branching)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871099" y="4006410"/>
            <a:ext cx="4063240" cy="1756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static long recurFact(int n</a:t>
            </a:r>
            <a:r>
              <a:rPr lang="bg-BG" sz="1600" dirty="0"/>
              <a:t>)</a:t>
            </a:r>
            <a:r>
              <a:rPr lang="en-US" sz="1600" dirty="0"/>
              <a:t> </a:t>
            </a:r>
            <a:r>
              <a:rPr lang="bg-BG" sz="1600" dirty="0"/>
              <a:t>{</a:t>
            </a:r>
            <a:br>
              <a:rPr lang="bg-BG" sz="1600" dirty="0"/>
            </a:br>
            <a:r>
              <a:rPr lang="en-US" sz="1600" dirty="0"/>
              <a:t>  </a:t>
            </a:r>
            <a:r>
              <a:rPr lang="bg-BG" sz="1600" dirty="0"/>
              <a:t>if (</a:t>
            </a:r>
            <a:r>
              <a:rPr lang="en-US" sz="1600" dirty="0"/>
              <a:t>n</a:t>
            </a:r>
            <a:r>
              <a:rPr lang="bg-BG" sz="1600" dirty="0"/>
              <a:t> </a:t>
            </a:r>
            <a:r>
              <a:rPr lang="en-US" sz="1600" dirty="0"/>
              <a:t>==</a:t>
            </a:r>
            <a:r>
              <a:rPr lang="bg-BG" sz="1600" dirty="0"/>
              <a:t> </a:t>
            </a:r>
            <a:r>
              <a:rPr lang="en-US" sz="1600" dirty="0"/>
              <a:t>0</a:t>
            </a:r>
            <a:r>
              <a:rPr lang="bg-BG" sz="1600" dirty="0"/>
              <a:t>) </a:t>
            </a:r>
            <a:endParaRPr lang="en-US" sz="1600" dirty="0"/>
          </a:p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    </a:t>
            </a:r>
            <a:r>
              <a:rPr lang="bg-BG" sz="1600" dirty="0"/>
              <a:t>return 1;</a:t>
            </a:r>
            <a:r>
              <a:rPr lang="en-US" sz="1600" dirty="0"/>
              <a:t> </a:t>
            </a:r>
            <a:br>
              <a:rPr lang="bg-BG" sz="1600" dirty="0"/>
            </a:br>
            <a:r>
              <a:rPr lang="en-US" sz="1600" dirty="0"/>
              <a:t> 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  </a:t>
            </a:r>
            <a:r>
              <a:rPr lang="bg-BG" sz="1600" dirty="0"/>
              <a:t>return n * </a:t>
            </a:r>
            <a:r>
              <a:rPr lang="en-US" sz="1600" dirty="0"/>
              <a:t>Fact</a:t>
            </a:r>
            <a:r>
              <a:rPr lang="bg-BG" sz="1600" dirty="0"/>
              <a:t>(n - 1); </a:t>
            </a:r>
            <a:br>
              <a:rPr lang="bg-BG" sz="1600" dirty="0"/>
            </a:br>
            <a:r>
              <a:rPr lang="bg-BG" sz="1600" dirty="0"/>
              <a:t>} </a:t>
            </a:r>
            <a:endParaRPr lang="en-US" sz="1600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7249572" y="4006410"/>
            <a:ext cx="4073063" cy="1756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static long </a:t>
            </a:r>
            <a:r>
              <a:rPr lang="en-US" sz="1600" dirty="0" err="1"/>
              <a:t>iterFact</a:t>
            </a:r>
            <a:r>
              <a:rPr lang="en-US" sz="1600" dirty="0"/>
              <a:t>(int num</a:t>
            </a:r>
            <a:r>
              <a:rPr lang="bg-BG" sz="1600" dirty="0"/>
              <a:t>)</a:t>
            </a:r>
            <a:r>
              <a:rPr lang="en-US" sz="1600" dirty="0"/>
              <a:t> </a:t>
            </a:r>
            <a:r>
              <a:rPr lang="bg-BG" sz="1600" dirty="0"/>
              <a:t>{</a:t>
            </a:r>
            <a:br>
              <a:rPr lang="bg-BG" sz="1600" dirty="0"/>
            </a:br>
            <a:r>
              <a:rPr lang="en-US" sz="1600" dirty="0"/>
              <a:t>  long result =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  for (int i = 1; i &lt;=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    result *=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  return result;</a:t>
            </a:r>
            <a:br>
              <a:rPr lang="bg-BG" sz="1600" dirty="0"/>
            </a:br>
            <a:r>
              <a:rPr lang="bg-BG" sz="1600" dirty="0"/>
              <a:t>} 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17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Infinite recursion </a:t>
            </a:r>
            <a:r>
              <a:rPr lang="en-US" dirty="0"/>
              <a:t>== a method </a:t>
            </a:r>
            <a:r>
              <a:rPr lang="bg-BG" dirty="0" err="1"/>
              <a:t>that</a:t>
            </a:r>
            <a:r>
              <a:rPr lang="bg-BG" dirty="0"/>
              <a:t> </a:t>
            </a:r>
            <a:r>
              <a:rPr lang="en-US" dirty="0"/>
              <a:t>calls itself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infinitely</a:t>
            </a:r>
          </a:p>
          <a:p>
            <a:pPr lvl="1"/>
            <a:r>
              <a:rPr lang="en-US" dirty="0"/>
              <a:t>Typically, infinite recursion == bug in the program</a:t>
            </a:r>
          </a:p>
          <a:p>
            <a:pPr lvl="1"/>
            <a:r>
              <a:rPr lang="en-US" dirty="0"/>
              <a:t>The bottom of the recursion is missing or wrong</a:t>
            </a:r>
          </a:p>
          <a:p>
            <a:pPr lvl="1"/>
            <a:r>
              <a:rPr lang="en-US" dirty="0"/>
              <a:t>In C# / Java / C++ causes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stack overflow</a:t>
            </a:r>
            <a:r>
              <a:rPr lang="en-US" dirty="0"/>
              <a:t>" 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92" y="4300104"/>
            <a:ext cx="4989800" cy="1780711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4300104"/>
            <a:ext cx="4332424" cy="1595022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270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When used incorrectly recursion could take too much memory and computing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Can be Harmful!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836613" y="2514600"/>
            <a:ext cx="9220200" cy="37565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static long fibonacci(int n)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    if (n &lt;=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        return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    return fibonacci(n - 1) + fibonacci(n - 2);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}</a:t>
            </a:r>
          </a:p>
          <a:p>
            <a:pPr>
              <a:buClr>
                <a:srgbClr val="F2B254"/>
              </a:buClr>
              <a:buSzPct val="100000"/>
            </a:pPr>
            <a:endParaRPr lang="en-US" sz="2200" dirty="0"/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public static void main(String[] args)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    System.out.println(fibonacci(10)); </a:t>
            </a:r>
            <a:r>
              <a:rPr lang="en-US" sz="2200" dirty="0">
                <a:solidFill>
                  <a:schemeClr val="accent2"/>
                </a:solidFill>
              </a:rPr>
              <a:t>// 89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    System.out.println(fibonacci(50)); </a:t>
            </a:r>
            <a:r>
              <a:rPr lang="en-US" sz="2200" dirty="0">
                <a:solidFill>
                  <a:schemeClr val="accent2"/>
                </a:solidFill>
              </a:rPr>
              <a:t>// This will hang!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dirty="0"/>
              <a:t>}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286770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fib(n)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makes about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fib(n)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recursive calls</a:t>
            </a:r>
          </a:p>
          <a:p>
            <a:r>
              <a:rPr lang="en-US" dirty="0"/>
              <a:t>The same value is calculated many, many times!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Recursive Fibonacci Calculation 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57" y="2801614"/>
            <a:ext cx="7557166" cy="312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99" dirty="0"/>
              <a:t>Avoid recursion when an </a:t>
            </a:r>
            <a:r>
              <a:rPr lang="en-US" sz="3399" b="1" dirty="0">
                <a:solidFill>
                  <a:schemeClr val="bg1"/>
                </a:solidFill>
              </a:rPr>
              <a:t>obvious</a:t>
            </a:r>
            <a:r>
              <a:rPr lang="en-US" sz="3399" dirty="0"/>
              <a:t> iterative</a:t>
            </a:r>
            <a:r>
              <a:rPr lang="bg-BG" sz="3399" dirty="0"/>
              <a:t> </a:t>
            </a:r>
            <a:br>
              <a:rPr lang="bg-BG" sz="3399" dirty="0"/>
            </a:br>
            <a:r>
              <a:rPr lang="en-US" sz="3399" dirty="0"/>
              <a:t>algorithm </a:t>
            </a:r>
            <a:r>
              <a:rPr lang="en-US" sz="3399" b="1" dirty="0">
                <a:solidFill>
                  <a:schemeClr val="bg1"/>
                </a:solidFill>
              </a:rPr>
              <a:t>exists</a:t>
            </a:r>
          </a:p>
          <a:p>
            <a:pPr lvl="1">
              <a:lnSpc>
                <a:spcPct val="110000"/>
              </a:lnSpc>
            </a:pPr>
            <a:r>
              <a:rPr lang="en-US" sz="3199" dirty="0"/>
              <a:t>Examples: </a:t>
            </a:r>
            <a:r>
              <a:rPr lang="en-US" sz="3199" b="1" dirty="0">
                <a:solidFill>
                  <a:schemeClr val="bg1"/>
                </a:solidFill>
              </a:rPr>
              <a:t>factorial</a:t>
            </a:r>
            <a:r>
              <a:rPr lang="en-US" sz="3199" dirty="0"/>
              <a:t>, </a:t>
            </a:r>
            <a:r>
              <a:rPr lang="bg-BG" sz="3199" b="1" dirty="0" err="1">
                <a:solidFill>
                  <a:schemeClr val="bg1"/>
                </a:solidFill>
              </a:rPr>
              <a:t>Fibonacci</a:t>
            </a:r>
            <a:r>
              <a:rPr lang="en-US" sz="3199" dirty="0"/>
              <a:t> numbers</a:t>
            </a:r>
          </a:p>
          <a:p>
            <a:pPr>
              <a:lnSpc>
                <a:spcPct val="110000"/>
              </a:lnSpc>
            </a:pPr>
            <a:r>
              <a:rPr lang="en-US" sz="3399" dirty="0"/>
              <a:t>Use recursion for </a:t>
            </a:r>
            <a:r>
              <a:rPr lang="en-US" sz="3399" b="1" dirty="0">
                <a:solidFill>
                  <a:schemeClr val="bg1"/>
                </a:solidFill>
              </a:rPr>
              <a:t>combinatorial</a:t>
            </a:r>
            <a:r>
              <a:rPr lang="en-US" sz="3399" dirty="0"/>
              <a:t> algorithms where</a:t>
            </a:r>
          </a:p>
          <a:p>
            <a:pPr lvl="1">
              <a:lnSpc>
                <a:spcPct val="110000"/>
              </a:lnSpc>
            </a:pPr>
            <a:r>
              <a:rPr lang="en-US" sz="3199" dirty="0"/>
              <a:t>At each step you need to </a:t>
            </a:r>
            <a:r>
              <a:rPr lang="en-US" sz="3199" b="1" dirty="0">
                <a:solidFill>
                  <a:schemeClr val="bg1"/>
                </a:solidFill>
              </a:rPr>
              <a:t>recursively</a:t>
            </a:r>
            <a:r>
              <a:rPr lang="en-US" sz="3199" dirty="0"/>
              <a:t> explore more </a:t>
            </a:r>
            <a:br>
              <a:rPr lang="bg-BG" sz="3199" dirty="0"/>
            </a:br>
            <a:r>
              <a:rPr lang="bg-BG" sz="3199" dirty="0" err="1"/>
              <a:t>then</a:t>
            </a:r>
            <a:r>
              <a:rPr lang="en-US" sz="3199" dirty="0"/>
              <a:t> one possible continuation i.e. </a:t>
            </a:r>
            <a:r>
              <a:rPr lang="en-US" sz="3199" b="1" dirty="0">
                <a:solidFill>
                  <a:schemeClr val="bg1"/>
                </a:solidFill>
              </a:rPr>
              <a:t>branched</a:t>
            </a:r>
            <a:r>
              <a:rPr lang="en-US" sz="3199" dirty="0"/>
              <a:t> </a:t>
            </a:r>
            <a:br>
              <a:rPr lang="bg-BG" sz="3199" dirty="0"/>
            </a:br>
            <a:r>
              <a:rPr lang="en-US" sz="3199" dirty="0"/>
              <a:t>recursive algorithms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Recursion?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31" y="1420799"/>
            <a:ext cx="862849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1929" y="3276722"/>
            <a:ext cx="2881175" cy="311815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379" y="1724657"/>
            <a:ext cx="7961813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Algorithmic </a:t>
            </a:r>
            <a:r>
              <a:rPr lang="en-US" sz="3200" b="1" dirty="0">
                <a:solidFill>
                  <a:schemeClr val="bg1"/>
                </a:solidFill>
              </a:rPr>
              <a:t>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Recursion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Backtracking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When </a:t>
            </a:r>
            <a:r>
              <a:rPr lang="en-US" sz="3200" b="1" dirty="0">
                <a:solidFill>
                  <a:schemeClr val="bg1"/>
                </a:solidFill>
              </a:rPr>
              <a:t>to use recursion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When </a:t>
            </a:r>
            <a:r>
              <a:rPr lang="en-US" sz="3200" b="1" dirty="0">
                <a:solidFill>
                  <a:schemeClr val="bg1"/>
                </a:solidFill>
              </a:rPr>
              <a:t>to use iteration</a:t>
            </a: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925C8E-611A-4BD6-851A-7C3ABF42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E3B4D-8967-4D46-A6DC-2D94BCB7C5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1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099" y="2823760"/>
            <a:ext cx="2217277" cy="1091889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70" y="1069078"/>
            <a:ext cx="2088960" cy="1639537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145" y="1368415"/>
            <a:ext cx="2045272" cy="2514679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2684" y="3099773"/>
            <a:ext cx="4453841" cy="539860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1" y="1250550"/>
            <a:ext cx="1823707" cy="1276594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00" y="1793566"/>
            <a:ext cx="2375656" cy="53580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474" y="5756197"/>
            <a:ext cx="1703947" cy="759099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3" y="4261448"/>
            <a:ext cx="1826995" cy="1091889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2120" y="4248012"/>
            <a:ext cx="2699297" cy="764801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85" y="4109147"/>
            <a:ext cx="3710919" cy="1326825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120" y="5498462"/>
            <a:ext cx="2657164" cy="916246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374" y="5435972"/>
            <a:ext cx="2390791" cy="11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4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the result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The input(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dirty="0">
                <a:ea typeface="굴림" pitchFamily="50" charset="-127"/>
              </a:rPr>
              <a:t>) of the function is the main source of steps growth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Get Number 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4807" y="1837807"/>
            <a:ext cx="10512860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long getOperationsCount(int n) {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long counter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199" b="1" noProof="1">
                <a:latin typeface="Consolas" pitchFamily="49" charset="0"/>
              </a:rPr>
              <a:t> 0;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for (int i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199" b="1" noProof="1">
                <a:latin typeface="Consolas" pitchFamily="49" charset="0"/>
              </a:rPr>
              <a:t> 0; i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199" b="1" noProof="1">
                <a:latin typeface="Consolas" pitchFamily="49" charset="0"/>
              </a:rPr>
              <a:t> n; i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199" b="1" noProof="1">
                <a:latin typeface="Consolas" pitchFamily="49" charset="0"/>
              </a:rPr>
              <a:t>)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    for (int j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199" b="1" noProof="1">
                <a:latin typeface="Consolas" pitchFamily="49" charset="0"/>
              </a:rPr>
              <a:t> 0; j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199" b="1" noProof="1">
                <a:latin typeface="Consolas" pitchFamily="49" charset="0"/>
              </a:rPr>
              <a:t> n; j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199" b="1" noProof="1">
                <a:latin typeface="Consolas" pitchFamily="49" charset="0"/>
              </a:rPr>
              <a:t>)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    counter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199" b="1" noProof="1">
                <a:latin typeface="Consolas" pitchFamily="49" charset="0"/>
              </a:rPr>
              <a:t>;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199" b="1" noProof="1">
                <a:latin typeface="Consolas" pitchFamily="49" charset="0"/>
              </a:rPr>
              <a:t> counter;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34105" y="1945907"/>
            <a:ext cx="4355237" cy="919162"/>
          </a:xfrm>
          <a:prstGeom prst="wedgeRoundRectCallout">
            <a:avLst>
              <a:gd name="adj1" fmla="val -69687"/>
              <a:gd name="adj2" fmla="val -28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Solution: </a:t>
            </a:r>
          </a:p>
          <a:p>
            <a:pPr algn="ctr" eaLnBrk="0" hangingPunct="0"/>
            <a:r>
              <a:rPr lang="en-US" sz="2399" b="1" dirty="0">
                <a:solidFill>
                  <a:schemeClr val="bg1"/>
                </a:solidFill>
              </a:rPr>
              <a:t>T(n) = 3(n ^ 2) + 3n + 3</a:t>
            </a:r>
          </a:p>
        </p:txBody>
      </p:sp>
    </p:spTree>
    <p:extLst>
      <p:ext uri="{BB962C8B-B14F-4D97-AF65-F5344CB8AC3E}">
        <p14:creationId xmlns:p14="http://schemas.microsoft.com/office/powerpoint/2010/main" val="2187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8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56" y="1805050"/>
            <a:ext cx="4041110" cy="3990199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511" y="2265245"/>
            <a:ext cx="3283538" cy="30698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4358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</a:t>
            </a:r>
            <a:br>
              <a:rPr lang="en-US" dirty="0"/>
            </a:br>
            <a:r>
              <a:rPr lang="en-US" dirty="0"/>
              <a:t>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354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about.softuni.bg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399" dirty="0">
                <a:ea typeface="굴림" pitchFamily="50" charset="-127"/>
              </a:rPr>
              <a:t>Some parts of the equation </a:t>
            </a:r>
            <a:r>
              <a:rPr lang="en-US" sz="3399" b="1" dirty="0">
                <a:solidFill>
                  <a:schemeClr val="bg1"/>
                </a:solidFill>
                <a:ea typeface="굴림" pitchFamily="50" charset="-127"/>
              </a:rPr>
              <a:t>grow much faster </a:t>
            </a:r>
            <a:r>
              <a:rPr lang="en-US" sz="3399" dirty="0">
                <a:ea typeface="굴림" pitchFamily="50" charset="-127"/>
              </a:rPr>
              <a:t>than others</a:t>
            </a:r>
          </a:p>
          <a:p>
            <a:pPr lvl="1">
              <a:lnSpc>
                <a:spcPct val="110000"/>
              </a:lnSpc>
            </a:pPr>
            <a:r>
              <a:rPr lang="en-US" sz="3199" dirty="0"/>
              <a:t>T(n) =</a:t>
            </a:r>
            <a:r>
              <a:rPr lang="en-US" sz="3199" b="1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3(n</a:t>
            </a:r>
            <a:r>
              <a:rPr lang="en-US" sz="3199" b="1" baseline="30000" dirty="0">
                <a:solidFill>
                  <a:schemeClr val="bg1"/>
                </a:solidFill>
              </a:rPr>
              <a:t>2</a:t>
            </a:r>
            <a:r>
              <a:rPr lang="en-US" sz="3199" b="1" dirty="0">
                <a:solidFill>
                  <a:schemeClr val="bg1"/>
                </a:solidFill>
              </a:rPr>
              <a:t>) </a:t>
            </a:r>
            <a:r>
              <a:rPr lang="en-US" sz="3199" dirty="0"/>
              <a:t>+ 3n + 3</a:t>
            </a:r>
          </a:p>
          <a:p>
            <a:pPr lvl="1">
              <a:lnSpc>
                <a:spcPct val="110000"/>
              </a:lnSpc>
            </a:pPr>
            <a:r>
              <a:rPr lang="en-US" sz="3199" dirty="0"/>
              <a:t>We can </a:t>
            </a:r>
            <a:r>
              <a:rPr lang="en-US" sz="3199" b="1" dirty="0">
                <a:solidFill>
                  <a:schemeClr val="bg1"/>
                </a:solidFill>
              </a:rPr>
              <a:t>ignore</a:t>
            </a:r>
            <a:r>
              <a:rPr lang="en-US" sz="3199" dirty="0"/>
              <a:t> some </a:t>
            </a:r>
            <a:r>
              <a:rPr lang="bg-BG" sz="3199" dirty="0" err="1"/>
              <a:t>parts</a:t>
            </a:r>
            <a:r>
              <a:rPr lang="en-US" sz="3199" dirty="0"/>
              <a:t> of this equation</a:t>
            </a:r>
          </a:p>
          <a:p>
            <a:pPr lvl="1">
              <a:lnSpc>
                <a:spcPct val="110000"/>
              </a:lnSpc>
            </a:pPr>
            <a:r>
              <a:rPr lang="en-US" sz="3199" dirty="0">
                <a:ea typeface="굴림" pitchFamily="50" charset="-127"/>
              </a:rPr>
              <a:t>Higher </a:t>
            </a:r>
            <a:r>
              <a:rPr lang="en-US" sz="3199" dirty="0"/>
              <a:t>terms</a:t>
            </a:r>
            <a:r>
              <a:rPr lang="en-US" sz="3199" dirty="0">
                <a:ea typeface="굴림" pitchFamily="50" charset="-127"/>
              </a:rPr>
              <a:t> </a:t>
            </a:r>
            <a:r>
              <a:rPr lang="en-US" sz="3199" b="1" dirty="0">
                <a:solidFill>
                  <a:schemeClr val="bg1"/>
                </a:solidFill>
                <a:ea typeface="굴림" pitchFamily="50" charset="-127"/>
              </a:rPr>
              <a:t>dominate</a:t>
            </a:r>
            <a:r>
              <a:rPr lang="en-US" sz="3199" dirty="0">
                <a:ea typeface="굴림" pitchFamily="50" charset="-127"/>
              </a:rPr>
              <a:t> lower terms – </a:t>
            </a:r>
            <a:r>
              <a:rPr lang="en-US" sz="3199" b="1" dirty="0">
                <a:solidFill>
                  <a:schemeClr val="bg1"/>
                </a:solidFill>
                <a:ea typeface="굴림" pitchFamily="50" charset="-127"/>
              </a:rPr>
              <a:t>n &gt; 2</a:t>
            </a:r>
            <a:r>
              <a:rPr lang="en-US" sz="3199" dirty="0">
                <a:ea typeface="굴림" pitchFamily="50" charset="-127"/>
              </a:rPr>
              <a:t>, </a:t>
            </a:r>
            <a:r>
              <a:rPr lang="en-US" sz="3199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199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r>
              <a:rPr lang="en-US" sz="3199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199" dirty="0">
                <a:ea typeface="굴림" pitchFamily="50" charset="-127"/>
              </a:rPr>
              <a:t>, </a:t>
            </a:r>
            <a:r>
              <a:rPr lang="en-US" sz="3199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199" b="1" baseline="30000" dirty="0">
                <a:solidFill>
                  <a:schemeClr val="bg1"/>
                </a:solidFill>
                <a:ea typeface="굴림" pitchFamily="50" charset="-127"/>
              </a:rPr>
              <a:t>3</a:t>
            </a:r>
            <a:r>
              <a:rPr lang="en-US" sz="3199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199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199" b="1" dirty="0">
              <a:solidFill>
                <a:schemeClr val="bg1"/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199" dirty="0">
                <a:ea typeface="굴림" pitchFamily="50" charset="-127"/>
              </a:rPr>
              <a:t>Multiplicative constants can be </a:t>
            </a:r>
            <a:r>
              <a:rPr lang="en-US" sz="3199" b="1" dirty="0">
                <a:solidFill>
                  <a:schemeClr val="bg1"/>
                </a:solidFill>
                <a:ea typeface="굴림" pitchFamily="50" charset="-127"/>
              </a:rPr>
              <a:t>omitted</a:t>
            </a:r>
            <a:r>
              <a:rPr lang="en-US" sz="3199" dirty="0">
                <a:ea typeface="굴림" pitchFamily="50" charset="-127"/>
              </a:rPr>
              <a:t> – </a:t>
            </a:r>
            <a:r>
              <a:rPr lang="en-US" sz="3199" b="1" dirty="0">
                <a:solidFill>
                  <a:schemeClr val="bg1"/>
                </a:solidFill>
                <a:ea typeface="굴림" pitchFamily="50" charset="-127"/>
              </a:rPr>
              <a:t>12n </a:t>
            </a:r>
            <a:r>
              <a:rPr lang="en-US" sz="3199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sz="3199" dirty="0">
                <a:ea typeface="굴림" pitchFamily="50" charset="-127"/>
                <a:sym typeface="Wingdings" panose="05000000000000000000" pitchFamily="2" charset="2"/>
              </a:rPr>
              <a:t>,</a:t>
            </a:r>
            <a:r>
              <a:rPr lang="bg-BG" sz="3199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sz="3199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sz="3199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sz="3199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  n</a:t>
            </a:r>
            <a:r>
              <a:rPr lang="en-US" sz="3199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sz="3199" b="1" baseline="30000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399" dirty="0">
                <a:ea typeface="굴림" pitchFamily="50" charset="-127"/>
              </a:rPr>
              <a:t>The previous solution becomes </a:t>
            </a:r>
            <a:r>
              <a:rPr lang="en-US" sz="3399" b="1" dirty="0">
                <a:solidFill>
                  <a:schemeClr val="bg1"/>
                </a:solidFill>
                <a:ea typeface="굴림" pitchFamily="50" charset="-127"/>
              </a:rPr>
              <a:t>≈ n</a:t>
            </a:r>
            <a:r>
              <a:rPr lang="en-US" sz="3399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Simplifying Step Count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7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600" dirty="0"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dirty="0">
                <a:ea typeface="굴림" pitchFamily="50" charset="-127"/>
              </a:rPr>
              <a:t>An </a:t>
            </a:r>
            <a:r>
              <a:rPr lang="en-US" altLang="ko-KR" sz="3399" b="1" dirty="0">
                <a:solidFill>
                  <a:schemeClr val="bg1"/>
                </a:solidFill>
                <a:ea typeface="굴림" pitchFamily="50" charset="-127"/>
              </a:rPr>
              <a:t>upper</a:t>
            </a:r>
            <a:r>
              <a:rPr lang="en-US" altLang="ko-KR" sz="3399" dirty="0">
                <a:ea typeface="굴림" pitchFamily="50" charset="-127"/>
              </a:rPr>
              <a:t> bound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600" dirty="0"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  <a:ea typeface="굴림" pitchFamily="50" charset="-127"/>
              </a:rPr>
              <a:t>Average</a:t>
            </a:r>
            <a:r>
              <a:rPr lang="en-US" sz="3399" dirty="0"/>
              <a:t>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600" dirty="0"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dirty="0">
                <a:ea typeface="굴림" pitchFamily="50" charset="-127"/>
              </a:rPr>
              <a:t>The </a:t>
            </a:r>
            <a:r>
              <a:rPr lang="en-US" altLang="ko-KR" sz="3399" b="1" dirty="0">
                <a:solidFill>
                  <a:schemeClr val="bg1"/>
                </a:solidFill>
                <a:ea typeface="굴림" pitchFamily="50" charset="-127"/>
              </a:rPr>
              <a:t>lower</a:t>
            </a:r>
            <a:r>
              <a:rPr lang="en-US" altLang="ko-KR" sz="3399" dirty="0">
                <a:ea typeface="굴림" pitchFamily="50" charset="-127"/>
              </a:rPr>
              <a:t> bound on the running time (the optimal case)</a:t>
            </a:r>
            <a:endParaRPr lang="bg-BG" sz="3399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4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we need to measure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possibilities: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594205" y="1764229"/>
          <a:ext cx="11016414" cy="4786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15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3048</Words>
  <Application>Microsoft Office PowerPoint</Application>
  <PresentationFormat>По избор</PresentationFormat>
  <Paragraphs>729</Paragraphs>
  <Slides>62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62</vt:i4>
      </vt:variant>
    </vt:vector>
  </HeadingPairs>
  <TitlesOfParts>
    <vt:vector size="68" baseType="lpstr">
      <vt:lpstr>Arial</vt:lpstr>
      <vt:lpstr>Calibri</vt:lpstr>
      <vt:lpstr>Consolas</vt:lpstr>
      <vt:lpstr>Wingdings</vt:lpstr>
      <vt:lpstr>Wingdings 2</vt:lpstr>
      <vt:lpstr>1_SoftUni3_1</vt:lpstr>
      <vt:lpstr>Recursion and Backtracking</vt:lpstr>
      <vt:lpstr>Have a Question?</vt:lpstr>
      <vt:lpstr>Table of Contents</vt:lpstr>
      <vt:lpstr>Презентация на PowerPoint</vt:lpstr>
      <vt:lpstr>Algorithm Analysis</vt:lpstr>
      <vt:lpstr>Problem: Get Number of Steps</vt:lpstr>
      <vt:lpstr>Simplifying Step Count</vt:lpstr>
      <vt:lpstr>Time Complexity</vt:lpstr>
      <vt:lpstr>Time Complexity (1)</vt:lpstr>
      <vt:lpstr>Time Complexity (2)</vt:lpstr>
      <vt:lpstr>Asymptotic notations</vt:lpstr>
      <vt:lpstr>Asymptotic Functions</vt:lpstr>
      <vt:lpstr>Typical Complexities</vt:lpstr>
      <vt:lpstr>Brute-Force Algorithms</vt:lpstr>
      <vt:lpstr>Brute-Force Algorithms (1)</vt:lpstr>
      <vt:lpstr>Brute-Force Algorithms (2)</vt:lpstr>
      <vt:lpstr>Brute-Force Algorithms (3)</vt:lpstr>
      <vt:lpstr>Brute-Force Algorithms (4)</vt:lpstr>
      <vt:lpstr>Brute-Force Algorithms (5)</vt:lpstr>
      <vt:lpstr>Презентация на PowerPoint</vt:lpstr>
      <vt:lpstr>What is Recursion?</vt:lpstr>
      <vt:lpstr>What is Recursion?</vt:lpstr>
      <vt:lpstr>Call Stack</vt:lpstr>
      <vt:lpstr>Other Definition</vt:lpstr>
      <vt:lpstr>Array Sum – Example</vt:lpstr>
      <vt:lpstr>Recursion</vt:lpstr>
      <vt:lpstr>Problem: Array Sum</vt:lpstr>
      <vt:lpstr>Solution: Array Sum</vt:lpstr>
      <vt:lpstr>Problem: Recursive Factorial</vt:lpstr>
      <vt:lpstr>Recursive Factorial – Example</vt:lpstr>
      <vt:lpstr>Solution: Recursive Factorial</vt:lpstr>
      <vt:lpstr>Direct and Indirect Recursion</vt:lpstr>
      <vt:lpstr>Recursion Pre-Actions and Post-Actions</vt:lpstr>
      <vt:lpstr>Problem: Recursive Drawing</vt:lpstr>
      <vt:lpstr>Pre-Actions and Post-Actions – Example</vt:lpstr>
      <vt:lpstr>Презентация на PowerPoint</vt:lpstr>
      <vt:lpstr>Generating 0/1 Vectors</vt:lpstr>
      <vt:lpstr>Generating 0/1 Vectors</vt:lpstr>
      <vt:lpstr>Solution: Generate n-bit Vectors</vt:lpstr>
      <vt:lpstr>Generating 3-bit Vectors Recursion Tree </vt:lpstr>
      <vt:lpstr>Презентация на PowerPoint</vt:lpstr>
      <vt:lpstr>Backtracking</vt:lpstr>
      <vt:lpstr>Backtracking</vt:lpstr>
      <vt:lpstr>Backtracking Algorithm (Pseudocode)</vt:lpstr>
      <vt:lpstr>Finding All Paths in a Labyrinth (1)</vt:lpstr>
      <vt:lpstr>Finding All Paths in a Labyrinth (2)</vt:lpstr>
      <vt:lpstr>Find All Paths: Algorithm </vt:lpstr>
      <vt:lpstr>Find All Paths and Print Them</vt:lpstr>
      <vt:lpstr>The "8 Queens" Puzzle</vt:lpstr>
      <vt:lpstr>Solving The "8 Queens" Puzzle</vt:lpstr>
      <vt:lpstr>Презентация на PowerPoint</vt:lpstr>
      <vt:lpstr>Performance: Recursion vs. Iteration</vt:lpstr>
      <vt:lpstr>Infinite Recursion</vt:lpstr>
      <vt:lpstr>Recursion Can be Harmful!</vt:lpstr>
      <vt:lpstr>How the Recursive Fibonacci Calculation Works?</vt:lpstr>
      <vt:lpstr>When to Use Recursion?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/>
  <cp:keywords>C# Fundamentals, tech, fundamentals, technologySoftware University, SoftUni, programming, coding, software development, education, training, course</cp:keywords>
  <dc:description>C# Fundamentals Course @ SoftUni – https://softuni.bg/modules/70/fundamentals-module</dc:description>
  <cp:lastModifiedBy/>
  <cp:revision>1</cp:revision>
  <dcterms:created xsi:type="dcterms:W3CDTF">2014-01-02T17:00:34Z</dcterms:created>
  <dcterms:modified xsi:type="dcterms:W3CDTF">2022-06-14T07:31:58Z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