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90" r:id="rId29"/>
    <p:sldId id="317" r:id="rId30"/>
    <p:sldId id="316" r:id="rId31"/>
    <p:sldId id="292" r:id="rId32"/>
    <p:sldId id="29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EFFCECE-D934-4A01-909A-A88C50BD803E}">
          <p14:sldIdLst>
            <p14:sldId id="256"/>
            <p14:sldId id="257"/>
            <p14:sldId id="258"/>
          </p14:sldIdLst>
        </p14:section>
        <p14:section name="Regular Expressions" id="{C6D5F3CE-BF77-439C-93F2-2BF106F8618A}">
          <p14:sldIdLst>
            <p14:sldId id="259"/>
            <p14:sldId id="260"/>
            <p14:sldId id="262"/>
            <p14:sldId id="263"/>
            <p14:sldId id="264"/>
          </p14:sldIdLst>
        </p14:section>
        <p14:section name="Quantifiers &amp; Grouping" id="{643DE2A1-E89C-4183-9D4B-44669FA774A3}">
          <p14:sldIdLst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Backreference" id="{469AA5C5-9AF8-4BED-BEE7-47184F3A8440}">
          <p14:sldIdLst>
            <p14:sldId id="271"/>
            <p14:sldId id="272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Conclusion" id="{CB46D6DA-D399-4C66-B47F-BB136E8EEE5D}">
          <p14:sldIdLst>
            <p14:sldId id="284"/>
            <p14:sldId id="290"/>
            <p14:sldId id="317"/>
            <p14:sldId id="316"/>
            <p14:sldId id="29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3" d="100"/>
          <a:sy n="73" d="100"/>
        </p:scale>
        <p:origin x="490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641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0173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612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0865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667#0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667#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1667#2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667#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s://taulia.com/company/careers/" TargetMode="External"/><Relationship Id="rId3" Type="http://schemas.openxmlformats.org/officeDocument/2006/relationships/image" Target="../media/image23.jpg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0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23" Type="http://schemas.openxmlformats.org/officeDocument/2006/relationships/image" Target="../media/image33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6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createx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hyperlink" Target="https://virtualracingschool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egexr.com/" TargetMode="External"/><Relationship Id="rId2" Type="http://schemas.openxmlformats.org/officeDocument/2006/relationships/hyperlink" Target="https://docs.microsoft.com/en-us/dotnet/standard/base-types/regular-expression-language-quick-reference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egex101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US" dirty="0"/>
              <a:t>Regular Expressions Language Syntax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(RegEx)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image2.jpeg">
            <a:extLst>
              <a:ext uri="{FF2B5EF4-FFF2-40B4-BE49-F238E27FC236}">
                <a16:creationId xmlns:a16="http://schemas.microsoft.com/office/drawing/2014/main" id="{CD02F7BD-8B2C-4C1D-8CCB-C1AAD08F085E}"/>
              </a:ext>
            </a:extLst>
          </p:cNvPr>
          <p:cNvPicPr>
            <a:picLocks/>
          </p:cNvPicPr>
          <p:nvPr/>
        </p:nvPicPr>
        <p:blipFill>
          <a:blip r:embed="rId5" cstate="print"/>
          <a:srcRect l="2237" r="2237"/>
          <a:stretch>
            <a:fillRect/>
          </a:stretch>
        </p:blipFill>
        <p:spPr>
          <a:xfrm>
            <a:off x="3825050" y="2384956"/>
            <a:ext cx="4541900" cy="21903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095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3600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600" noProof="1">
                <a:cs typeface="Consolas" panose="020B0609020204030204" pitchFamily="49" charset="0"/>
              </a:rPr>
              <a:t>-</a:t>
            </a:r>
            <a:r>
              <a:rPr lang="en-US" sz="3600" noProof="1">
                <a:latin typeface="+mj-lt"/>
                <a:cs typeface="Consolas" panose="020B0609020204030204" pitchFamily="49" charset="0"/>
              </a:rPr>
              <a:t> matches the previous element 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zero </a:t>
            </a:r>
            <a:r>
              <a:rPr lang="en-US" sz="3600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sz="3600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endParaRPr lang="en-US" sz="3600" noProof="1">
              <a:latin typeface="+mj-lt"/>
              <a:cs typeface="Consolas" panose="020B0609020204030204" pitchFamily="49" charset="0"/>
            </a:endParaRPr>
          </a:p>
          <a:p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3600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600" noProof="1">
                <a:cs typeface="Consolas" panose="020B0609020204030204" pitchFamily="49" charset="0"/>
              </a:rPr>
              <a:t>-</a:t>
            </a:r>
            <a:r>
              <a:rPr lang="en-US" sz="3600" noProof="1">
                <a:latin typeface="+mj-lt"/>
                <a:cs typeface="Consolas" panose="020B0609020204030204" pitchFamily="49" charset="0"/>
              </a:rPr>
              <a:t> matches the previous element 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one </a:t>
            </a:r>
            <a:r>
              <a:rPr lang="en-US" sz="3600" noProof="1">
                <a:latin typeface="+mj-lt"/>
                <a:cs typeface="Consolas" panose="020B0609020204030204" pitchFamily="49" charset="0"/>
              </a:rPr>
              <a:t>or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more </a:t>
            </a:r>
            <a:r>
              <a:rPr lang="en-US" sz="3600" noProof="1">
                <a:latin typeface="+mj-lt"/>
                <a:cs typeface="Consolas" panose="020B0609020204030204" pitchFamily="49" charset="0"/>
              </a:rPr>
              <a:t>times</a:t>
            </a:r>
          </a:p>
          <a:p>
            <a:endParaRPr lang="en-US" sz="3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sz="3600" noProof="1">
                <a:cs typeface="Consolas" panose="020B0609020204030204" pitchFamily="49" charset="0"/>
              </a:rPr>
              <a:t> - matches the previous element 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zero </a:t>
            </a:r>
            <a:r>
              <a:rPr lang="en-US" sz="3600" noProof="1">
                <a:cs typeface="Consolas" panose="020B0609020204030204" pitchFamily="49" charset="0"/>
              </a:rPr>
              <a:t>or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one </a:t>
            </a:r>
            <a:r>
              <a:rPr lang="en-US" sz="3600" noProof="1">
                <a:cs typeface="Consolas" panose="020B0609020204030204" pitchFamily="49" charset="0"/>
              </a:rPr>
              <a:t>time</a:t>
            </a:r>
          </a:p>
          <a:p>
            <a:endParaRPr lang="en-US" sz="3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{3}</a:t>
            </a:r>
            <a:r>
              <a:rPr lang="en-US" sz="3600" noProof="1">
                <a:cs typeface="Consolas" panose="020B0609020204030204" pitchFamily="49" charset="0"/>
              </a:rPr>
              <a:t> - matches the previous element 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exactly 3 </a:t>
            </a:r>
            <a:r>
              <a:rPr lang="en-US" sz="3600" noProof="1">
                <a:cs typeface="Consolas" panose="020B0609020204030204" pitchFamily="49" charset="0"/>
              </a:rPr>
              <a:t>times</a:t>
            </a:r>
          </a:p>
          <a:p>
            <a:endParaRPr lang="en-US" sz="3600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6233" y="1870727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8201" y="1870727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046982-889B-43F5-BA2B-4BE7F473408F}"/>
              </a:ext>
            </a:extLst>
          </p:cNvPr>
          <p:cNvSpPr/>
          <p:nvPr/>
        </p:nvSpPr>
        <p:spPr>
          <a:xfrm>
            <a:off x="2690168" y="1934070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441" y="3310780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310513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\d+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2690168" y="3371054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4795780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</a:t>
            </a:r>
            <a:r>
              <a:rPr lang="en-US" sz="2800" b="1" noProof="1">
                <a:latin typeface="Consolas" panose="020B0609020204030204" pitchFamily="49" charset="0"/>
              </a:rPr>
              <a:t>59885976002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562" y="4761507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\d?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378BA8-C61F-455C-81EC-9DDB53EBA6C2}"/>
              </a:ext>
            </a:extLst>
          </p:cNvPr>
          <p:cNvSpPr/>
          <p:nvPr/>
        </p:nvSpPr>
        <p:spPr>
          <a:xfrm>
            <a:off x="2743200" y="4859123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6145780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</a:t>
            </a:r>
            <a:r>
              <a:rPr lang="en-US" sz="2800" b="1" noProof="1">
                <a:latin typeface="Consolas" panose="020B0609020204030204" pitchFamily="49" charset="0"/>
              </a:rPr>
              <a:t>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145780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\d{3}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78B155E-6D09-439E-89F2-03016ABE7C30}"/>
              </a:ext>
            </a:extLst>
          </p:cNvPr>
          <p:cNvSpPr/>
          <p:nvPr/>
        </p:nvSpPr>
        <p:spPr>
          <a:xfrm>
            <a:off x="2716638" y="6209123"/>
            <a:ext cx="458788" cy="39653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2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sz="3600" noProof="1">
                <a:latin typeface="+mj-lt"/>
                <a:cs typeface="Consolas" panose="020B0609020204030204" pitchFamily="49" charset="0"/>
              </a:rPr>
              <a:t> - captures the matched subexpression as numbered group</a:t>
            </a:r>
          </a:p>
          <a:p>
            <a:pPr>
              <a:buClr>
                <a:schemeClr val="tx1"/>
              </a:buClr>
            </a:pPr>
            <a:endParaRPr lang="en-US" sz="3600" noProof="1"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sz="3600" noProof="1">
                <a:cs typeface="Consolas" panose="020B0609020204030204" pitchFamily="49" charset="0"/>
              </a:rPr>
              <a:t> - defines a non-capturing group</a:t>
            </a:r>
          </a:p>
          <a:p>
            <a:pPr>
              <a:buClr>
                <a:schemeClr val="tx1"/>
              </a:buClr>
            </a:pPr>
            <a:endParaRPr lang="en-US" sz="3600" noProof="1"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(?&lt;name&gt;subexpression)</a:t>
            </a:r>
            <a:r>
              <a:rPr lang="en-US" sz="3600" noProof="1">
                <a:cs typeface="Consolas" panose="020B0609020204030204" pitchFamily="49" charset="0"/>
              </a:rPr>
              <a:t> - defines a named capturing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98363" y="2664000"/>
            <a:ext cx="4128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\d{2}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974644" y="2684130"/>
            <a:ext cx="241511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922163" y="4118655"/>
            <a:ext cx="4724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^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(?:Hi|hello)</a:t>
            </a:r>
            <a:r>
              <a:rPr lang="en-US" sz="2800" b="1" noProof="1">
                <a:latin typeface="Consolas" panose="020B0609020204030204" pitchFamily="49" charset="0"/>
              </a:rPr>
              <a:t>,\s*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(\w+)</a:t>
            </a:r>
            <a:r>
              <a:rPr lang="en-US" sz="2800" b="1" noProof="1">
                <a:latin typeface="Consolas" panose="020B0609020204030204" pitchFamily="49" charset="0"/>
              </a:rPr>
              <a:t>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423037" y="4103562"/>
            <a:ext cx="19557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Hi</a:t>
            </a:r>
            <a:r>
              <a:rPr lang="en-US" sz="2800" b="1" noProof="1">
                <a:latin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Peter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55923" y="5573823"/>
            <a:ext cx="614916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(?&lt;day&gt;\d{2})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(?&lt;month&gt;\w{3})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(?&lt;year&gt;\d{4})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9023225" y="5789265"/>
            <a:ext cx="23377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4CDDCB9-7E99-438E-B084-203948179C20}"/>
              </a:ext>
            </a:extLst>
          </p:cNvPr>
          <p:cNvSpPr/>
          <p:nvPr/>
        </p:nvSpPr>
        <p:spPr>
          <a:xfrm>
            <a:off x="6365044" y="2765904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467049-FDAF-4FB6-9AF9-4C5AB41B7CDD}"/>
              </a:ext>
            </a:extLst>
          </p:cNvPr>
          <p:cNvSpPr/>
          <p:nvPr/>
        </p:nvSpPr>
        <p:spPr>
          <a:xfrm>
            <a:off x="6815052" y="4209221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52E1EEF-F7E0-4718-9C3A-363626908A7E}"/>
              </a:ext>
            </a:extLst>
          </p:cNvPr>
          <p:cNvSpPr/>
          <p:nvPr/>
        </p:nvSpPr>
        <p:spPr>
          <a:xfrm>
            <a:off x="8344406" y="5875808"/>
            <a:ext cx="439497" cy="3501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529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33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Write a regular expression in </a:t>
            </a:r>
            <a:r>
              <a:rPr lang="en-US" sz="4000" dirty="0">
                <a:solidFill>
                  <a:schemeClr val="bg1"/>
                </a:solidFill>
                <a:hlinkClick r:id="rId2"/>
              </a:rPr>
              <a:t>www.regex101.com</a:t>
            </a:r>
            <a:r>
              <a:rPr lang="en-US" sz="3600" dirty="0"/>
              <a:t> that</a:t>
            </a:r>
            <a:br>
              <a:rPr lang="en-US" sz="3600" dirty="0"/>
            </a:br>
            <a:r>
              <a:rPr lang="en-US" sz="3600" dirty="0"/>
              <a:t> extracts all word char sequences from given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All Words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599" y="3428466"/>
            <a:ext cx="4648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8401" y="3428465"/>
            <a:ext cx="509498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640618" y="3783896"/>
            <a:ext cx="381001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679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2001"/>
            <a:ext cx="11804822" cy="5570355"/>
          </a:xfrm>
        </p:spPr>
        <p:txBody>
          <a:bodyPr>
            <a:normAutofit/>
          </a:bodyPr>
          <a:lstStyle/>
          <a:p>
            <a:r>
              <a:rPr lang="en-US" sz="4000" dirty="0"/>
              <a:t>Write a regular expression that extracts </a:t>
            </a:r>
            <a:r>
              <a:rPr lang="en-US" sz="4000" b="1" dirty="0">
                <a:solidFill>
                  <a:schemeClr val="bg1"/>
                </a:solidFill>
              </a:rPr>
              <a:t>dates</a:t>
            </a:r>
            <a:r>
              <a:rPr lang="en-US" sz="4000" dirty="0"/>
              <a:t> from text</a:t>
            </a:r>
          </a:p>
          <a:p>
            <a:pPr lvl="1"/>
            <a:r>
              <a:rPr lang="en-US" sz="3600" dirty="0"/>
              <a:t>Valid date format: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dd-MMM-yyyy</a:t>
            </a:r>
          </a:p>
          <a:p>
            <a:pPr lvl="1"/>
            <a:r>
              <a:rPr lang="en-US" sz="3600" dirty="0"/>
              <a:t>Examples: </a:t>
            </a:r>
            <a:r>
              <a:rPr lang="en-US" sz="3600" b="1" dirty="0">
                <a:solidFill>
                  <a:schemeClr val="bg1"/>
                </a:solidFill>
              </a:rPr>
              <a:t>12-Jun-1999</a:t>
            </a:r>
            <a:r>
              <a:rPr lang="en-US" sz="3600" dirty="0"/>
              <a:t>,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3-Nov-1999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7903" y="4599000"/>
            <a:ext cx="7477612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 am born 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 father is born on the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819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61588" y="1269000"/>
            <a:ext cx="11449412" cy="5065195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4000" dirty="0"/>
              <a:t>Write a regular expression that performs simple </a:t>
            </a:r>
            <a:r>
              <a:rPr lang="en-US" sz="4000" b="1" dirty="0">
                <a:solidFill>
                  <a:schemeClr val="bg1"/>
                </a:solidFill>
              </a:rPr>
              <a:t>email validation</a:t>
            </a:r>
          </a:p>
          <a:p>
            <a:pPr lvl="1">
              <a:buClr>
                <a:schemeClr val="tx1"/>
              </a:buClr>
            </a:pPr>
            <a:r>
              <a:rPr lang="en-US" sz="3600" dirty="0"/>
              <a:t>An email consists of: </a:t>
            </a:r>
            <a:r>
              <a:rPr lang="en-US" sz="3600" b="1" dirty="0">
                <a:solidFill>
                  <a:schemeClr val="bg1"/>
                </a:solidFill>
              </a:rPr>
              <a:t>username @ domain name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Usernames </a:t>
            </a:r>
            <a:r>
              <a:rPr lang="en-US" sz="3600" dirty="0"/>
              <a:t>are </a:t>
            </a:r>
            <a:r>
              <a:rPr lang="en-US" sz="3600" b="1" dirty="0">
                <a:solidFill>
                  <a:schemeClr val="bg1"/>
                </a:solidFill>
              </a:rPr>
              <a:t>alphanumeric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Domain names </a:t>
            </a:r>
            <a:r>
              <a:rPr lang="en-US" sz="3600" dirty="0"/>
              <a:t>consist of</a:t>
            </a:r>
            <a:r>
              <a:rPr lang="en-US" sz="3600" b="1" dirty="0">
                <a:solidFill>
                  <a:schemeClr val="bg1"/>
                </a:solidFill>
              </a:rPr>
              <a:t> two strings</a:t>
            </a:r>
            <a:r>
              <a:rPr lang="en-US" sz="3600" dirty="0"/>
              <a:t>, separated by a </a:t>
            </a:r>
            <a:r>
              <a:rPr lang="en-US" sz="3600" b="1" dirty="0">
                <a:solidFill>
                  <a:schemeClr val="bg1"/>
                </a:solidFill>
              </a:rPr>
              <a:t>period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Domain names </a:t>
            </a:r>
            <a:r>
              <a:rPr lang="en-US" sz="3600" dirty="0"/>
              <a:t>may contain only </a:t>
            </a:r>
            <a:r>
              <a:rPr lang="en-US" sz="3600" b="1" dirty="0">
                <a:solidFill>
                  <a:schemeClr val="bg1"/>
                </a:solidFill>
              </a:rPr>
              <a:t>English letters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	</a:t>
            </a:r>
            <a:r>
              <a:rPr lang="en-US" dirty="0"/>
              <a:t>Valid: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     </a:t>
            </a:r>
            <a:r>
              <a:rPr lang="en-US" dirty="0"/>
              <a:t>Invalid: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10000" y="5068259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10000" y="5859000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860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Numbered Capturing Group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B6233DF-4457-44C2-A9B2-71F63096FC1F}"/>
              </a:ext>
            </a:extLst>
          </p:cNvPr>
          <p:cNvSpPr txBox="1">
            <a:spLocks/>
          </p:cNvSpPr>
          <p:nvPr/>
        </p:nvSpPr>
        <p:spPr>
          <a:xfrm>
            <a:off x="4573665" y="16764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>
                <a:solidFill>
                  <a:schemeClr val="bg2"/>
                </a:solidFill>
                <a:latin typeface="Consolas" panose="020B0609020204030204" pitchFamily="49" charset="0"/>
              </a:rPr>
              <a:t>\1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Backreferences</a:t>
            </a:r>
          </a:p>
        </p:txBody>
      </p:sp>
    </p:spTree>
    <p:extLst>
      <p:ext uri="{BB962C8B-B14F-4D97-AF65-F5344CB8AC3E}">
        <p14:creationId xmlns:p14="http://schemas.microsoft.com/office/powerpoint/2010/main" val="285910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\number</a:t>
            </a:r>
            <a:r>
              <a:rPr lang="en-US" sz="3600" noProof="1">
                <a:cs typeface="Consolas" panose="020B0609020204030204" pitchFamily="49" charset="0"/>
              </a:rPr>
              <a:t> - matches the value of a numbered capture group</a:t>
            </a:r>
            <a:endParaRPr lang="en-US" sz="3600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Backreferences Match Previous Groups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8404" y="1980660"/>
            <a:ext cx="444939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(\w+)</a:t>
            </a:r>
            <a:r>
              <a:rPr lang="en-US" sz="2800" b="1" noProof="1">
                <a:latin typeface="Consolas" pitchFamily="49" charset="0"/>
              </a:rPr>
              <a:t>[^&gt;]*&gt;.*?&lt;\/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\1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04" y="2979525"/>
            <a:ext cx="8564196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&gt;Regular Expressions&lt;/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 are cool!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&gt;I am a paragraph&lt;/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 … some text after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Hello, 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&gt;I am a&lt;code&gt;DIV&lt;/code&gt;&lt;/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&gt;Hello, I am Span&lt;/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 href="https://softuni.bg/"&gt;SoftUni&lt;/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53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2850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noProof="1"/>
              <a:t># supports a built-in regular expression class: </a:t>
            </a:r>
            <a:r>
              <a:rPr lang="en-US" b="1" noProof="1">
                <a:solidFill>
                  <a:schemeClr val="bg1"/>
                </a:solidFill>
              </a:rPr>
              <a:t>Regex</a:t>
            </a:r>
          </a:p>
          <a:p>
            <a:pPr lvl="1"/>
            <a:r>
              <a:rPr lang="en-US" sz="3000" noProof="1">
                <a:cs typeface="Consolas" panose="020B0609020204030204" pitchFamily="49" charset="0"/>
              </a:rPr>
              <a:t>Located in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System.Text.RegularExpressions</a:t>
            </a:r>
            <a:r>
              <a:rPr lang="en-US" sz="3000" noProof="1">
                <a:cs typeface="Consolas" panose="020B0609020204030204" pitchFamily="49" charset="0"/>
              </a:rPr>
              <a:t> namespace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in C#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6300" y="2629269"/>
            <a:ext cx="83439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using System.Text.RegularExpressions;</a:t>
            </a:r>
          </a:p>
          <a:p>
            <a:pPr>
              <a:lnSpc>
                <a:spcPct val="110000"/>
              </a:lnSpc>
            </a:pPr>
            <a:endParaRPr lang="en-US" sz="2800" b="1" noProof="1"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static void Main()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  string pattern = @"A\w+";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Regex</a:t>
            </a:r>
            <a:r>
              <a:rPr lang="en-US" sz="2800" b="1" noProof="1">
                <a:latin typeface="Consolas" pitchFamily="49" charset="0"/>
              </a:rPr>
              <a:t> regex = new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Regex</a:t>
            </a:r>
            <a:r>
              <a:rPr lang="en-US" sz="2800" b="1" noProof="1">
                <a:latin typeface="Consolas" pitchFamily="49" charset="0"/>
              </a:rPr>
              <a:t>(pattern);</a:t>
            </a:r>
          </a:p>
          <a:p>
            <a:pPr>
              <a:lnSpc>
                <a:spcPct val="110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471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285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IsMatch(string text)</a:t>
            </a:r>
          </a:p>
          <a:p>
            <a:pPr lvl="1"/>
            <a:r>
              <a:rPr lang="en-US" sz="3200" noProof="1">
                <a:cs typeface="Consolas" panose="020B0609020204030204" pitchFamily="49" charset="0"/>
              </a:rPr>
              <a:t>Determines whether the text matches given pattern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Validating String by Pattern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743201"/>
            <a:ext cx="105156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text = "Today is 2015-05-11";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pattern = @"\d{4}-\d{2}-\d{2}";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bool containsValidDate = regex.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IsMatch</a:t>
            </a:r>
            <a:r>
              <a:rPr lang="en-US" sz="2800" b="1" noProof="1">
                <a:latin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Console.WriteLine(containsValidDate);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308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1284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4000" b="1" noProof="1">
                <a:solidFill>
                  <a:schemeClr val="bg1"/>
                </a:solidFill>
                <a:cs typeface="Consolas" panose="020B0609020204030204" pitchFamily="49" charset="0"/>
              </a:rPr>
              <a:t>Match(string text)</a:t>
            </a:r>
          </a:p>
          <a:p>
            <a:pPr lvl="1"/>
            <a:r>
              <a:rPr lang="en-US" sz="3600" noProof="1">
                <a:cs typeface="Consolas" panose="020B0609020204030204" pitchFamily="49" charset="0"/>
              </a:rPr>
              <a:t>Returns the first match of given pattern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a Single Match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847680"/>
            <a:ext cx="110490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string text = "Nakov: 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string pattern = @"([A-Z][a-z]+): (\d+)";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Match match = regex.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Match</a:t>
            </a:r>
            <a:r>
              <a:rPr lang="en-US" sz="2400" b="1" noProof="1">
                <a:latin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Console.WriteLine(match.Groups.Count);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Console.WriteLine("Matched text: \"{0}\"", match.Groups[0]);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Console.WriteLine("Name: {0}", match.Groups[1]);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Nakov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Console.WriteLine("Number: {0}", match.Groups[2]);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123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46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Regular Expressions</a:t>
            </a:r>
          </a:p>
          <a:p>
            <a:pPr lvl="1"/>
            <a:r>
              <a:rPr lang="en-GB" sz="3600" dirty="0"/>
              <a:t>Definition and Pattern</a:t>
            </a:r>
          </a:p>
          <a:p>
            <a:pPr lvl="1"/>
            <a:r>
              <a:rPr lang="en-GB" sz="3600" dirty="0"/>
              <a:t>Predefined Character Classes</a:t>
            </a:r>
            <a:endParaRPr lang="bg-BG" sz="3600" dirty="0"/>
          </a:p>
          <a:p>
            <a:r>
              <a:rPr lang="en-US" dirty="0"/>
              <a:t>Quantifiers and Grouping</a:t>
            </a:r>
            <a:endParaRPr lang="en-GB" dirty="0"/>
          </a:p>
          <a:p>
            <a:r>
              <a:rPr lang="en-US" sz="4000" noProof="1"/>
              <a:t>Backreferences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3285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cs typeface="Consolas" panose="020B0609020204030204" pitchFamily="49" charset="0"/>
              </a:rPr>
              <a:t>Matches(string text) </a:t>
            </a:r>
            <a:r>
              <a:rPr lang="en-US" sz="3600" noProof="1">
                <a:cs typeface="Consolas" panose="020B0609020204030204" pitchFamily="49" charset="0"/>
              </a:rPr>
              <a:t>- returns a collection of matches</a:t>
            </a:r>
            <a:endParaRPr lang="en-US" sz="4000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Matches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79750" y="2036550"/>
            <a:ext cx="10439400" cy="42165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string text = "Nakov: 123, Branson: 456";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string pattern = @"([A-Z][a-z]+): (\d+)";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MatchCollection matches = regex.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Matches</a:t>
            </a:r>
            <a:r>
              <a:rPr lang="en-US" sz="2400" b="1" noProof="1">
                <a:latin typeface="Consolas" pitchFamily="49" charset="0"/>
              </a:rPr>
              <a:t>(text);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Console.WriteLine("Found {0} matches", matches.Count);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foreach (Match match in matches)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Console.WriteLine("Name: {0}", match.Groups[1]);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Found 2 matches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Name: Nakov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Name: Branson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314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1940" y="999000"/>
            <a:ext cx="13104059" cy="55253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cs typeface="Consolas" panose="020B0609020204030204" pitchFamily="49" charset="0"/>
              </a:rPr>
              <a:t>Replace(string text, string replacement) </a:t>
            </a:r>
            <a:r>
              <a:rPr lang="en-US" sz="4000" noProof="1">
                <a:cs typeface="Consolas" panose="020B0609020204030204" pitchFamily="49" charset="0"/>
              </a:rPr>
              <a:t>- </a:t>
            </a:r>
            <a:r>
              <a:rPr lang="en-US" sz="3600" noProof="1">
                <a:cs typeface="Consolas" panose="020B0609020204030204" pitchFamily="49" charset="0"/>
              </a:rPr>
              <a:t>replaces all strings </a:t>
            </a:r>
            <a:endParaRPr lang="bg-BG" sz="3600" noProof="1">
              <a:cs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sz="3600" noProof="1">
                <a:cs typeface="Consolas" panose="020B0609020204030204" pitchFamily="49" charset="0"/>
              </a:rPr>
              <a:t>that match the pattern with the provided</a:t>
            </a:r>
            <a:r>
              <a:rPr lang="bg-BG" sz="3600" noProof="1">
                <a:cs typeface="Consolas" panose="020B0609020204030204" pitchFamily="49" charset="0"/>
              </a:rPr>
              <a:t> </a:t>
            </a:r>
            <a:r>
              <a:rPr lang="en-US" sz="3600" noProof="1">
                <a:cs typeface="Consolas" panose="020B0609020204030204" pitchFamily="49" charset="0"/>
              </a:rPr>
              <a:t>replacement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Replacing with Regex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2001" y="2619000"/>
            <a:ext cx="10693285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text = "Nakov: 123, Branson: 456";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pattern = @"\d{3}";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replacement = "999";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result = regex.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Replace</a:t>
            </a:r>
            <a:r>
              <a:rPr lang="en-US" sz="2800" b="1" noProof="1">
                <a:latin typeface="Consolas" pitchFamily="49" charset="0"/>
              </a:rPr>
              <a:t>(text, replacement);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Console.WriteLine(result);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Nakov: 999, Branson: 999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377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4000" b="1" noProof="1">
                <a:solidFill>
                  <a:schemeClr val="bg1"/>
                </a:solidFill>
              </a:rPr>
              <a:t>Split(string text) </a:t>
            </a:r>
            <a:r>
              <a:rPr lang="bg-BG" sz="4000" noProof="1"/>
              <a:t>-</a:t>
            </a:r>
            <a:r>
              <a:rPr lang="en-US" sz="4000" noProof="1"/>
              <a:t> splits the text by the pattern</a:t>
            </a:r>
          </a:p>
          <a:p>
            <a:pPr lvl="1"/>
            <a:r>
              <a:rPr lang="en-US" sz="3600" noProof="1"/>
              <a:t>Returns string[]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Splitting with Regex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2819400"/>
            <a:ext cx="107442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text = "1   2 3      4";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 pattern = @"\s+";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string[] results = Regex.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</a:rPr>
              <a:t>(text, 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Console.WriteLine(string.Join(", ", results));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1, 2, 3, 4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717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>
            <a:normAutofit/>
          </a:bodyPr>
          <a:lstStyle/>
          <a:p>
            <a:r>
              <a:rPr lang="en-US" sz="4000" dirty="0"/>
              <a:t>You are given a list of names</a:t>
            </a:r>
          </a:p>
          <a:p>
            <a:pPr lvl="1"/>
            <a:r>
              <a:rPr lang="en-US" sz="3600" noProof="1"/>
              <a:t>Match</a:t>
            </a:r>
            <a:r>
              <a:rPr lang="en-US" sz="3600" dirty="0"/>
              <a:t> all full names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Full Name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https://judge.softuni.org/Contests/Practice/Index/1667#0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2924372"/>
            <a:ext cx="108966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Bethany Taylor, Oliver miller, </a:t>
            </a:r>
            <a:r>
              <a:rPr lang="en-US" sz="2600" b="1" dirty="0" err="1">
                <a:latin typeface="Consolas" pitchFamily="49" charset="0"/>
              </a:rPr>
              <a:t>sophia</a:t>
            </a:r>
            <a:r>
              <a:rPr lang="en-US" sz="2600" b="1" dirty="0">
                <a:latin typeface="Consolas" pitchFamily="49" charset="0"/>
              </a:rPr>
              <a:t> Johnson, </a:t>
            </a:r>
            <a:r>
              <a:rPr lang="en-US" sz="2600" b="1" dirty="0" err="1">
                <a:latin typeface="Consolas" pitchFamily="49" charset="0"/>
              </a:rPr>
              <a:t>SARah</a:t>
            </a:r>
            <a:r>
              <a:rPr lang="en-US" sz="2600" b="1" dirty="0">
                <a:latin typeface="Consolas" pitchFamily="49" charset="0"/>
              </a:rPr>
              <a:t> Wilson, John Smith, Sam	    Smith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9132" y="4092126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76100" y="4859942"/>
            <a:ext cx="47160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</a:rPr>
              <a:t>Bethany Taylor John Smith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80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Match Full Names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219201"/>
            <a:ext cx="11125200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string listOfNames = Console.ReadLine();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</a:rPr>
              <a:t>string pattern </a:t>
            </a:r>
            <a:r>
              <a:rPr lang="en-GB" sz="2800" b="1" dirty="0">
                <a:latin typeface="Consolas" pitchFamily="49" charset="0"/>
              </a:rPr>
              <a:t>@"\b[A-Z][a-z]+ [A-Z][a-z]+";</a:t>
            </a:r>
          </a:p>
          <a:p>
            <a:r>
              <a:rPr lang="en-GB" sz="2800" b="1" dirty="0">
                <a:latin typeface="Consolas" pitchFamily="49" charset="0"/>
              </a:rPr>
              <a:t>Regex regex = new Regex(pattern);</a:t>
            </a:r>
            <a:endParaRPr lang="en-US" sz="2800" b="1" noProof="1">
              <a:latin typeface="Consolas" pitchFamily="49" charset="0"/>
            </a:endParaRPr>
          </a:p>
          <a:p>
            <a:r>
              <a:rPr lang="en-GB" sz="2800" b="1" dirty="0">
                <a:latin typeface="Consolas" pitchFamily="49" charset="0"/>
              </a:rPr>
              <a:t>MatchCollection validNames = regex.Matches(input);</a:t>
            </a:r>
            <a:br>
              <a:rPr lang="en-GB" sz="2800" b="1" dirty="0">
                <a:latin typeface="Consolas" pitchFamily="49" charset="0"/>
              </a:rPr>
            </a:br>
            <a:r>
              <a:rPr lang="en-US" sz="2800" b="1" dirty="0">
                <a:latin typeface="Consolas" pitchFamily="49" charset="0"/>
              </a:rPr>
              <a:t>foreach (Match name in validNames)</a:t>
            </a:r>
          </a:p>
          <a:p>
            <a:r>
              <a:rPr lang="en-US" sz="2800" b="1" noProof="1">
                <a:latin typeface="Consolas" pitchFamily="49" charset="0"/>
              </a:rPr>
              <a:t>{</a:t>
            </a:r>
          </a:p>
          <a:p>
            <a:r>
              <a:rPr lang="en-GB" sz="2800" b="1" dirty="0">
                <a:latin typeface="Consolas" pitchFamily="49" charset="0"/>
              </a:rPr>
              <a:t>	Console.Write($"{name.Value} ");</a:t>
            </a:r>
          </a:p>
          <a:p>
            <a:r>
              <a:rPr lang="en-GB" sz="2800" b="1" noProof="1">
                <a:latin typeface="Consolas" pitchFamily="49" charset="0"/>
              </a:rPr>
              <a:t>}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GB" sz="2800" b="1" dirty="0">
                <a:latin typeface="Consolas" pitchFamily="49" charset="0"/>
              </a:rPr>
              <a:t>Console.WriteLine();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64124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https://judge.softuni.org/Contests/Practice/Index/1667#0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174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5455687"/>
          </a:xfrm>
        </p:spPr>
        <p:txBody>
          <a:bodyPr>
            <a:normAutofit/>
          </a:bodyPr>
          <a:lstStyle/>
          <a:p>
            <a:r>
              <a:rPr lang="en-US" sz="4000" dirty="0"/>
              <a:t>You are given a string</a:t>
            </a:r>
          </a:p>
          <a:p>
            <a:pPr lvl="1"/>
            <a:r>
              <a:rPr lang="en-US" sz="3600" noProof="1"/>
              <a:t>Match</a:t>
            </a:r>
            <a:r>
              <a:rPr lang="en-US" sz="3600" dirty="0"/>
              <a:t> all dates in the format "</a:t>
            </a:r>
            <a:r>
              <a:rPr lang="en-GB" sz="3600" b="1" noProof="1">
                <a:solidFill>
                  <a:schemeClr val="bg1"/>
                </a:solidFill>
              </a:rPr>
              <a:t>dd{separator}MMM</a:t>
            </a:r>
            <a:br>
              <a:rPr lang="en-GB" sz="3600" b="1" dirty="0">
                <a:solidFill>
                  <a:schemeClr val="bg1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{</a:t>
            </a:r>
            <a:r>
              <a:rPr lang="en-GB" sz="3600" b="1" noProof="1">
                <a:solidFill>
                  <a:schemeClr val="bg1"/>
                </a:solidFill>
              </a:rPr>
              <a:t>separator}yyyy</a:t>
            </a:r>
            <a:r>
              <a:rPr lang="en-GB" sz="3600" b="1" dirty="0"/>
              <a:t>"</a:t>
            </a:r>
            <a:r>
              <a:rPr lang="en-US" sz="3600" dirty="0"/>
              <a:t> and print them space-separated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Dates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48100" y="3446916"/>
            <a:ext cx="46482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13/Jul/1928, 01/Jan-1951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845332" y="4410549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00400" y="5397697"/>
            <a:ext cx="594360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600" b="1" dirty="0">
                <a:latin typeface="Consolas" pitchFamily="49" charset="0"/>
              </a:rPr>
              <a:t>Day: 13, Month: Jul, Year: 1928</a:t>
            </a:r>
            <a:endParaRPr lang="bg-BG" sz="2600" b="1" dirty="0">
              <a:latin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6190147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https://judge.softuni.org/Contests/Practice/Index/1667#2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467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</a:t>
            </a:r>
            <a:r>
              <a:rPr lang="en-GB"/>
              <a:t>Match Dates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1944" y="1304983"/>
            <a:ext cx="11801754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string input = Console.ReadLine();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</a:rPr>
              <a:t>string pattern = @"\b(?&lt;day&gt;\d{2})(\.|-|\/)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(?&lt;month&gt;[A-Z][a-z]{2})\1(?&lt;year&gt;\d{4})\b";</a:t>
            </a:r>
          </a:p>
          <a:p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</a:rPr>
              <a:t>MatchCollection matches = Regex.Matches(input, pattern);</a:t>
            </a:r>
            <a:br>
              <a:rPr lang="en-US" sz="2800" b="1" noProof="1">
                <a:latin typeface="Consolas" pitchFamily="49" charset="0"/>
              </a:rPr>
            </a:br>
            <a:endParaRPr lang="en-US" sz="2800" b="1" noProof="1">
              <a:latin typeface="Consolas" pitchFamily="49" charset="0"/>
            </a:endParaRPr>
          </a:p>
          <a:p>
            <a:r>
              <a:rPr lang="en-US" sz="2800" b="1" noProof="1">
                <a:latin typeface="Consolas" pitchFamily="49" charset="0"/>
              </a:rPr>
              <a:t>foreach (Match date in matches)</a:t>
            </a:r>
          </a:p>
          <a:p>
            <a:r>
              <a:rPr lang="en-US" sz="2800" b="1" noProof="1">
                <a:latin typeface="Consolas" pitchFamily="49" charset="0"/>
              </a:rPr>
              <a:t>	Console.WriteLine($"Day: {date.Groups["day"].Value}, 	Month: {date.Groups["month"].Value}, Year: 	{date.Groups["year"].Value}");</a:t>
            </a:r>
            <a:endParaRPr lang="bg-BG" sz="2800" b="1" noProof="1">
              <a:latin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63246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https://judge.softuni.org/Contests/Practice/Index/1667#2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166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b="1" dirty="0">
                <a:solidFill>
                  <a:schemeClr val="bg1"/>
                </a:solidFill>
              </a:rPr>
              <a:t>Regular expressions </a:t>
            </a:r>
            <a:r>
              <a:rPr lang="en-GB" sz="3600" dirty="0">
                <a:solidFill>
                  <a:schemeClr val="bg2"/>
                </a:solidFill>
              </a:rPr>
              <a:t>describe </a:t>
            </a:r>
            <a:r>
              <a:rPr lang="en-GB" sz="3600" b="1" dirty="0">
                <a:solidFill>
                  <a:schemeClr val="bg1"/>
                </a:solidFill>
              </a:rPr>
              <a:t>patterns</a:t>
            </a:r>
            <a:r>
              <a:rPr lang="en-GB" sz="3600" dirty="0">
                <a:solidFill>
                  <a:schemeClr val="bg2"/>
                </a:solidFill>
              </a:rPr>
              <a:t>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dirty="0">
                <a:solidFill>
                  <a:schemeClr val="bg2"/>
                </a:solidFill>
              </a:rPr>
              <a:t>for searching through text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Define </a:t>
            </a:r>
            <a:r>
              <a:rPr lang="en-GB" sz="3600" b="1" dirty="0">
                <a:solidFill>
                  <a:schemeClr val="bg1"/>
                </a:solidFill>
              </a:rPr>
              <a:t>special characters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r>
              <a:rPr lang="en-GB" sz="3600" b="1" dirty="0">
                <a:solidFill>
                  <a:schemeClr val="bg1"/>
                </a:solidFill>
              </a:rPr>
              <a:t>operators</a:t>
            </a:r>
            <a:r>
              <a:rPr lang="en-GB" sz="3600" dirty="0">
                <a:solidFill>
                  <a:schemeClr val="bg2"/>
                </a:solidFill>
              </a:rPr>
              <a:t> and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constructs</a:t>
            </a:r>
            <a:r>
              <a:rPr lang="en-GB" sz="3600" dirty="0">
                <a:solidFill>
                  <a:schemeClr val="bg2"/>
                </a:solidFill>
              </a:rPr>
              <a:t> for building complex pattern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600" dirty="0">
                <a:solidFill>
                  <a:schemeClr val="bg2"/>
                </a:solidFill>
              </a:rPr>
              <a:t>Can utilize </a:t>
            </a:r>
            <a:r>
              <a:rPr lang="en-GB" sz="3600" b="1" dirty="0">
                <a:solidFill>
                  <a:schemeClr val="bg1"/>
                </a:solidFill>
              </a:rPr>
              <a:t>character classes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r>
              <a:rPr lang="en-GB" sz="3600" b="1" dirty="0">
                <a:solidFill>
                  <a:schemeClr val="bg1"/>
                </a:solidFill>
              </a:rPr>
              <a:t>groups</a:t>
            </a:r>
            <a:r>
              <a:rPr lang="en-GB" sz="3600" dirty="0">
                <a:solidFill>
                  <a:schemeClr val="bg2"/>
                </a:solidFill>
              </a:rPr>
              <a:t>, </a:t>
            </a:r>
            <a:br>
              <a:rPr lang="en-GB" sz="3600" dirty="0">
                <a:solidFill>
                  <a:schemeClr val="bg2"/>
                </a:solidFill>
              </a:rPr>
            </a:br>
            <a:r>
              <a:rPr lang="en-GB" sz="3600" b="1" dirty="0">
                <a:solidFill>
                  <a:schemeClr val="bg1"/>
                </a:solidFill>
              </a:rPr>
              <a:t>quantifiers</a:t>
            </a:r>
            <a:r>
              <a:rPr lang="en-GB" sz="3600" dirty="0">
                <a:solidFill>
                  <a:schemeClr val="bg2"/>
                </a:solidFill>
              </a:rPr>
              <a:t> and more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42" y="142398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616" y="1198206"/>
            <a:ext cx="3785972" cy="2163412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852525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2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/>
              <a:t>csharp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Definition and Classes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37146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  <a:hlinkClick r:id="rId2"/>
              </a:rPr>
              <a:t>Regular expressions </a:t>
            </a:r>
            <a:r>
              <a:rPr lang="en-US" sz="4000" dirty="0"/>
              <a:t>(regex)</a:t>
            </a:r>
            <a:endParaRPr lang="bg-BG" sz="4000" dirty="0"/>
          </a:p>
          <a:p>
            <a:pPr lvl="1">
              <a:buClr>
                <a:schemeClr val="tx1"/>
              </a:buClr>
            </a:pPr>
            <a:r>
              <a:rPr lang="en-US" sz="3600" dirty="0"/>
              <a:t>Match text by pattern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Patterns </a:t>
            </a:r>
            <a:r>
              <a:rPr lang="en-US" sz="4000" dirty="0"/>
              <a:t>are defined by special syntax, e.g.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[0-9]+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matches non-empty sequence of digits</a:t>
            </a:r>
          </a:p>
          <a:p>
            <a:pPr lvl="1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[A-Z][a-z]*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matches a capital + small letters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4000" dirty="0"/>
              <a:t>Play with regex live at: </a:t>
            </a:r>
            <a:r>
              <a:rPr lang="en-US" sz="4000" dirty="0">
                <a:hlinkClick r:id="rId3"/>
              </a:rPr>
              <a:t>regexr.com</a:t>
            </a:r>
            <a:r>
              <a:rPr lang="en-US" sz="4000" dirty="0"/>
              <a:t>, </a:t>
            </a:r>
            <a:r>
              <a:rPr lang="en-US" sz="4000" dirty="0">
                <a:hlinkClick r:id="rId4"/>
              </a:rPr>
              <a:t>regex101.com</a:t>
            </a: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Are Regular Expressions?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502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>
            <a:normAutofit/>
          </a:bodyPr>
          <a:lstStyle/>
          <a:p>
            <a:r>
              <a:rPr lang="en-US" sz="3600" dirty="0"/>
              <a:t>Regular expressions (regex) describe a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search pattern</a:t>
            </a:r>
          </a:p>
          <a:p>
            <a:r>
              <a:rPr lang="en-US" sz="3600" dirty="0"/>
              <a:t>Used to find / extract / replace / split data from text by pattern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 Pattern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81350" y="3152761"/>
            <a:ext cx="57531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pl-PL" sz="3200" b="1" noProof="1">
                <a:latin typeface="Consolas" panose="020B0609020204030204" pitchFamily="49" charset="0"/>
              </a:rPr>
              <a:t> </a:t>
            </a: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endParaRPr lang="en-US" sz="32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04556" y="4060084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J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ohn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mith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4556" y="4926729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L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inda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D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avis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62772" y="5724225"/>
            <a:ext cx="45902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Contact: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lex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cott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74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[nvj]</a:t>
            </a:r>
            <a:r>
              <a:rPr lang="en-US" sz="3600" noProof="1">
                <a:solidFill>
                  <a:schemeClr val="bg1"/>
                </a:solidFill>
              </a:rPr>
              <a:t> </a:t>
            </a:r>
            <a:r>
              <a:rPr lang="en-US" sz="3600" noProof="1"/>
              <a:t>matches any character that is either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600" noProof="1"/>
              <a:t>,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3600" noProof="1"/>
              <a:t> or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>
              <a:buClr>
                <a:schemeClr val="tx1"/>
              </a:buClr>
            </a:pPr>
            <a:endParaRPr lang="en-US" sz="3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sz="3600" noProof="1">
                <a:solidFill>
                  <a:schemeClr val="bg1"/>
                </a:solidFill>
              </a:rPr>
              <a:t> </a:t>
            </a:r>
            <a:r>
              <a:rPr lang="en-US" sz="3600" noProof="1"/>
              <a:t>– matches any character that is </a:t>
            </a:r>
            <a:r>
              <a:rPr lang="en-US" sz="3600" b="1" noProof="1">
                <a:solidFill>
                  <a:schemeClr val="bg1"/>
                </a:solidFill>
              </a:rPr>
              <a:t>not</a:t>
            </a:r>
            <a:r>
              <a:rPr lang="en-US" sz="3600" noProof="1"/>
              <a:t>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3600" noProof="1"/>
              <a:t>,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3600" noProof="1"/>
              <a:t> or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sz="3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bg-BG" sz="36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600" noProof="1">
                <a:solidFill>
                  <a:schemeClr val="bg1"/>
                </a:solidFill>
              </a:rPr>
              <a:t> </a:t>
            </a:r>
            <a:r>
              <a:rPr lang="en-US" sz="3600" noProof="1"/>
              <a:t>– character range: matches any digit from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3600" noProof="1"/>
              <a:t> to </a:t>
            </a:r>
            <a:r>
              <a:rPr lang="en-US" sz="3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Ranges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105615"/>
            <a:ext cx="32766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ode.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800" b="1" noProof="1">
                <a:latin typeface="Consolas" pitchFamily="49" charset="0"/>
              </a:rPr>
              <a:t>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</a:t>
            </a:r>
            <a:r>
              <a:rPr lang="en-US" sz="2800" b="1" noProof="1">
                <a:latin typeface="Consolas" pitchFamily="49" charset="0"/>
              </a:rPr>
              <a:t>0.12.2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8200" y="3725601"/>
            <a:ext cx="170021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5345003"/>
            <a:ext cx="4267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John is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8</a:t>
            </a:r>
            <a:r>
              <a:rPr lang="en-US" sz="2800" b="1" noProof="1">
                <a:latin typeface="Consolas" pitchFamily="49" charset="0"/>
              </a:rPr>
              <a:t> years old.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282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87146-D2FA-48FB-8B16-CB655DAA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\w - matches any </a:t>
            </a:r>
            <a:r>
              <a:rPr lang="en-GB" sz="3600" b="1" dirty="0">
                <a:solidFill>
                  <a:schemeClr val="bg1"/>
                </a:solidFill>
              </a:rPr>
              <a:t>word character </a:t>
            </a:r>
            <a:r>
              <a:rPr lang="en-GB" sz="3600" dirty="0"/>
              <a:t>(a-z, A-Z, 0-9, _)</a:t>
            </a:r>
          </a:p>
          <a:p>
            <a:r>
              <a:rPr lang="en-GB" sz="3600" dirty="0"/>
              <a:t>\W - matches any </a:t>
            </a:r>
            <a:r>
              <a:rPr lang="en-GB" sz="3600" b="1" dirty="0">
                <a:solidFill>
                  <a:schemeClr val="bg1"/>
                </a:solidFill>
              </a:rPr>
              <a:t>non-word character </a:t>
            </a:r>
            <a:r>
              <a:rPr lang="en-GB" sz="3600" dirty="0"/>
              <a:t>(the opposite of \w)</a:t>
            </a:r>
          </a:p>
          <a:p>
            <a:r>
              <a:rPr lang="en-GB" sz="3600" dirty="0"/>
              <a:t>\s - matches any </a:t>
            </a:r>
            <a:r>
              <a:rPr lang="en-GB" sz="3600" b="1" dirty="0">
                <a:solidFill>
                  <a:schemeClr val="bg1"/>
                </a:solidFill>
              </a:rPr>
              <a:t>white-space</a:t>
            </a:r>
            <a:r>
              <a:rPr lang="en-GB" sz="3600" dirty="0"/>
              <a:t> character</a:t>
            </a:r>
          </a:p>
          <a:p>
            <a:r>
              <a:rPr lang="en-GB" sz="3600" dirty="0"/>
              <a:t>\S - matches any </a:t>
            </a:r>
            <a:r>
              <a:rPr lang="en-GB" sz="3600" b="1" dirty="0">
                <a:solidFill>
                  <a:schemeClr val="bg1"/>
                </a:solidFill>
              </a:rPr>
              <a:t>non-white-space </a:t>
            </a:r>
            <a:r>
              <a:rPr lang="en-GB" sz="3600" dirty="0"/>
              <a:t> character (opposite of \s)</a:t>
            </a:r>
          </a:p>
          <a:p>
            <a:r>
              <a:rPr lang="en-GB" sz="3600" dirty="0"/>
              <a:t>\d - matches any </a:t>
            </a:r>
            <a:r>
              <a:rPr lang="en-GB" sz="3600" b="1" dirty="0">
                <a:solidFill>
                  <a:schemeClr val="bg1"/>
                </a:solidFill>
              </a:rPr>
              <a:t>decimal digit </a:t>
            </a:r>
            <a:r>
              <a:rPr lang="en-GB" sz="3600" dirty="0"/>
              <a:t>(0-9)</a:t>
            </a:r>
          </a:p>
          <a:p>
            <a:r>
              <a:rPr lang="en-GB" sz="3600" dirty="0"/>
              <a:t>\D - matches any </a:t>
            </a:r>
            <a:r>
              <a:rPr lang="en-GB" sz="3600" b="1" dirty="0">
                <a:solidFill>
                  <a:schemeClr val="bg1"/>
                </a:solidFill>
              </a:rPr>
              <a:t>non-decimal character </a:t>
            </a:r>
            <a:r>
              <a:rPr lang="en-GB" sz="3600" dirty="0"/>
              <a:t>(the opposite of \d)</a:t>
            </a:r>
          </a:p>
          <a:p>
            <a:endParaRPr lang="en-GB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83897-27FB-49C4-84D6-9471883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Predefined Classes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638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Grouping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(\w+)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Quantifiers</a:t>
            </a:r>
          </a:p>
        </p:txBody>
      </p:sp>
    </p:spTree>
    <p:extLst>
      <p:ext uri="{BB962C8B-B14F-4D97-AF65-F5344CB8AC3E}">
        <p14:creationId xmlns:p14="http://schemas.microsoft.com/office/powerpoint/2010/main" val="155269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3800</TotalTime>
  <Words>1925</Words>
  <Application>Microsoft Office PowerPoint</Application>
  <PresentationFormat>Widescreen</PresentationFormat>
  <Paragraphs>282</Paragraphs>
  <Slides>32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</vt:lpstr>
      <vt:lpstr>Regular Expressions (RegEx)</vt:lpstr>
      <vt:lpstr>Table of Contents</vt:lpstr>
      <vt:lpstr>Have a Question?</vt:lpstr>
      <vt:lpstr>Definition and Classes</vt:lpstr>
      <vt:lpstr>What Are Regular Expressions?</vt:lpstr>
      <vt:lpstr>Regular Expression Pattern – Example</vt:lpstr>
      <vt:lpstr>Character Classes: Ranges</vt:lpstr>
      <vt:lpstr>Predefined Classes</vt:lpstr>
      <vt:lpstr>Grouping</vt:lpstr>
      <vt:lpstr>Quantifiers</vt:lpstr>
      <vt:lpstr>Grouping Constructs</vt:lpstr>
      <vt:lpstr>Problem: Match All Words</vt:lpstr>
      <vt:lpstr>Problem: Match Dates</vt:lpstr>
      <vt:lpstr>Problem: Email Validation</vt:lpstr>
      <vt:lpstr>Numbered Capturing Group</vt:lpstr>
      <vt:lpstr>Backreferences Match Previous Groups</vt:lpstr>
      <vt:lpstr>Regex in C#</vt:lpstr>
      <vt:lpstr>Validating String by Pattern</vt:lpstr>
      <vt:lpstr>Checking for a Single Match</vt:lpstr>
      <vt:lpstr>Checking for Matches</vt:lpstr>
      <vt:lpstr>Replacing with Regex</vt:lpstr>
      <vt:lpstr>Splitting with Regex</vt:lpstr>
      <vt:lpstr>Problem: Match Full Name</vt:lpstr>
      <vt:lpstr>Solution: Match Full Names</vt:lpstr>
      <vt:lpstr>Problem: Match Dates</vt:lpstr>
      <vt:lpstr>Solution: Match Dates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Regular-Expressions-Regex</dc:title>
  <dc:subject>Software Development Course</dc:subject>
  <dc:creator>Software University</dc:creator>
  <cp:keywords>programming; coding; regular expressions; regex; text processing; match; matches; software university; softuni; lecture; pattern; groups; validation</cp:keywords>
  <dc:description>© SoftUni – https://about.softuni.bg/
© Software University – https://softuni.bg
Copyrighted document. Unauthorized copy, reproduction or use is not permitted.</dc:description>
  <cp:lastModifiedBy>Alexander Keramanov</cp:lastModifiedBy>
  <cp:revision>35</cp:revision>
  <dcterms:created xsi:type="dcterms:W3CDTF">2018-05-23T13:08:44Z</dcterms:created>
  <dcterms:modified xsi:type="dcterms:W3CDTF">2021-12-09T07:59:21Z</dcterms:modified>
  <cp:category>programming;computer programming;software development;web development</cp:category>
</cp:coreProperties>
</file>