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0"/>
  </p:notesMasterIdLst>
  <p:handoutMasterIdLst>
    <p:handoutMasterId r:id="rId121"/>
  </p:handoutMasterIdLst>
  <p:sldIdLst>
    <p:sldId id="503" r:id="rId2"/>
    <p:sldId id="629" r:id="rId3"/>
    <p:sldId id="276" r:id="rId4"/>
    <p:sldId id="548" r:id="rId5"/>
    <p:sldId id="549" r:id="rId6"/>
    <p:sldId id="550" r:id="rId7"/>
    <p:sldId id="551" r:id="rId8"/>
    <p:sldId id="552" r:id="rId9"/>
    <p:sldId id="504" r:id="rId10"/>
    <p:sldId id="505" r:id="rId11"/>
    <p:sldId id="506" r:id="rId12"/>
    <p:sldId id="507" r:id="rId13"/>
    <p:sldId id="508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7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  <p:sldId id="538" r:id="rId57"/>
    <p:sldId id="539" r:id="rId58"/>
    <p:sldId id="540" r:id="rId59"/>
    <p:sldId id="541" r:id="rId60"/>
    <p:sldId id="542" r:id="rId61"/>
    <p:sldId id="543" r:id="rId62"/>
    <p:sldId id="544" r:id="rId63"/>
    <p:sldId id="545" r:id="rId64"/>
    <p:sldId id="547" r:id="rId65"/>
    <p:sldId id="615" r:id="rId66"/>
    <p:sldId id="572" r:id="rId67"/>
    <p:sldId id="570" r:id="rId68"/>
    <p:sldId id="614" r:id="rId69"/>
    <p:sldId id="571" r:id="rId70"/>
    <p:sldId id="576" r:id="rId71"/>
    <p:sldId id="579" r:id="rId72"/>
    <p:sldId id="628" r:id="rId73"/>
    <p:sldId id="625" r:id="rId74"/>
    <p:sldId id="626" r:id="rId75"/>
    <p:sldId id="627" r:id="rId76"/>
    <p:sldId id="624" r:id="rId77"/>
    <p:sldId id="577" r:id="rId78"/>
    <p:sldId id="578" r:id="rId79"/>
    <p:sldId id="617" r:id="rId80"/>
    <p:sldId id="618" r:id="rId81"/>
    <p:sldId id="619" r:id="rId82"/>
    <p:sldId id="620" r:id="rId83"/>
    <p:sldId id="621" r:id="rId84"/>
    <p:sldId id="622" r:id="rId85"/>
    <p:sldId id="623" r:id="rId86"/>
    <p:sldId id="582" r:id="rId87"/>
    <p:sldId id="583" r:id="rId88"/>
    <p:sldId id="584" r:id="rId89"/>
    <p:sldId id="585" r:id="rId90"/>
    <p:sldId id="587" r:id="rId91"/>
    <p:sldId id="588" r:id="rId92"/>
    <p:sldId id="589" r:id="rId93"/>
    <p:sldId id="590" r:id="rId94"/>
    <p:sldId id="591" r:id="rId95"/>
    <p:sldId id="592" r:id="rId96"/>
    <p:sldId id="594" r:id="rId97"/>
    <p:sldId id="596" r:id="rId98"/>
    <p:sldId id="597" r:id="rId99"/>
    <p:sldId id="600" r:id="rId100"/>
    <p:sldId id="601" r:id="rId101"/>
    <p:sldId id="602" r:id="rId102"/>
    <p:sldId id="603" r:id="rId103"/>
    <p:sldId id="604" r:id="rId104"/>
    <p:sldId id="605" r:id="rId105"/>
    <p:sldId id="606" r:id="rId106"/>
    <p:sldId id="607" r:id="rId107"/>
    <p:sldId id="608" r:id="rId108"/>
    <p:sldId id="609" r:id="rId109"/>
    <p:sldId id="610" r:id="rId110"/>
    <p:sldId id="611" r:id="rId111"/>
    <p:sldId id="612" r:id="rId112"/>
    <p:sldId id="613" r:id="rId113"/>
    <p:sldId id="349" r:id="rId114"/>
    <p:sldId id="401" r:id="rId115"/>
    <p:sldId id="630" r:id="rId116"/>
    <p:sldId id="631" r:id="rId117"/>
    <p:sldId id="493" r:id="rId118"/>
    <p:sldId id="405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29"/>
            <p14:sldId id="276"/>
          </p14:sldIdLst>
        </p14:section>
        <p14:section name="Searching Algorithms" id="{66DCFE1F-60FD-44F2-BE82-706DDBC14898}">
          <p14:sldIdLst>
            <p14:sldId id="548"/>
            <p14:sldId id="549"/>
            <p14:sldId id="550"/>
            <p14:sldId id="551"/>
            <p14:sldId id="552"/>
          </p14:sldIdLst>
        </p14:section>
        <p14:section name="Simple Sorting Algorithms" id="{025A594A-83BB-4580-8EC7-6167D68A791D}">
          <p14:sldIdLst>
            <p14:sldId id="504"/>
            <p14:sldId id="505"/>
            <p14:sldId id="506"/>
            <p14:sldId id="507"/>
            <p14:sldId id="508"/>
          </p14:sldIdLst>
        </p14:section>
        <p14:section name="Selection Sort" id="{24493922-A796-482A-97EE-DA0CD041A266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</p14:sldIdLst>
        </p14:section>
        <p14:section name="Bubble Sort" id="{CB35E369-827B-4361-9050-5637832CF5C5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7"/>
            <p14:sldId id="615"/>
            <p14:sldId id="572"/>
          </p14:sldIdLst>
        </p14:section>
        <p14:section name="Insertion Sort" id="{083D9DFE-1D14-4909-903E-79602C1B9D8C}">
          <p14:sldIdLst>
            <p14:sldId id="570"/>
            <p14:sldId id="614"/>
            <p14:sldId id="571"/>
          </p14:sldIdLst>
        </p14:section>
        <p14:section name="Advanced Sorting Algorithm" id="{67A0AD46-134D-4F7E-91B8-018C10858330}">
          <p14:sldIdLst>
            <p14:sldId id="576"/>
          </p14:sldIdLst>
        </p14:section>
        <p14:section name="Quick Sort" id="{57DC200B-BA6D-488B-B7AA-85615B460C2D}">
          <p14:sldIdLst>
            <p14:sldId id="579"/>
            <p14:sldId id="628"/>
            <p14:sldId id="625"/>
            <p14:sldId id="626"/>
            <p14:sldId id="627"/>
            <p14:sldId id="624"/>
          </p14:sldIdLst>
        </p14:section>
        <p14:section name="Merge Sort" id="{8FA1EF52-1B77-4244-A92F-3632AE6EF998}">
          <p14:sldIdLst>
            <p14:sldId id="577"/>
            <p14:sldId id="578"/>
            <p14:sldId id="617"/>
            <p14:sldId id="618"/>
            <p14:sldId id="619"/>
            <p14:sldId id="620"/>
            <p14:sldId id="621"/>
            <p14:sldId id="622"/>
            <p14:sldId id="623"/>
            <p14:sldId id="582"/>
          </p14:sldIdLst>
        </p14:section>
        <p14:section name="Greedy Algorithms" id="{650B6022-7B88-4667-995E-90F9938D9393}">
          <p14:sldIdLst>
            <p14:sldId id="583"/>
            <p14:sldId id="584"/>
            <p14:sldId id="585"/>
            <p14:sldId id="587"/>
            <p14:sldId id="588"/>
            <p14:sldId id="589"/>
            <p14:sldId id="590"/>
            <p14:sldId id="591"/>
            <p14:sldId id="592"/>
            <p14:sldId id="594"/>
            <p14:sldId id="596"/>
            <p14:sldId id="597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Conclusion" id="{E19D07F1-86E2-47E9-B2AB-7ADC4F89DC12}">
          <p14:sldIdLst>
            <p14:sldId id="349"/>
            <p14:sldId id="401"/>
            <p14:sldId id="630"/>
            <p14:sldId id="63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849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0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svg"/><Relationship Id="rId4" Type="http://schemas.openxmlformats.org/officeDocument/2006/relationships/image" Target="../media/image49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5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6.png"/><Relationship Id="rId15" Type="http://schemas.openxmlformats.org/officeDocument/2006/relationships/image" Target="../media/image61.jpeg"/><Relationship Id="rId23" Type="http://schemas.openxmlformats.org/officeDocument/2006/relationships/image" Target="../media/image6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www.youtube.com/c/CodeItUpwithIvo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Searching, Sorting and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689" y="12240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0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0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489000"/>
            <a:ext cx="489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3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46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86000" y="6489000"/>
            <a:ext cx="534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65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41000" y="6489000"/>
            <a:ext cx="579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15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489000"/>
            <a:ext cx="489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91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4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Optimal Substructure and Greedy Choice Property</a:t>
            </a:r>
          </a:p>
        </p:txBody>
      </p:sp>
    </p:spTree>
    <p:extLst>
      <p:ext uri="{BB962C8B-B14F-4D97-AF65-F5344CB8AC3E}">
        <p14:creationId xmlns:p14="http://schemas.microsoft.com/office/powerpoint/2010/main" val="31065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196124"/>
            <a:ext cx="11895112" cy="5607875"/>
          </a:xfrm>
        </p:spPr>
        <p:txBody>
          <a:bodyPr>
            <a:normAutofit/>
          </a:bodyPr>
          <a:lstStyle/>
          <a:p>
            <a:r>
              <a:rPr lang="en-US" sz="3400" dirty="0"/>
              <a:t>Suitable problems for greedy algorithms have </a:t>
            </a:r>
            <a:r>
              <a:rPr lang="en-US" sz="3400" dirty="0" smtClean="0"/>
              <a:t>these properties</a:t>
            </a:r>
            <a:r>
              <a:rPr lang="en-US" sz="34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sz="3400" dirty="0"/>
              <a:t>Any problem having the above properties is guaranteed </a:t>
            </a:r>
            <a:br>
              <a:rPr lang="en-US" sz="3400" dirty="0"/>
            </a:br>
            <a:r>
              <a:rPr lang="en-US" sz="3400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489000"/>
            <a:ext cx="489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196125"/>
            <a:ext cx="11909650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Greedy choice </a:t>
            </a:r>
            <a:r>
              <a:rPr lang="en-US" sz="3600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 global optimal solution </a:t>
            </a:r>
            <a:r>
              <a:rPr lang="en-US" sz="3400" dirty="0"/>
              <a:t>can be obtained by greedily </a:t>
            </a:r>
            <a:r>
              <a:rPr lang="en-US" sz="3400" dirty="0" smtClean="0"/>
              <a:t>selecting </a:t>
            </a: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locally optimal </a:t>
            </a:r>
            <a:r>
              <a:rPr lang="en-US" sz="3400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Sub-problems that arise are solved by consequent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greedy choices</a:t>
            </a:r>
            <a:endParaRPr lang="en-US" sz="3400" dirty="0"/>
          </a:p>
          <a:p>
            <a:pPr lvl="2">
              <a:lnSpc>
                <a:spcPct val="110000"/>
              </a:lnSpc>
            </a:pPr>
            <a:r>
              <a:rPr lang="en-US" sz="3200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34000"/>
            <a:ext cx="44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57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5382"/>
              </p:ext>
            </p:extLst>
          </p:nvPr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9783"/>
              </p:ext>
            </p:extLst>
          </p:nvPr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4"/>
            <a:ext cx="11900221" cy="5607875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After each greedy choice the problem remains an optimization </a:t>
            </a:r>
            <a:br>
              <a:rPr lang="en-US" sz="3200" dirty="0"/>
            </a:br>
            <a:r>
              <a:rPr lang="en-US" sz="3200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489000"/>
            <a:ext cx="444444" cy="31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2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0" y="1196126"/>
            <a:ext cx="11971779" cy="5337874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31000" y="6534000"/>
            <a:ext cx="489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0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1371" y="1196124"/>
            <a:ext cx="11919073" cy="5607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6000" y="1989000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6000" y="6579000"/>
            <a:ext cx="444444" cy="225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1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Search, Linear Search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Slow</a:t>
            </a:r>
            <a:r>
              <a:rPr lang="en-US" sz="3200" dirty="0"/>
              <a:t> 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Quick sort, Merge sort, etc.</a:t>
            </a:r>
            <a:endParaRPr lang="bg-BG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to choose the most appropriate algorithm?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Greedy Algorithms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6688" y="2823761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58" y="1069079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733" y="1368416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273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0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88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063" y="5756198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2" y="4261449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709" y="4248013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4" y="4109148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08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3" y="5435973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4" y="1805051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99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675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best-case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2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Selection sort </a:t>
            </a:r>
            <a:r>
              <a:rPr lang="en-US" sz="3600" dirty="0"/>
              <a:t>– simple, but inefficient algorithm</a:t>
            </a:r>
          </a:p>
          <a:p>
            <a:pPr lvl="1"/>
            <a:r>
              <a:rPr lang="en-US" sz="3400" dirty="0"/>
              <a:t>Swap the first with the min element on the right, then the second, etc.</a:t>
            </a:r>
          </a:p>
          <a:p>
            <a:pPr lvl="1"/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400" dirty="0"/>
              <a:t>Stable: No</a:t>
            </a:r>
          </a:p>
          <a:p>
            <a:pPr lvl="1"/>
            <a:r>
              <a:rPr lang="en-US" sz="3400" dirty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6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47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1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951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867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299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682" y="2297338"/>
            <a:ext cx="11225348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#Algorithms-</a:t>
            </a:r>
            <a:r>
              <a:rPr lang="en-US" sz="9600" b="1" dirty="0" err="1"/>
              <a:t>CSharp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7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999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7917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208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105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6000" y="1989000"/>
            <a:ext cx="10949531" cy="3834036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for (int index = 0; index &lt; </a:t>
            </a:r>
            <a:r>
              <a:rPr lang="en-US" altLang="en-US" sz="2499" dirty="0" err="1"/>
              <a:t>arr.Length</a:t>
            </a:r>
            <a:r>
              <a:rPr lang="en-US" altLang="en-US" sz="2499" dirty="0"/>
              <a:t>; index++) {</a:t>
            </a:r>
            <a:br>
              <a:rPr lang="en-US" altLang="en-US" sz="2499" dirty="0"/>
            </a:br>
            <a:r>
              <a:rPr lang="en-US" altLang="en-US" sz="2499" dirty="0"/>
              <a:t>    var min = index;</a:t>
            </a:r>
            <a:br>
              <a:rPr lang="en-US" altLang="en-US" sz="2499" dirty="0"/>
            </a:br>
            <a:r>
              <a:rPr lang="en-US" altLang="en-US" sz="2499" dirty="0"/>
              <a:t>    for (int curr = index + 1; curr &lt; </a:t>
            </a:r>
            <a:r>
              <a:rPr lang="en-US" altLang="en-US" sz="2499" dirty="0" err="1"/>
              <a:t>arr.Length</a:t>
            </a:r>
            <a:r>
              <a:rPr lang="en-US" altLang="en-US" sz="2499" dirty="0"/>
              <a:t>; curr++) {</a:t>
            </a:r>
            <a:br>
              <a:rPr lang="en-US" altLang="en-US" sz="2499" dirty="0"/>
            </a:br>
            <a:r>
              <a:rPr lang="en-US" altLang="en-US" sz="2499" dirty="0"/>
              <a:t>        if (arr[curr] &lt; arr[min]) {</a:t>
            </a:r>
            <a:br>
              <a:rPr lang="en-US" altLang="en-US" sz="2499" dirty="0"/>
            </a:br>
            <a:r>
              <a:rPr lang="en-US" altLang="en-US" sz="2499" dirty="0"/>
              <a:t>            min = curr;</a:t>
            </a:r>
            <a:br>
              <a:rPr lang="en-US" altLang="en-US" sz="2499" dirty="0"/>
            </a:br>
            <a:r>
              <a:rPr lang="en-US" altLang="en-US" sz="2499" dirty="0"/>
              <a:t>        }</a:t>
            </a:r>
            <a:br>
              <a:rPr lang="en-US" altLang="en-US" sz="2499" dirty="0"/>
            </a:br>
            <a:r>
              <a:rPr lang="en-US" altLang="en-US" sz="2499" dirty="0"/>
              <a:t>    }</a:t>
            </a:r>
            <a:br>
              <a:rPr lang="en-US" altLang="en-US" sz="2499" dirty="0"/>
            </a:br>
            <a:r>
              <a:rPr lang="en-US" altLang="en-US" sz="2499" dirty="0"/>
              <a:t>    Swap(arr, index, min);</a:t>
            </a:r>
            <a:br>
              <a:rPr lang="en-US" altLang="en-US" sz="2499" dirty="0"/>
            </a:br>
            <a:r>
              <a:rPr lang="en-US" altLang="en-US" sz="2499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0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Bubble sort </a:t>
            </a:r>
            <a:r>
              <a:rPr lang="en-US" sz="3400" dirty="0"/>
              <a:t>– simple, but inefficient algorithm 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Swaps to neighbor elements when not in order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US" sz="3400" dirty="0" smtClean="0"/>
              <a:t>until </a:t>
            </a:r>
            <a:r>
              <a:rPr lang="en-US" sz="3400" dirty="0"/>
              <a:t>sorted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Memory: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Time: </a:t>
            </a:r>
            <a:r>
              <a:rPr lang="en-US" sz="3200" b="1" dirty="0">
                <a:solidFill>
                  <a:schemeClr val="bg1"/>
                </a:solidFill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Method: Exchanging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5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319234" cy="5432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Searching Algorithms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  <a:endParaRPr lang="bg-BG" dirty="0"/>
          </a:p>
          <a:p>
            <a:r>
              <a:rPr lang="en-US" dirty="0"/>
              <a:t>Simple Sorting Algorithms</a:t>
            </a:r>
          </a:p>
          <a:p>
            <a:pPr lvl="1"/>
            <a:r>
              <a:rPr lang="en-US" dirty="0"/>
              <a:t>Selection, Bubble Sort and Insertion</a:t>
            </a:r>
          </a:p>
          <a:p>
            <a:r>
              <a:rPr lang="en-US" dirty="0"/>
              <a:t>Advanced Sorting Algorithms</a:t>
            </a:r>
          </a:p>
          <a:p>
            <a:pPr lvl="1"/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  <a:p>
            <a:r>
              <a:rPr lang="en-US" dirty="0"/>
              <a:t>Greedy </a:t>
            </a:r>
            <a:r>
              <a:rPr lang="en-US" dirty="0" smtClean="0"/>
              <a:t>Algorithms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5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62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95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7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49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2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9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7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7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5C3C42E2-60C5-4C88-B550-3EE0C9729CBA}"/>
              </a:ext>
            </a:extLst>
          </p:cNvPr>
          <p:cNvGrpSpPr/>
          <p:nvPr/>
        </p:nvGrpSpPr>
        <p:grpSpPr>
          <a:xfrm>
            <a:off x="4888508" y="1494000"/>
            <a:ext cx="2414983" cy="2414983"/>
            <a:chOff x="4888508" y="1494000"/>
            <a:chExt cx="2414983" cy="2414983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888508" y="1494000"/>
              <a:ext cx="2414983" cy="2414983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241000" y="1854000"/>
              <a:ext cx="1247741" cy="124774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/>
              <a:t>and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4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35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87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23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13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07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67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2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00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07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2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1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81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4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47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9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77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81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search </a:t>
            </a:r>
            <a:r>
              <a:rPr lang="en-US" dirty="0"/>
              <a:t>finds a particular value in a list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4599000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3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8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8203" y="1674000"/>
            <a:ext cx="9715594" cy="3305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var numbers = new []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for (int j = 1; j &lt; numbers.Length - i;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(numbers[j - 1]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Swap(numbers,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0489A-542D-45B3-B4EC-FDD68A5F1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83805-36B0-4ABC-97A5-A05FD011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8A0F-DB1E-482A-9E1A-8EBAFBA6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1314000"/>
            <a:ext cx="8502797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numbers = new []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isSorted = false;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i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(!isSorted)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isSorted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j = 1; j &lt; numbers.Length - i;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(numbers[j - 1]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isSorted = false;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Swap(numbers,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 +=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9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66</a:t>
            </a:fld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1464"/>
              </p:ext>
            </p:extLst>
          </p:nvPr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866" y="1192709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Insertion Sort </a:t>
            </a:r>
            <a:r>
              <a:rPr lang="en-US" sz="3600" dirty="0"/>
              <a:t>– simple, but inefficient algorithm</a:t>
            </a:r>
          </a:p>
          <a:p>
            <a:pPr lvl="1"/>
            <a:r>
              <a:rPr lang="en-US" sz="3400" dirty="0"/>
              <a:t>Move the first unsorted element left to its place</a:t>
            </a:r>
          </a:p>
          <a:p>
            <a:pPr lvl="1"/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 smtClean="0">
                <a:solidFill>
                  <a:schemeClr val="bg1"/>
                </a:solidFill>
              </a:rPr>
              <a:t>Insertion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15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36000" y="1899000"/>
            <a:ext cx="76757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1; i &lt; arr.Length;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var j = i;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(j &gt; 0 &amp;&amp; arr[j] &lt; arr[j - 1])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Swap(arr, j, j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j--;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7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69</a:t>
            </a:fld>
            <a:endParaRPr lang="en-US" sz="1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1453"/>
              </p:ext>
            </p:extLst>
          </p:nvPr>
        </p:nvGraphicFramePr>
        <p:xfrm>
          <a:off x="393183" y="2889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20360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0" y="4522788"/>
            <a:ext cx="2879629" cy="1998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70</a:t>
            </a:fld>
            <a:endParaRPr lang="en-US" sz="1000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21000" y="906538"/>
            <a:ext cx="3263825" cy="3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QuickSort</a:t>
            </a:r>
            <a:r>
              <a:rPr lang="en-US" sz="36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 smtClean="0">
                <a:solidFill>
                  <a:schemeClr val="bg1"/>
                </a:solidFill>
              </a:rPr>
              <a:t>Partitioning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0260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Conceptual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874E7-1A29-4127-8EB5-248B5BEC98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72</a:t>
            </a:fld>
            <a:endParaRPr lang="en-US" sz="1000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65" y="1719000"/>
            <a:ext cx="7834235" cy="44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6000" y="1269375"/>
            <a:ext cx="7979766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QuickSortHelper</a:t>
            </a:r>
            <a:r>
              <a:rPr lang="en-US" dirty="0"/>
              <a:t>(</a:t>
            </a:r>
          </a:p>
          <a:p>
            <a:r>
              <a:rPr lang="en-US" dirty="0"/>
              <a:t>  int[] array,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startIdx</a:t>
            </a:r>
            <a:r>
              <a:rPr lang="en-US" dirty="0"/>
              <a:t> &gt;=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return;</a:t>
            </a:r>
          </a:p>
          <a:p>
            <a:r>
              <a:rPr lang="en-US" dirty="0"/>
              <a:t>  var </a:t>
            </a:r>
            <a:r>
              <a:rPr lang="en-US" dirty="0" err="1"/>
              <a:t>pivotIdx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 + 1;</a:t>
            </a:r>
          </a:p>
          <a:p>
            <a:r>
              <a:rPr lang="en-US" dirty="0"/>
              <a:t> 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endIdx</a:t>
            </a:r>
            <a:r>
              <a:rPr lang="en-US" dirty="0"/>
              <a:t>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rightIdx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Continues on the next slide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Continues on slide Quick Sort (3)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(1)</a:t>
            </a:r>
          </a:p>
        </p:txBody>
      </p:sp>
    </p:spTree>
    <p:extLst>
      <p:ext uri="{BB962C8B-B14F-4D97-AF65-F5344CB8AC3E}">
        <p14:creationId xmlns:p14="http://schemas.microsoft.com/office/powerpoint/2010/main" val="3903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1000" y="1494000"/>
            <a:ext cx="7375594" cy="4850147"/>
          </a:xfrm>
        </p:spPr>
        <p:txBody>
          <a:bodyPr/>
          <a:lstStyle/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&gt; array[</a:t>
            </a:r>
            <a:r>
              <a:rPr lang="en-US" dirty="0" err="1"/>
              <a:t>pivotIdx</a:t>
            </a:r>
            <a:r>
              <a:rPr lang="en-US" dirty="0"/>
              <a:t>] &amp;&amp;</a:t>
            </a:r>
          </a:p>
          <a:p>
            <a:r>
              <a:rPr lang="en-US" dirty="0"/>
              <a:t>      array[</a:t>
            </a:r>
            <a:r>
              <a:rPr lang="en-US" dirty="0" err="1"/>
              <a:t>rightIdx</a:t>
            </a:r>
            <a:r>
              <a:rPr lang="en-US" dirty="0"/>
              <a:t>] &lt;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Swap(array,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leftIdx</a:t>
            </a:r>
            <a:r>
              <a:rPr lang="en-US" dirty="0"/>
              <a:t>] &lt;=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if (array[</a:t>
            </a:r>
            <a:r>
              <a:rPr lang="en-US" dirty="0" err="1"/>
              <a:t>rightIdx</a:t>
            </a:r>
            <a:r>
              <a:rPr lang="en-US" dirty="0"/>
              <a:t>] &gt;= array[</a:t>
            </a:r>
            <a:r>
              <a:rPr lang="en-US" dirty="0" err="1"/>
              <a:t>pivotIdx</a:t>
            </a:r>
            <a:r>
              <a:rPr lang="en-US" dirty="0"/>
              <a:t>]) {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(2)</a:t>
            </a:r>
          </a:p>
        </p:txBody>
      </p:sp>
    </p:spTree>
    <p:extLst>
      <p:ext uri="{BB962C8B-B14F-4D97-AF65-F5344CB8AC3E}">
        <p14:creationId xmlns:p14="http://schemas.microsoft.com/office/powerpoint/2010/main" val="40168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000" y="1719000"/>
            <a:ext cx="9625594" cy="4462669"/>
          </a:xfrm>
        </p:spPr>
        <p:txBody>
          <a:bodyPr/>
          <a:lstStyle/>
          <a:p>
            <a:r>
              <a:rPr lang="en-US" dirty="0"/>
              <a:t>Swap(array, </a:t>
            </a:r>
            <a:r>
              <a:rPr lang="en-US" dirty="0" err="1"/>
              <a:t>pivotIdx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isLeftSubArraysSmaller</a:t>
            </a:r>
            <a:r>
              <a:rPr lang="en-US" dirty="0"/>
              <a:t> = 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- 1 - </a:t>
            </a:r>
            <a:r>
              <a:rPr lang="en-US" dirty="0" err="1"/>
              <a:t>startIdx</a:t>
            </a:r>
            <a:r>
              <a:rPr lang="en-US" dirty="0"/>
              <a:t> &lt; </a:t>
            </a:r>
            <a:r>
              <a:rPr lang="en-US" dirty="0" err="1"/>
              <a:t>endIdx</a:t>
            </a:r>
            <a:r>
              <a:rPr lang="en-US" dirty="0"/>
              <a:t> - (</a:t>
            </a:r>
            <a:r>
              <a:rPr lang="en-US" dirty="0" err="1"/>
              <a:t>rightIdx</a:t>
            </a:r>
            <a:r>
              <a:rPr lang="en-US" dirty="0"/>
              <a:t> + 1);</a:t>
            </a:r>
          </a:p>
          <a:p>
            <a:r>
              <a:rPr lang="en-US" dirty="0"/>
              <a:t>if (</a:t>
            </a:r>
            <a:r>
              <a:rPr lang="en-US" dirty="0" err="1"/>
              <a:t>isLeftSubArraysSmaller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rightIdx</a:t>
            </a:r>
            <a:r>
              <a:rPr lang="en-US" dirty="0"/>
              <a:t> + 1, </a:t>
            </a:r>
            <a:r>
              <a:rPr lang="en-US" dirty="0" err="1"/>
              <a:t>endIdx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QuickSortHelper</a:t>
            </a:r>
            <a:r>
              <a:rPr lang="en-US" dirty="0"/>
              <a:t>(array, </a:t>
            </a:r>
            <a:r>
              <a:rPr lang="en-US" dirty="0" err="1"/>
              <a:t>startIdx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 - 1);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(3)</a:t>
            </a:r>
          </a:p>
        </p:txBody>
      </p:sp>
    </p:spTree>
    <p:extLst>
      <p:ext uri="{BB962C8B-B14F-4D97-AF65-F5344CB8AC3E}">
        <p14:creationId xmlns:p14="http://schemas.microsoft.com/office/powerpoint/2010/main" val="5615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76</a:t>
            </a:fld>
            <a:endParaRPr lang="en-US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34968"/>
              </p:ext>
            </p:extLst>
          </p:nvPr>
        </p:nvGraphicFramePr>
        <p:xfrm>
          <a:off x="304959" y="2439000"/>
          <a:ext cx="11572974" cy="2284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Merge sort </a:t>
            </a:r>
            <a:r>
              <a:rPr lang="en-US" sz="3500" dirty="0"/>
              <a:t>is efficient sorting algorithm </a:t>
            </a:r>
          </a:p>
          <a:p>
            <a:r>
              <a:rPr lang="en-US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500" dirty="0"/>
              <a:t>Memory: </a:t>
            </a:r>
            <a:r>
              <a:rPr lang="en-US" sz="3300" b="1" dirty="0">
                <a:solidFill>
                  <a:schemeClr val="bg1"/>
                </a:solidFill>
              </a:rPr>
              <a:t>O(n) </a:t>
            </a:r>
            <a:r>
              <a:rPr lang="en-US" sz="3300" dirty="0"/>
              <a:t>/</a:t>
            </a:r>
            <a:r>
              <a:rPr lang="en-US" sz="3300" b="1" dirty="0">
                <a:solidFill>
                  <a:schemeClr val="bg1"/>
                </a:solidFill>
              </a:rPr>
              <a:t> O(n*log(n))</a:t>
            </a:r>
          </a:p>
          <a:p>
            <a:r>
              <a:rPr lang="en-US" sz="3500" dirty="0"/>
              <a:t>Time: </a:t>
            </a:r>
            <a:r>
              <a:rPr lang="en-US" sz="35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500" dirty="0"/>
              <a:t>Highly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/>
              <a:t> on multiple cores / machines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en-US" sz="3500" dirty="0"/>
              <a:t>up to </a:t>
            </a:r>
            <a:r>
              <a:rPr lang="en-US" sz="3500" b="1" dirty="0">
                <a:solidFill>
                  <a:schemeClr val="bg1"/>
                </a:solidFill>
              </a:rPr>
              <a:t>O(log(n</a:t>
            </a:r>
            <a:r>
              <a:rPr lang="en-US" sz="3500" b="1" dirty="0" smtClean="0">
                <a:solidFill>
                  <a:schemeClr val="bg1"/>
                </a:solidFill>
              </a:rPr>
              <a:t>))</a:t>
            </a:r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Conceptual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78</a:t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26" y="1340627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4850147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O(n*log(n))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==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</a:t>
            </a:r>
            <a:r>
              <a:rPr lang="en-US" dirty="0" err="1"/>
              <a:t>array.Length</a:t>
            </a:r>
            <a:r>
              <a:rPr lang="en-US" dirty="0"/>
              <a:t> / 2;</a:t>
            </a:r>
          </a:p>
          <a:p>
            <a:r>
              <a:rPr lang="en-US" dirty="0"/>
              <a:t>  var </a:t>
            </a:r>
            <a:r>
              <a:rPr lang="en-US" dirty="0" err="1"/>
              <a:t>leftHalf</a:t>
            </a:r>
            <a:r>
              <a:rPr lang="en-US" dirty="0"/>
              <a:t> = </a:t>
            </a:r>
            <a:r>
              <a:rPr lang="en-US" dirty="0" err="1"/>
              <a:t>array.Take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r>
              <a:rPr lang="en-US" dirty="0"/>
              <a:t>  var </a:t>
            </a:r>
            <a:r>
              <a:rPr lang="en-US" dirty="0" err="1"/>
              <a:t>rightHalf</a:t>
            </a:r>
            <a:r>
              <a:rPr lang="en-US" dirty="0"/>
              <a:t> = </a:t>
            </a:r>
            <a:r>
              <a:rPr lang="en-US" dirty="0" err="1"/>
              <a:t>array.Skip</a:t>
            </a:r>
            <a:r>
              <a:rPr lang="en-US" dirty="0"/>
              <a:t>(</a:t>
            </a:r>
            <a:r>
              <a:rPr lang="en-US" dirty="0" err="1"/>
              <a:t>middleIdx</a:t>
            </a:r>
            <a:r>
              <a:rPr lang="en-US" dirty="0"/>
              <a:t>).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return </a:t>
            </a:r>
            <a:r>
              <a:rPr lang="en-US" dirty="0" err="1"/>
              <a:t>MergeArrays</a:t>
            </a:r>
            <a:r>
              <a:rPr lang="en-US" dirty="0"/>
              <a:t>(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leftHalf</a:t>
            </a:r>
            <a:r>
              <a:rPr lang="en-US" dirty="0"/>
              <a:t>),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rightHalf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(1)</a:t>
            </a:r>
          </a:p>
        </p:txBody>
      </p:sp>
    </p:spTree>
    <p:extLst>
      <p:ext uri="{BB962C8B-B14F-4D97-AF65-F5344CB8AC3E}">
        <p14:creationId xmlns:p14="http://schemas.microsoft.com/office/powerpoint/2010/main" val="41417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01" y="1253499"/>
            <a:ext cx="9987797" cy="5503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-1;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000" y="1417875"/>
            <a:ext cx="10956000" cy="5237625"/>
          </a:xfrm>
        </p:spPr>
        <p:txBody>
          <a:bodyPr/>
          <a:lstStyle/>
          <a:p>
            <a:r>
              <a:rPr lang="en-US" dirty="0"/>
              <a:t>public static int[] </a:t>
            </a:r>
            <a:r>
              <a:rPr lang="en-US" dirty="0" err="1"/>
              <a:t>MergeArrays</a:t>
            </a:r>
            <a:r>
              <a:rPr lang="en-US" dirty="0"/>
              <a:t>(int[] left, int[] right) {</a:t>
            </a:r>
          </a:p>
          <a:p>
            <a:r>
              <a:rPr lang="en-US" dirty="0"/>
              <a:t>  var sorted = new int[</a:t>
            </a:r>
            <a:r>
              <a:rPr lang="en-US" dirty="0" err="1"/>
              <a:t>left.Length</a:t>
            </a:r>
            <a:r>
              <a:rPr lang="en-US" dirty="0"/>
              <a:t> + </a:t>
            </a:r>
            <a:r>
              <a:rPr lang="en-US" dirty="0" err="1"/>
              <a:t>right.Length</a:t>
            </a:r>
            <a:r>
              <a:rPr lang="en-US" dirty="0"/>
              <a:t>];</a:t>
            </a:r>
          </a:p>
          <a:p>
            <a:r>
              <a:rPr lang="en-US" dirty="0"/>
              <a:t>  var </a:t>
            </a:r>
            <a:r>
              <a:rPr lang="en-US" dirty="0" err="1"/>
              <a:t>sortedIdx</a:t>
            </a:r>
            <a:r>
              <a:rPr lang="en-US" dirty="0"/>
              <a:t> = 0; var </a:t>
            </a:r>
            <a:r>
              <a:rPr lang="en-US" dirty="0" err="1"/>
              <a:t>leftIdx</a:t>
            </a:r>
            <a:r>
              <a:rPr lang="en-US" dirty="0"/>
              <a:t> = 0; var </a:t>
            </a:r>
            <a:r>
              <a:rPr lang="en-US" dirty="0" err="1"/>
              <a:t>rightIdx</a:t>
            </a:r>
            <a:r>
              <a:rPr lang="en-US" dirty="0"/>
              <a:t> = 0;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  if (left[</a:t>
            </a:r>
            <a:r>
              <a:rPr lang="en-US" dirty="0" err="1"/>
              <a:t>leftIdx</a:t>
            </a:r>
            <a:r>
              <a:rPr lang="en-US" dirty="0"/>
              <a:t>] &lt; right[</a:t>
            </a:r>
            <a:r>
              <a:rPr lang="en-US" dirty="0" err="1"/>
              <a:t>rightIdx</a:t>
            </a:r>
            <a:r>
              <a:rPr lang="en-US" dirty="0"/>
              <a:t>])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left[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sorted[</a:t>
            </a:r>
            <a:r>
              <a:rPr lang="en-US" dirty="0" err="1"/>
              <a:t>sortedIdx</a:t>
            </a:r>
            <a:r>
              <a:rPr lang="en-US" dirty="0"/>
              <a:t>++] = right[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Take remaining elements either from the left or right</a:t>
            </a:r>
          </a:p>
          <a:p>
            <a:r>
              <a:rPr lang="en-US" dirty="0"/>
              <a:t>  return sorted;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41943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500" y="1417875"/>
            <a:ext cx="7323000" cy="4462669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 </a:t>
            </a:r>
            <a:r>
              <a:rPr lang="en-US" dirty="0" err="1"/>
              <a:t>left.Length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left[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 </a:t>
            </a:r>
            <a:r>
              <a:rPr lang="en-US" dirty="0" err="1"/>
              <a:t>right.Length</a:t>
            </a:r>
            <a:r>
              <a:rPr lang="en-US" dirty="0"/>
              <a:t>) {</a:t>
            </a:r>
          </a:p>
          <a:p>
            <a:r>
              <a:rPr lang="en-US" dirty="0"/>
              <a:t>  sorted[</a:t>
            </a:r>
            <a:r>
              <a:rPr lang="en-US" dirty="0" err="1"/>
              <a:t>sortedIdx</a:t>
            </a:r>
            <a:r>
              <a:rPr lang="en-US" dirty="0"/>
              <a:t>] = right[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sortedIdx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23892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1117" y="1269375"/>
            <a:ext cx="9029766" cy="5237625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// Memory: O(n)</a:t>
            </a:r>
          </a:p>
          <a:p>
            <a:r>
              <a:rPr lang="en-US" dirty="0"/>
              <a:t>public static int[] </a:t>
            </a:r>
            <a:r>
              <a:rPr lang="en-US" dirty="0" err="1"/>
              <a:t>MergeSort</a:t>
            </a:r>
            <a:r>
              <a:rPr lang="en-US" dirty="0"/>
              <a:t>(int[] array)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array.Length</a:t>
            </a:r>
            <a:r>
              <a:rPr lang="en-US" dirty="0"/>
              <a:t> &lt;= 1)</a:t>
            </a:r>
          </a:p>
          <a:p>
            <a:r>
              <a:rPr lang="en-US" dirty="0"/>
              <a:t>    return array;</a:t>
            </a:r>
          </a:p>
          <a:p>
            <a:endParaRPr lang="en-US" dirty="0"/>
          </a:p>
          <a:p>
            <a:r>
              <a:rPr lang="en-US" dirty="0"/>
              <a:t>  var copy = new int[</a:t>
            </a:r>
            <a:r>
              <a:rPr lang="en-US" dirty="0" err="1"/>
              <a:t>array.Length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Array.Copy</a:t>
            </a:r>
            <a:r>
              <a:rPr lang="en-US" dirty="0"/>
              <a:t>(array, copy, </a:t>
            </a:r>
            <a:r>
              <a:rPr lang="en-US" dirty="0" err="1"/>
              <a:t>array.Length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(array, copy, 0, </a:t>
            </a:r>
            <a:r>
              <a:rPr lang="en-US" dirty="0" err="1"/>
              <a:t>array.Length</a:t>
            </a:r>
            <a:r>
              <a:rPr lang="en-US" dirty="0"/>
              <a:t> - 1);</a:t>
            </a:r>
          </a:p>
          <a:p>
            <a:endParaRPr lang="en-US" dirty="0"/>
          </a:p>
          <a:p>
            <a:r>
              <a:rPr lang="en-US" dirty="0"/>
              <a:t>  return array;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7330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280342"/>
            <a:ext cx="10125000" cy="4850147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MergeSortHelper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leftIdx</a:t>
            </a:r>
            <a:r>
              <a:rPr lang="en-US" dirty="0"/>
              <a:t>, int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if (</a:t>
            </a:r>
            <a:r>
              <a:rPr lang="en-US" dirty="0" err="1"/>
              <a:t>leftIdx</a:t>
            </a:r>
            <a:r>
              <a:rPr lang="en-US" dirty="0"/>
              <a:t> &gt;= </a:t>
            </a:r>
            <a:r>
              <a:rPr lang="en-US" dirty="0" err="1"/>
              <a:t>rightIdx</a:t>
            </a:r>
            <a:r>
              <a:rPr lang="en-US" dirty="0"/>
              <a:t>)</a:t>
            </a:r>
          </a:p>
          <a:p>
            <a:r>
              <a:rPr lang="en-US" dirty="0"/>
              <a:t>    return;</a:t>
            </a:r>
          </a:p>
          <a:p>
            <a:endParaRPr lang="en-US" dirty="0"/>
          </a:p>
          <a:p>
            <a:r>
              <a:rPr lang="en-US" dirty="0"/>
              <a:t>  var </a:t>
            </a:r>
            <a:r>
              <a:rPr lang="en-US" dirty="0" err="1"/>
              <a:t>middleIdx</a:t>
            </a:r>
            <a:r>
              <a:rPr lang="en-US" dirty="0"/>
              <a:t> = (</a:t>
            </a:r>
            <a:r>
              <a:rPr lang="en-US" dirty="0" err="1"/>
              <a:t>leftIdx</a:t>
            </a:r>
            <a:r>
              <a:rPr lang="en-US" dirty="0"/>
              <a:t> + </a:t>
            </a:r>
            <a:r>
              <a:rPr lang="en-US" dirty="0" err="1"/>
              <a:t>rightIdx</a:t>
            </a:r>
            <a:r>
              <a:rPr lang="en-US" dirty="0"/>
              <a:t>) / 2;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MergeSortHelper</a:t>
            </a:r>
            <a:r>
              <a:rPr lang="en-US" dirty="0"/>
              <a:t>(copy, source, </a:t>
            </a:r>
            <a:r>
              <a:rPr lang="en-US" dirty="0" err="1"/>
              <a:t>middleIdx</a:t>
            </a:r>
            <a:r>
              <a:rPr lang="en-US" dirty="0"/>
              <a:t> + 1,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MergeArrays</a:t>
            </a:r>
            <a:r>
              <a:rPr lang="en-US" dirty="0"/>
              <a:t>(source, copy, </a:t>
            </a:r>
            <a:r>
              <a:rPr lang="en-US" dirty="0" err="1"/>
              <a:t>leftIdx</a:t>
            </a:r>
            <a:r>
              <a:rPr lang="en-US" dirty="0"/>
              <a:t>, </a:t>
            </a:r>
            <a:r>
              <a:rPr lang="en-US" dirty="0" err="1"/>
              <a:t>middleIdx</a:t>
            </a:r>
            <a:r>
              <a:rPr lang="en-US" dirty="0"/>
              <a:t>, </a:t>
            </a:r>
            <a:r>
              <a:rPr lang="en-US" dirty="0" err="1"/>
              <a:t>rightIdx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36429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269375"/>
            <a:ext cx="11655000" cy="5237625"/>
          </a:xfrm>
        </p:spPr>
        <p:txBody>
          <a:bodyPr/>
          <a:lstStyle/>
          <a:p>
            <a:r>
              <a:rPr lang="en-US" dirty="0"/>
              <a:t>public static void </a:t>
            </a:r>
            <a:r>
              <a:rPr lang="en-US" dirty="0" err="1"/>
              <a:t>MergeArrays</a:t>
            </a:r>
            <a:r>
              <a:rPr lang="en-US" dirty="0"/>
              <a:t>(</a:t>
            </a:r>
          </a:p>
          <a:p>
            <a:r>
              <a:rPr lang="en-US" dirty="0"/>
              <a:t>  int[] source, int[] copy, int </a:t>
            </a:r>
            <a:r>
              <a:rPr lang="en-US" dirty="0" err="1"/>
              <a:t>startIdx</a:t>
            </a:r>
            <a:r>
              <a:rPr lang="en-US" dirty="0"/>
              <a:t>, int </a:t>
            </a:r>
            <a:r>
              <a:rPr lang="en-US" dirty="0" err="1"/>
              <a:t>middleIdx</a:t>
            </a:r>
            <a:r>
              <a:rPr lang="en-US" dirty="0"/>
              <a:t>, int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var </a:t>
            </a:r>
            <a:r>
              <a:rPr lang="en-US" dirty="0" err="1"/>
              <a:t>sourceIdx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</a:t>
            </a:r>
          </a:p>
          <a:p>
            <a:r>
              <a:rPr lang="en-US" dirty="0"/>
              <a:t>  var </a:t>
            </a:r>
            <a:r>
              <a:rPr lang="en-US" dirty="0" err="1"/>
              <a:t>leftIdx</a:t>
            </a:r>
            <a:r>
              <a:rPr lang="en-US" dirty="0"/>
              <a:t> = </a:t>
            </a:r>
            <a:r>
              <a:rPr lang="en-US" dirty="0" err="1"/>
              <a:t>startIdx</a:t>
            </a:r>
            <a:r>
              <a:rPr lang="en-US" dirty="0"/>
              <a:t>; var </a:t>
            </a:r>
            <a:r>
              <a:rPr lang="en-US" dirty="0" err="1"/>
              <a:t>rightIdx</a:t>
            </a:r>
            <a:r>
              <a:rPr lang="en-US" dirty="0"/>
              <a:t> = </a:t>
            </a:r>
            <a:r>
              <a:rPr lang="en-US" dirty="0" err="1"/>
              <a:t>middleIdx</a:t>
            </a:r>
            <a:r>
              <a:rPr lang="en-US" dirty="0"/>
              <a:t> + 1;</a:t>
            </a:r>
          </a:p>
          <a:p>
            <a:r>
              <a:rPr lang="en-US" dirty="0"/>
              <a:t>  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 &amp;&amp; 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 {</a:t>
            </a:r>
          </a:p>
          <a:p>
            <a:r>
              <a:rPr lang="en-US" dirty="0"/>
              <a:t>    if (copy[</a:t>
            </a:r>
            <a:r>
              <a:rPr lang="en-US" dirty="0" err="1"/>
              <a:t>leftIdx</a:t>
            </a:r>
            <a:r>
              <a:rPr lang="en-US" dirty="0"/>
              <a:t>] &lt; copy[</a:t>
            </a:r>
            <a:r>
              <a:rPr lang="en-US" dirty="0" err="1"/>
              <a:t>rightIdx</a:t>
            </a:r>
            <a:r>
              <a:rPr lang="en-US" dirty="0"/>
              <a:t>])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leftIdx</a:t>
            </a:r>
            <a:r>
              <a:rPr lang="en-US" dirty="0"/>
              <a:t>++];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source[</a:t>
            </a:r>
            <a:r>
              <a:rPr lang="en-US" dirty="0" err="1"/>
              <a:t>sourceIdx</a:t>
            </a:r>
            <a:r>
              <a:rPr lang="en-US" dirty="0"/>
              <a:t>++] = copy[</a:t>
            </a:r>
            <a:r>
              <a:rPr lang="en-US" dirty="0" err="1"/>
              <a:t>rightIdx</a:t>
            </a:r>
            <a:r>
              <a:rPr lang="en-US" dirty="0"/>
              <a:t>++];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Take remaining elements either from the left or right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16955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139D8-D7CE-4798-AAA8-01F77D6C1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0313-B48F-40FC-8683-FD41C0CEB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32048" y="1269375"/>
            <a:ext cx="6705000" cy="5237625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leftIdx</a:t>
            </a:r>
            <a:r>
              <a:rPr lang="en-US" dirty="0"/>
              <a:t> &lt;= </a:t>
            </a:r>
            <a:r>
              <a:rPr lang="en-US" dirty="0" err="1"/>
              <a:t>middleIdx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leftIdx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leftIdx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rightIdx</a:t>
            </a:r>
            <a:r>
              <a:rPr lang="en-US" dirty="0"/>
              <a:t> &lt;= </a:t>
            </a:r>
            <a:r>
              <a:rPr lang="en-US" dirty="0" err="1"/>
              <a:t>endIdx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source[</a:t>
            </a:r>
            <a:r>
              <a:rPr lang="en-US" dirty="0" err="1"/>
              <a:t>sourceIdx</a:t>
            </a:r>
            <a:r>
              <a:rPr lang="en-US" dirty="0"/>
              <a:t>] = copy[</a:t>
            </a:r>
            <a:r>
              <a:rPr lang="en-US" dirty="0" err="1"/>
              <a:t>rightIdx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err="1"/>
              <a:t>rightIdx</a:t>
            </a:r>
            <a:r>
              <a:rPr lang="en-US" dirty="0"/>
              <a:t> += 1;</a:t>
            </a:r>
          </a:p>
          <a:p>
            <a:r>
              <a:rPr lang="en-US" dirty="0"/>
              <a:t>  </a:t>
            </a:r>
            <a:r>
              <a:rPr lang="en-US" dirty="0" err="1"/>
              <a:t>sourceIdx</a:t>
            </a:r>
            <a:r>
              <a:rPr lang="en-US" dirty="0"/>
              <a:t> +=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6993-108A-47DB-B547-DA03AED1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(4)</a:t>
            </a:r>
          </a:p>
        </p:txBody>
      </p:sp>
    </p:spTree>
    <p:extLst>
      <p:ext uri="{BB962C8B-B14F-4D97-AF65-F5344CB8AC3E}">
        <p14:creationId xmlns:p14="http://schemas.microsoft.com/office/powerpoint/2010/main" val="2087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86</a:t>
            </a:fld>
            <a:endParaRPr lang="en-US" sz="1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99482"/>
              </p:ext>
            </p:extLst>
          </p:nvPr>
        </p:nvGraphicFramePr>
        <p:xfrm>
          <a:off x="336000" y="1854000"/>
          <a:ext cx="11572974" cy="27412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Picking Locally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3644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1119" y="130170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Used for solving optimization problems</a:t>
            </a:r>
          </a:p>
          <a:p>
            <a:r>
              <a:rPr lang="en-US" sz="3400" dirty="0"/>
              <a:t>Usually more efficient than the other algorithms</a:t>
            </a:r>
          </a:p>
          <a:p>
            <a:r>
              <a:rPr lang="en-US" sz="3400" dirty="0"/>
              <a:t>Can produce  a </a:t>
            </a:r>
            <a:r>
              <a:rPr lang="en-US" sz="3400" b="1" dirty="0">
                <a:solidFill>
                  <a:schemeClr val="bg1"/>
                </a:solidFill>
              </a:rPr>
              <a:t>non-optimal</a:t>
            </a:r>
            <a:r>
              <a:rPr lang="en-US" sz="3400" dirty="0"/>
              <a:t> (incorrect) result</a:t>
            </a:r>
          </a:p>
          <a:p>
            <a:r>
              <a:rPr lang="en-US" sz="3400" dirty="0"/>
              <a:t>Pick the </a:t>
            </a:r>
            <a:r>
              <a:rPr lang="en-US" sz="3400" b="1" dirty="0">
                <a:solidFill>
                  <a:schemeClr val="bg1"/>
                </a:solidFill>
              </a:rPr>
              <a:t>best local </a:t>
            </a:r>
            <a:r>
              <a:rPr lang="en-US" sz="34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400" dirty="0"/>
              <a:t>Greedy algorithms assume that always choosing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optimum leads to the </a:t>
            </a: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0810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1119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4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Sort and Bubble Sort</a:t>
            </a:r>
          </a:p>
        </p:txBody>
      </p:sp>
    </p:spTree>
    <p:extLst>
      <p:ext uri="{BB962C8B-B14F-4D97-AF65-F5344CB8AC3E}">
        <p14:creationId xmlns:p14="http://schemas.microsoft.com/office/powerpoint/2010/main" val="11638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3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0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20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2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95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439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056000" y="1355012"/>
            <a:ext cx="102600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coins =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Read an array of integers and sort it in desc.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target = int.Parse(Console.ReadLine());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counter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coinsIndex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var sb = new StringBuilder();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while (target &gt; 0 &amp;&amp; coinsIndex &lt; coins.Length)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var currentCoin = coins[coinsIndex++];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var coinsCount = target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if (coinsCount &gt; 0)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  counter += coinsCount;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  target -= currentCoin * coinsCount;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  sb.AppendLine($"{coinsCount} coin(s) with value {currentCoin}");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i="1" noProof="1">
                <a:solidFill>
                  <a:schemeClr val="accent2"/>
                </a:solidFill>
                <a:effectLst/>
              </a:rPr>
              <a:t>// </a:t>
            </a:r>
            <a:r>
              <a:rPr lang="en-US" noProof="1">
                <a:solidFill>
                  <a:schemeClr val="accent2"/>
                </a:solidFill>
                <a:effectLst/>
              </a:rPr>
              <a:t>TODO:</a:t>
            </a:r>
            <a:r>
              <a:rPr lang="en-US" i="1" noProof="1">
                <a:solidFill>
                  <a:schemeClr val="accent2"/>
                </a:solidFill>
                <a:effectLst/>
              </a:rPr>
              <a:t> Print the output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1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 smtClean="0">
                <a:solidFill>
                  <a:schemeClr val="bg1"/>
                </a:solidFill>
              </a:rPr>
              <a:t>U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26179" y="3784335"/>
            <a:ext cx="3092531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1, 2, 3, 4, 5</a:t>
            </a:r>
            <a:endParaRPr lang="bg-BG" dirty="0"/>
          </a:p>
          <a:p>
            <a:r>
              <a:rPr lang="en-US" dirty="0"/>
              <a:t>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5196000" y="3969000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4240106" y="4976566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606000" y="1293735"/>
            <a:ext cx="11048565" cy="5351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 the input elements – universe and sets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var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 = new List&lt;int[]&gt;();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while (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universe.Count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 &gt; 0) {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 = sets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OrderByDescending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(s =&gt;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s.Count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(e =&gt;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universe.Contains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(e)))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foreach (var number in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{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universe.Remove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(number); 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sets.Remove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400" b="1" dirty="0" err="1">
                <a:latin typeface="Consolas" pitchFamily="49" charset="0"/>
                <a:cs typeface="Consolas" pitchFamily="49" charset="0"/>
              </a:rPr>
              <a:t>currentSet</a:t>
            </a:r>
            <a:r>
              <a:rPr lang="en-GB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Pirnt the output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7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Greedy Algorithms Often Fail</a:t>
            </a:r>
          </a:p>
        </p:txBody>
      </p:sp>
    </p:spTree>
    <p:extLst>
      <p:ext uri="{BB962C8B-B14F-4D97-AF65-F5344CB8AC3E}">
        <p14:creationId xmlns:p14="http://schemas.microsoft.com/office/powerpoint/2010/main" val="37775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Words>3261</Words>
  <Application>Microsoft Office PowerPoint</Application>
  <PresentationFormat>Widescreen</PresentationFormat>
  <Paragraphs>1001</Paragraphs>
  <Slides>118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Searching, Sorting and Greedy Algorithms</vt:lpstr>
      <vt:lpstr>Have a Question?</vt:lpstr>
      <vt:lpstr>Table of Contents</vt:lpstr>
      <vt:lpstr>Searching Algorithms</vt:lpstr>
      <vt:lpstr>Search Algorithm</vt:lpstr>
      <vt:lpstr>Linear Search</vt:lpstr>
      <vt:lpstr>Binary Search</vt:lpstr>
      <vt:lpstr>Binary Search (Iterative)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 Sort (2)</vt:lpstr>
      <vt:lpstr>Comparison of Sorting Algorithms</vt:lpstr>
      <vt:lpstr>Insertion Sort</vt:lpstr>
      <vt:lpstr>Insertion Sort</vt:lpstr>
      <vt:lpstr>Comparison of Sorting Algorithms</vt:lpstr>
      <vt:lpstr>Advanced Sorting Algorithms</vt:lpstr>
      <vt:lpstr>Quick Sort</vt:lpstr>
      <vt:lpstr>Quick Sort: Conceptual Overview</vt:lpstr>
      <vt:lpstr>Quick Sort (1)</vt:lpstr>
      <vt:lpstr>Quick Sort (2)</vt:lpstr>
      <vt:lpstr>Quick Sort (3)</vt:lpstr>
      <vt:lpstr>Comparison of Sorting Algorithms</vt:lpstr>
      <vt:lpstr>Merge Sort</vt:lpstr>
      <vt:lpstr>Merge Sort: Conceptual Overview</vt:lpstr>
      <vt:lpstr>Merge Sort (1)</vt:lpstr>
      <vt:lpstr>Merge Sort (2)</vt:lpstr>
      <vt:lpstr>Merge Sort (3)</vt:lpstr>
      <vt:lpstr>Merge Sort</vt:lpstr>
      <vt:lpstr>Merge Sort (2)</vt:lpstr>
      <vt:lpstr>Merge Sort (3)</vt:lpstr>
      <vt:lpstr>Merge Sort (4)</vt:lpstr>
      <vt:lpstr>Comparison of Sorting Algorithms</vt:lpstr>
      <vt:lpstr>Greedy Algorithms</vt:lpstr>
      <vt:lpstr>Greedy Algorithms</vt:lpstr>
      <vt:lpstr>Optimization Problems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Solution: Sum of Coins (1)</vt:lpstr>
      <vt:lpstr>Problem: Set Cover</vt:lpstr>
      <vt:lpstr>Solution: Set Cover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154</cp:revision>
  <dcterms:created xsi:type="dcterms:W3CDTF">2018-05-23T13:08:44Z</dcterms:created>
  <dcterms:modified xsi:type="dcterms:W3CDTF">2022-05-30T10:59:00Z</dcterms:modified>
  <cp:category>computer programming;programming;software development;software engineering</cp:category>
</cp:coreProperties>
</file>