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1"/>
  </p:notesMasterIdLst>
  <p:handoutMasterIdLst>
    <p:handoutMasterId r:id="rId6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5" r:id="rId56"/>
    <p:sldId id="318" r:id="rId57"/>
    <p:sldId id="319" r:id="rId58"/>
    <p:sldId id="317" r:id="rId59"/>
    <p:sldId id="316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CA7DDBE-FAC6-4A10-9B93-A22BABF65ACD}">
          <p14:sldIdLst>
            <p14:sldId id="256"/>
            <p14:sldId id="257"/>
            <p14:sldId id="258"/>
          </p14:sldIdLst>
        </p14:section>
        <p14:section name="Introduction and Basic Syntax" id="{79F45A36-EE9F-41BD-A892-9EBD5739E7C6}">
          <p14:sldIdLst>
            <p14:sldId id="259"/>
            <p14:sldId id="260"/>
            <p14:sldId id="261"/>
            <p14:sldId id="262"/>
            <p14:sldId id="263"/>
          </p14:sldIdLst>
        </p14:section>
        <p14:section name="Input/Output" id="{168731ED-CDD3-4660-A5DF-C74302F3B606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Comparison Operators" id="{2397FA48-BC1D-4895-97F5-5F63B7F41FA0}">
          <p14:sldIdLst>
            <p14:sldId id="273"/>
            <p14:sldId id="274"/>
            <p14:sldId id="275"/>
          </p14:sldIdLst>
        </p14:section>
        <p14:section name="Implementing Control-Flow Logic" id="{04CD3DF3-EDA3-44FE-8D88-C2ABE52F61B6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Logical Operators" id="{100AA997-5A21-4403-B315-11B33BE414FC}">
          <p14:sldIdLst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Loops" id="{44C61B1D-D47E-4861-8E5E-051A29064E04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</p14:sldIdLst>
        </p14:section>
        <p14:section name="Debugging and Troubleshooting" id="{05BBA99B-54F4-4364-8A61-9D4D95C93907}">
          <p14:sldIdLst>
            <p14:sldId id="304"/>
            <p14:sldId id="305"/>
            <p14:sldId id="306"/>
            <p14:sldId id="307"/>
            <p14:sldId id="308"/>
          </p14:sldIdLst>
        </p14:section>
        <p14:section name="Conclusion" id="{0329CA56-F9F1-4EE4-87D0-613C5C9EFCF9}">
          <p14:sldIdLst>
            <p14:sldId id="309"/>
            <p14:sldId id="315"/>
            <p14:sldId id="318"/>
            <p14:sldId id="319"/>
            <p14:sldId id="317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19" autoAdjust="0"/>
    <p:restoredTop sz="95214" autoAdjust="0"/>
  </p:normalViewPr>
  <p:slideViewPr>
    <p:cSldViewPr showGuides="1">
      <p:cViewPr varScale="1">
        <p:scale>
          <a:sx n="67" d="100"/>
          <a:sy n="67" d="100"/>
        </p:scale>
        <p:origin x="91" y="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20.12.2021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64590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476597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936080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311603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14565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499236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75273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82694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355414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18629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1533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518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177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2655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2570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3997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08184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88#0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88#0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188#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microsoft.com/en-us/dotnet/csharp/language-reference/statements/selection-statements#the-if-statement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188#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88#3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88#3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188#4" TargetMode="External"/><Relationship Id="rId2" Type="http://schemas.openxmlformats.org/officeDocument/2006/relationships/hyperlink" Target="https://docs.microsoft.com/en-us/dotnet/csharp/language-reference/statements/selection-statements#the-switch-statement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188#5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88#5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language-reference/operators/boolean-logical-operators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88#6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88#6" TargetMode="Externa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language-reference/statements/iteration-statement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judge.softuni.org/Contests/Practice/Index/1188#7" TargetMode="Externa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88#8" TargetMode="Externa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88#8" TargetMode="Externa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88#9" TargetMode="Externa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88#10" TargetMode="Externa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88#12" TargetMode="Externa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45.png"/><Relationship Id="rId18" Type="http://schemas.openxmlformats.org/officeDocument/2006/relationships/hyperlink" Target="https://taulia.com/company/careers/" TargetMode="External"/><Relationship Id="rId3" Type="http://schemas.openxmlformats.org/officeDocument/2006/relationships/image" Target="../media/image40.jpg"/><Relationship Id="rId21" Type="http://schemas.openxmlformats.org/officeDocument/2006/relationships/image" Target="../media/image49.png"/><Relationship Id="rId7" Type="http://schemas.openxmlformats.org/officeDocument/2006/relationships/image" Target="../media/image42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47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de.draftkings.com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44.png"/><Relationship Id="rId5" Type="http://schemas.openxmlformats.org/officeDocument/2006/relationships/image" Target="../media/image41.png"/><Relationship Id="rId15" Type="http://schemas.openxmlformats.org/officeDocument/2006/relationships/image" Target="../media/image46.png"/><Relationship Id="rId23" Type="http://schemas.openxmlformats.org/officeDocument/2006/relationships/image" Target="../media/image50.pn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48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43.jpg"/><Relationship Id="rId14" Type="http://schemas.openxmlformats.org/officeDocument/2006/relationships/hyperlink" Target="https://indeavr.com/expertise/software-engineering/enterprise-business-application-integration/" TargetMode="External"/><Relationship Id="rId22" Type="http://schemas.openxmlformats.org/officeDocument/2006/relationships/hyperlink" Target="https://createx.bg/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openxmlformats.org/officeDocument/2006/relationships/hyperlink" Target="https://virtualracingschool.com/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4" y="1178879"/>
            <a:ext cx="10962447" cy="1225140"/>
          </a:xfrm>
        </p:spPr>
        <p:txBody>
          <a:bodyPr>
            <a:noAutofit/>
          </a:bodyPr>
          <a:lstStyle/>
          <a:p>
            <a:r>
              <a:rPr lang="en-US" sz="4000" dirty="0"/>
              <a:t>Basic Syntax , I/O, Conditions, Loops and Debugging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1" y="254857"/>
            <a:ext cx="11097320" cy="882654"/>
          </a:xfrm>
        </p:spPr>
        <p:txBody>
          <a:bodyPr>
            <a:noAutofit/>
          </a:bodyPr>
          <a:lstStyle/>
          <a:p>
            <a:r>
              <a:rPr lang="en-US" sz="5400" dirty="0"/>
              <a:t>C# Introduction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https://softuni.bg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0" y="4876800"/>
            <a:ext cx="3137440" cy="506796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329D80-EC3F-4C59-903D-A55EE0F8B66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3996893" y="2068237"/>
            <a:ext cx="4198214" cy="332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from the Console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73561" y="999000"/>
            <a:ext cx="10321675" cy="5546589"/>
          </a:xfrm>
        </p:spPr>
        <p:txBody>
          <a:bodyPr>
            <a:normAutofit/>
          </a:bodyPr>
          <a:lstStyle/>
          <a:p>
            <a:r>
              <a:rPr lang="en-US" sz="3600" dirty="0"/>
              <a:t>We can </a:t>
            </a:r>
            <a:r>
              <a:rPr lang="en-US" sz="3600" b="1" dirty="0">
                <a:solidFill>
                  <a:schemeClr val="bg1"/>
                </a:solidFill>
              </a:rPr>
              <a:t>read/write</a:t>
            </a:r>
            <a:r>
              <a:rPr lang="en-US" sz="3600" dirty="0"/>
              <a:t> to the console, using</a:t>
            </a:r>
            <a:br>
              <a:rPr lang="en-US" sz="3600" dirty="0"/>
            </a:br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Console</a:t>
            </a:r>
            <a:r>
              <a:rPr lang="en-US" sz="3600" dirty="0"/>
              <a:t> class</a:t>
            </a:r>
          </a:p>
          <a:p>
            <a:r>
              <a:rPr lang="en-US" sz="3600" dirty="0"/>
              <a:t>Use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System</a:t>
            </a:r>
            <a:r>
              <a:rPr lang="en-US" sz="3600" dirty="0"/>
              <a:t> namespace to access</a:t>
            </a:r>
            <a:br>
              <a:rPr lang="en-US" sz="3600" dirty="0"/>
            </a:b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System.Console</a:t>
            </a:r>
            <a:r>
              <a:rPr lang="en-US" sz="3600" dirty="0"/>
              <a:t> class</a:t>
            </a:r>
          </a:p>
          <a:p>
            <a:endParaRPr lang="en-US" sz="3600" dirty="0"/>
          </a:p>
          <a:p>
            <a:r>
              <a:rPr lang="en-US" sz="3600" dirty="0"/>
              <a:t>Reading input from the console using</a:t>
            </a:r>
            <a:br>
              <a:rPr lang="en-US" sz="3600" dirty="0"/>
            </a:b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3600" dirty="0"/>
              <a:t>:</a:t>
            </a:r>
          </a:p>
          <a:p>
            <a:endParaRPr lang="en-US" sz="3600" dirty="0"/>
          </a:p>
          <a:p>
            <a:endParaRPr lang="bg-BG" sz="36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4600" y="3581400"/>
            <a:ext cx="28194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using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System</a:t>
            </a:r>
            <a:r>
              <a:rPr lang="en-US" sz="2700" b="1" noProof="1">
                <a:latin typeface="Consolas" pitchFamily="49" charset="0"/>
              </a:rPr>
              <a:t>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14600" y="5719917"/>
            <a:ext cx="65532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string name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Console.ReadLine()</a:t>
            </a:r>
            <a:r>
              <a:rPr lang="en-US" sz="2700" b="1" noProof="1">
                <a:latin typeface="Consolas" pitchFamily="49" charset="0"/>
              </a:rPr>
              <a:t>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480984" y="4897109"/>
            <a:ext cx="3084004" cy="769074"/>
          </a:xfrm>
          <a:prstGeom prst="wedgeRoundRectCallout">
            <a:avLst>
              <a:gd name="adj1" fmla="val -54343"/>
              <a:gd name="adj2" fmla="val 444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dirty="0">
                <a:solidFill>
                  <a:srgbClr val="FFFFFF"/>
                </a:solidFill>
              </a:rPr>
              <a:t>Returns </a:t>
            </a:r>
            <a:r>
              <a:rPr lang="en-US" sz="27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endParaRPr lang="bg-BG" sz="27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541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Input from the Console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dirty="0"/>
              <a:t>returns a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3600" dirty="0"/>
              <a:t> </a:t>
            </a:r>
          </a:p>
          <a:p>
            <a:r>
              <a:rPr lang="en-US" sz="3600" dirty="0"/>
              <a:t>Convert the string to number by </a:t>
            </a:r>
            <a:r>
              <a:rPr lang="en-US" sz="3600" b="1" dirty="0">
                <a:solidFill>
                  <a:schemeClr val="bg1"/>
                </a:solidFill>
              </a:rPr>
              <a:t>parsing</a:t>
            </a:r>
            <a:r>
              <a:rPr lang="en-US" sz="3600" dirty="0"/>
              <a:t>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57401" y="2743200"/>
            <a:ext cx="9604837" cy="23417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en-US" sz="2700" b="1" noProof="1">
                <a:latin typeface="Consolas" pitchFamily="49" charset="0"/>
              </a:rPr>
              <a:t> name = Console.ReadLine();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700" b="1" noProof="1">
                <a:latin typeface="Consolas" pitchFamily="49" charset="0"/>
              </a:rPr>
              <a:t> age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int.Parse(</a:t>
            </a:r>
            <a:r>
              <a:rPr lang="en-US" sz="2700" b="1" noProof="1">
                <a:latin typeface="Consolas" pitchFamily="49" charset="0"/>
              </a:rPr>
              <a:t>Console.ReadLine()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700" b="1" noProof="1">
                <a:latin typeface="Consolas" pitchFamily="49" charset="0"/>
              </a:rPr>
              <a:t> salary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double.Parse(</a:t>
            </a:r>
            <a:r>
              <a:rPr lang="en-US" sz="2700" b="1" noProof="1">
                <a:latin typeface="Consolas" pitchFamily="49" charset="0"/>
              </a:rPr>
              <a:t>Console.ReadLine()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bool</a:t>
            </a:r>
            <a:r>
              <a:rPr lang="en-US" sz="2700" b="1" noProof="1">
                <a:latin typeface="Consolas" pitchFamily="49" charset="0"/>
              </a:rPr>
              <a:t> isHungry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bool.Parse(</a:t>
            </a:r>
            <a:r>
              <a:rPr lang="en-US" sz="2700" b="1" noProof="1">
                <a:latin typeface="Consolas" pitchFamily="49" charset="0"/>
              </a:rPr>
              <a:t>Console.ReadLine()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700" b="1" noProof="1">
                <a:latin typeface="Consolas" pitchFamily="49" charset="0"/>
              </a:rPr>
              <a:t>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178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We can </a:t>
            </a:r>
            <a:r>
              <a:rPr lang="en-US" sz="3600" b="1" dirty="0">
                <a:solidFill>
                  <a:schemeClr val="bg1"/>
                </a:solidFill>
              </a:rPr>
              <a:t>print</a:t>
            </a:r>
            <a:r>
              <a:rPr lang="en-US" sz="3600" dirty="0"/>
              <a:t> to the console, using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Console</a:t>
            </a:r>
            <a:r>
              <a:rPr lang="en-US" sz="3600" dirty="0"/>
              <a:t> class</a:t>
            </a:r>
          </a:p>
          <a:p>
            <a:r>
              <a:rPr lang="en-US" sz="3600" dirty="0"/>
              <a:t>Use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System</a:t>
            </a:r>
            <a:r>
              <a:rPr lang="en-US" sz="3600" dirty="0"/>
              <a:t> namespace to access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System.Console</a:t>
            </a:r>
            <a:r>
              <a:rPr lang="en-US" sz="3600" dirty="0"/>
              <a:t> class</a:t>
            </a:r>
          </a:p>
          <a:p>
            <a:r>
              <a:rPr lang="en-US" sz="3600" dirty="0"/>
              <a:t>Writing output to the console:</a:t>
            </a:r>
          </a:p>
          <a:p>
            <a:pPr lvl="1"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Console.Write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lvl="1"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US" sz="3400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Printing to the Console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31000" y="4239000"/>
            <a:ext cx="51054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Console.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Write(</a:t>
            </a:r>
            <a:r>
              <a:rPr lang="en-US" sz="2400" b="1" noProof="1">
                <a:latin typeface="Consolas" pitchFamily="49" charset="0"/>
              </a:rPr>
              <a:t>"Hi, 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Console.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WriteLine(</a:t>
            </a:r>
            <a:r>
              <a:rPr lang="en-US" sz="2400" b="1" noProof="1">
                <a:latin typeface="Consolas" pitchFamily="49" charset="0"/>
              </a:rPr>
              <a:t>"John!"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Hi, John!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386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Using </a:t>
            </a:r>
            <a:r>
              <a:rPr lang="en-US" sz="3600" b="1" dirty="0">
                <a:solidFill>
                  <a:schemeClr val="bg1"/>
                </a:solidFill>
              </a:rPr>
              <a:t>placeholders</a:t>
            </a:r>
            <a:r>
              <a:rPr lang="en-US" sz="3600" dirty="0"/>
              <a:t> to print on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Examples: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85800" y="2779138"/>
            <a:ext cx="10114054" cy="240486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string </a:t>
            </a:r>
            <a:r>
              <a:rPr lang="en-US" sz="2700" dirty="0">
                <a:solidFill>
                  <a:schemeClr val="bg1"/>
                </a:solidFill>
              </a:rPr>
              <a:t>name</a:t>
            </a:r>
            <a:r>
              <a:rPr lang="en-US" sz="2700" dirty="0"/>
              <a:t> = "George";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int </a:t>
            </a:r>
            <a:r>
              <a:rPr lang="en-US" sz="2700" dirty="0">
                <a:solidFill>
                  <a:schemeClr val="bg1"/>
                </a:solidFill>
              </a:rPr>
              <a:t>age</a:t>
            </a:r>
            <a:r>
              <a:rPr lang="en-US" sz="2700" dirty="0"/>
              <a:t> = 5;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Console.WriteLine("Name: </a:t>
            </a:r>
            <a:r>
              <a:rPr lang="en-US" sz="2700" dirty="0">
                <a:solidFill>
                  <a:schemeClr val="bg1"/>
                </a:solidFill>
              </a:rPr>
              <a:t>{0}</a:t>
            </a:r>
            <a:r>
              <a:rPr lang="en-US" sz="2700" dirty="0"/>
              <a:t>, Age: </a:t>
            </a:r>
            <a:r>
              <a:rPr lang="en-US" sz="2700" dirty="0">
                <a:solidFill>
                  <a:schemeClr val="bg1"/>
                </a:solidFill>
              </a:rPr>
              <a:t>{1}</a:t>
            </a:r>
            <a:r>
              <a:rPr lang="en-US" sz="2700" dirty="0"/>
              <a:t>", </a:t>
            </a:r>
            <a:r>
              <a:rPr lang="en-US" sz="2700" dirty="0">
                <a:solidFill>
                  <a:schemeClr val="bg1"/>
                </a:solidFill>
              </a:rPr>
              <a:t>name</a:t>
            </a:r>
            <a:r>
              <a:rPr lang="en-US" sz="2700" dirty="0"/>
              <a:t>, </a:t>
            </a:r>
            <a:r>
              <a:rPr lang="en-US" sz="2700" dirty="0">
                <a:solidFill>
                  <a:schemeClr val="bg1"/>
                </a:solidFill>
              </a:rPr>
              <a:t>age</a:t>
            </a:r>
            <a:r>
              <a:rPr lang="en-US" sz="27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i="1" dirty="0">
                <a:solidFill>
                  <a:schemeClr val="accent2"/>
                </a:solidFill>
              </a:rPr>
              <a:t>// Name: George, Age: 5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Placeholders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421000" y="2570877"/>
            <a:ext cx="3469196" cy="1084220"/>
          </a:xfrm>
          <a:prstGeom prst="wedgeRoundRectCallout">
            <a:avLst>
              <a:gd name="adj1" fmla="val -32568"/>
              <a:gd name="adj2" fmla="val 752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Placeholder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{0}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corresponds to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137311" y="4886405"/>
            <a:ext cx="3469196" cy="1084220"/>
          </a:xfrm>
          <a:prstGeom prst="wedgeRoundRectCallout">
            <a:avLst>
              <a:gd name="adj1" fmla="val -29071"/>
              <a:gd name="adj2" fmla="val -760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Placeholder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{1}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corresponds to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13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  <a:r>
              <a:rPr lang="en-US" dirty="0"/>
              <a:t> – format number to certain digits with leading zeros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dirty="0"/>
              <a:t> – format floating point number with certain digits after the</a:t>
            </a:r>
            <a:br>
              <a:rPr lang="en-US" dirty="0"/>
            </a:br>
            <a:r>
              <a:rPr lang="en-US" dirty="0"/>
              <a:t>decimal point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Examples: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2000" y="3788938"/>
            <a:ext cx="9396974" cy="240486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double grade = 5.5334;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/>
              <a:t>int</a:t>
            </a:r>
            <a:r>
              <a:rPr lang="en-US" sz="2700" dirty="0"/>
              <a:t> percentage = 55;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/>
              <a:t>Console.WriteLine</a:t>
            </a:r>
            <a:r>
              <a:rPr lang="en-US" sz="2700" dirty="0"/>
              <a:t>("</a:t>
            </a:r>
            <a:r>
              <a:rPr lang="en-US" sz="2700" dirty="0">
                <a:solidFill>
                  <a:schemeClr val="bg1"/>
                </a:solidFill>
              </a:rPr>
              <a:t>{0:F2}</a:t>
            </a:r>
            <a:r>
              <a:rPr lang="en-US" sz="2700" dirty="0"/>
              <a:t>", grade);      </a:t>
            </a:r>
            <a:r>
              <a:rPr lang="en-US" sz="2700" i="1" dirty="0">
                <a:solidFill>
                  <a:schemeClr val="accent2"/>
                </a:solidFill>
              </a:rPr>
              <a:t>// 5.53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/>
              <a:t>Console.WriteLine</a:t>
            </a:r>
            <a:r>
              <a:rPr lang="en-US" sz="2700" dirty="0"/>
              <a:t>("</a:t>
            </a:r>
            <a:r>
              <a:rPr lang="en-US" sz="2700" dirty="0">
                <a:solidFill>
                  <a:schemeClr val="bg1"/>
                </a:solidFill>
              </a:rPr>
              <a:t>{0:D3}</a:t>
            </a:r>
            <a:r>
              <a:rPr lang="en-US" sz="2700" dirty="0"/>
              <a:t>", percentage); </a:t>
            </a:r>
            <a:r>
              <a:rPr lang="en-US" sz="2700" i="1" dirty="0">
                <a:solidFill>
                  <a:schemeClr val="accent2"/>
                </a:solidFill>
              </a:rPr>
              <a:t>// 055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Numbers in Placeholders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944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string interpolation to print on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Examples: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2000" y="2667000"/>
            <a:ext cx="9296400" cy="29950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string name = "George";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int age = 5;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7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Console.WriteLine(</a:t>
            </a:r>
            <a:r>
              <a:rPr lang="en-US" sz="2700" dirty="0">
                <a:solidFill>
                  <a:schemeClr val="bg1"/>
                </a:solidFill>
              </a:rPr>
              <a:t>$</a:t>
            </a:r>
            <a:r>
              <a:rPr lang="en-US" sz="2700" dirty="0"/>
              <a:t>"Name: </a:t>
            </a:r>
            <a:r>
              <a:rPr lang="en-US" sz="2700" dirty="0">
                <a:solidFill>
                  <a:schemeClr val="bg1"/>
                </a:solidFill>
              </a:rPr>
              <a:t>{name}</a:t>
            </a:r>
            <a:r>
              <a:rPr lang="en-US" sz="2700" dirty="0"/>
              <a:t>, Age: </a:t>
            </a:r>
            <a:r>
              <a:rPr lang="en-US" sz="2700" dirty="0">
                <a:solidFill>
                  <a:schemeClr val="bg1"/>
                </a:solidFill>
              </a:rPr>
              <a:t>{age}</a:t>
            </a:r>
            <a:r>
              <a:rPr lang="en-US" sz="2700" dirty="0"/>
              <a:t>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i="1" dirty="0">
                <a:solidFill>
                  <a:schemeClr val="accent2"/>
                </a:solidFill>
              </a:rPr>
              <a:t>//Name: George, Age 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String Interpolation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800600" y="3200401"/>
            <a:ext cx="3657600" cy="1226959"/>
          </a:xfrm>
          <a:prstGeom prst="wedgeRoundRectCallout">
            <a:avLst>
              <a:gd name="adj1" fmla="val -58932"/>
              <a:gd name="adj2" fmla="val 431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dirty="0">
                <a:solidFill>
                  <a:srgbClr val="FFFFFF"/>
                </a:solidFill>
              </a:rPr>
              <a:t>Put </a:t>
            </a:r>
            <a:r>
              <a:rPr lang="en-US" sz="2700" b="1" dirty="0">
                <a:solidFill>
                  <a:schemeClr val="bg1"/>
                </a:solidFill>
              </a:rPr>
              <a:t>$</a:t>
            </a:r>
            <a:r>
              <a:rPr lang="en-US" sz="2700" b="1" dirty="0">
                <a:solidFill>
                  <a:srgbClr val="FFFFFF"/>
                </a:solidFill>
              </a:rPr>
              <a:t> in front of the string to use </a:t>
            </a:r>
            <a:r>
              <a:rPr lang="en-US" sz="2700" b="1" dirty="0">
                <a:solidFill>
                  <a:schemeClr val="bg1"/>
                </a:solidFill>
              </a:rPr>
              <a:t>string interpolation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870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F5143B-7A5C-48D2-813A-92D668262F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You will be given 3 input lines:</a:t>
            </a:r>
          </a:p>
          <a:p>
            <a:pPr lvl="1"/>
            <a:r>
              <a:rPr lang="en-GB" dirty="0"/>
              <a:t>Student Name, Age and Average Grade</a:t>
            </a:r>
          </a:p>
          <a:p>
            <a:r>
              <a:rPr lang="en-GB" dirty="0"/>
              <a:t>Print the input in the following format:</a:t>
            </a:r>
          </a:p>
          <a:p>
            <a:pPr lvl="1"/>
            <a:r>
              <a:rPr lang="en-GB" dirty="0"/>
              <a:t>"Name: {name}, Age: {age}, Grade: {grade}"</a:t>
            </a:r>
          </a:p>
          <a:p>
            <a:pPr lvl="1"/>
            <a:r>
              <a:rPr lang="en-GB" dirty="0"/>
              <a:t>Format the grade to 2 decimal places</a:t>
            </a:r>
          </a:p>
          <a:p>
            <a:pPr lvl="1"/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B0AA8ED-642A-4FFF-90C4-D858823D8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Student Information</a:t>
            </a:r>
          </a:p>
        </p:txBody>
      </p:sp>
      <p:sp>
        <p:nvSpPr>
          <p:cNvPr id="9" name="Right Arrow 14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2590800" y="5217571"/>
            <a:ext cx="559740" cy="398653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350" y="4724401"/>
            <a:ext cx="103431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John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5.40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155286"/>
            <a:ext cx="685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Name: John, Age: 15, Grade: 5.40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3CCFEA-219A-4AA1-B2D5-4C0A613B788E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https://judge.softuni.org/Contests/Practice/Index/1188#0</a:t>
            </a:r>
            <a:endParaRPr lang="en-US" sz="20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070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1F410B-7A1D-4B78-8A6A-E8834734E3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420" y="1371601"/>
            <a:ext cx="11339580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string name = </a:t>
            </a:r>
            <a:r>
              <a:rPr lang="en-US" dirty="0" err="1">
                <a:solidFill>
                  <a:schemeClr val="bg1"/>
                </a:solidFill>
              </a:rPr>
              <a:t>Console.ReadLine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age = </a:t>
            </a:r>
            <a:r>
              <a:rPr lang="en-US" dirty="0" err="1">
                <a:solidFill>
                  <a:schemeClr val="bg1"/>
                </a:solidFill>
              </a:rPr>
              <a:t>int.Parse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Console.ReadLine</a:t>
            </a:r>
            <a:r>
              <a:rPr lang="en-US" dirty="0">
                <a:solidFill>
                  <a:schemeClr val="tx1"/>
                </a:solidFill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double grade = </a:t>
            </a:r>
            <a:r>
              <a:rPr lang="en-US" dirty="0" err="1">
                <a:solidFill>
                  <a:schemeClr val="bg1"/>
                </a:solidFill>
              </a:rPr>
              <a:t>double.Parse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Console.ReadLine</a:t>
            </a:r>
            <a:r>
              <a:rPr lang="en-US" dirty="0">
                <a:solidFill>
                  <a:schemeClr val="tx1"/>
                </a:solidFill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Console.WriteLine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$</a:t>
            </a:r>
            <a:r>
              <a:rPr lang="en-US" dirty="0">
                <a:solidFill>
                  <a:schemeClr val="tx1"/>
                </a:solidFill>
              </a:rPr>
              <a:t>"Name: </a:t>
            </a:r>
            <a:r>
              <a:rPr lang="en-US" dirty="0">
                <a:solidFill>
                  <a:schemeClr val="bg1"/>
                </a:solidFill>
              </a:rPr>
              <a:t>{name}</a:t>
            </a:r>
            <a:r>
              <a:rPr lang="en-US" dirty="0">
                <a:solidFill>
                  <a:schemeClr val="tx1"/>
                </a:solidFill>
              </a:rPr>
              <a:t>, Age: </a:t>
            </a:r>
            <a:r>
              <a:rPr lang="en-US" dirty="0">
                <a:solidFill>
                  <a:schemeClr val="bg1"/>
                </a:solidFill>
              </a:rPr>
              <a:t>{age}</a:t>
            </a:r>
            <a:r>
              <a:rPr lang="en-US" dirty="0">
                <a:solidFill>
                  <a:schemeClr val="tx1"/>
                </a:solidFill>
              </a:rPr>
              <a:t>, Grade: </a:t>
            </a:r>
            <a:r>
              <a:rPr lang="en-US" dirty="0">
                <a:solidFill>
                  <a:schemeClr val="bg1"/>
                </a:solidFill>
              </a:rPr>
              <a:t>{grade:f2}</a:t>
            </a:r>
            <a:r>
              <a:rPr lang="en-US" dirty="0">
                <a:solidFill>
                  <a:schemeClr val="tx1"/>
                </a:solidFill>
              </a:rPr>
              <a:t>");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1BDC69-E570-462F-80FF-F36CB16A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Student Information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BDBF2C-62DF-42FF-9D32-A11DD00FE697}"/>
              </a:ext>
            </a:extLst>
          </p:cNvPr>
          <p:cNvSpPr/>
          <p:nvPr/>
        </p:nvSpPr>
        <p:spPr bwMode="auto">
          <a:xfrm>
            <a:off x="4267200" y="4800600"/>
            <a:ext cx="5805420" cy="762000"/>
          </a:xfrm>
          <a:prstGeom prst="rect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Name: John, Age: 15, Grade: 5.40</a:t>
            </a:r>
          </a:p>
        </p:txBody>
      </p:sp>
      <p:sp>
        <p:nvSpPr>
          <p:cNvPr id="11" name="Arrow: Bent-Up 10">
            <a:extLst>
              <a:ext uri="{FF2B5EF4-FFF2-40B4-BE49-F238E27FC236}">
                <a16:creationId xmlns:a16="http://schemas.microsoft.com/office/drawing/2014/main" id="{4B3AF833-DDDC-4CCD-8A46-B19E6B048046}"/>
              </a:ext>
            </a:extLst>
          </p:cNvPr>
          <p:cNvSpPr/>
          <p:nvPr/>
        </p:nvSpPr>
        <p:spPr bwMode="auto">
          <a:xfrm rot="5400000">
            <a:off x="2846877" y="4365748"/>
            <a:ext cx="1169377" cy="1071929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436CA2-A1E2-4826-AD71-5B1ED3491E11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https://judge.softuni.org/Contests/Practice/Index/1188#0</a:t>
            </a:r>
            <a:endParaRPr lang="en-US" sz="2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777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Comparison Operators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276649D-8680-48E5-A51F-1A65D03744AC}"/>
              </a:ext>
            </a:extLst>
          </p:cNvPr>
          <p:cNvSpPr txBox="1">
            <a:spLocks/>
          </p:cNvSpPr>
          <p:nvPr/>
        </p:nvSpPr>
        <p:spPr>
          <a:xfrm>
            <a:off x="4573665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</p:spTree>
    <p:extLst>
      <p:ext uri="{BB962C8B-B14F-4D97-AF65-F5344CB8AC3E}">
        <p14:creationId xmlns:p14="http://schemas.microsoft.com/office/powerpoint/2010/main" val="274537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  <a:endParaRPr lang="en-US" dirty="0"/>
          </a:p>
        </p:txBody>
      </p:sp>
      <p:graphicFrame>
        <p:nvGraphicFramePr>
          <p:cNvPr id="7" name="Group 134">
            <a:extLst>
              <a:ext uri="{FF2B5EF4-FFF2-40B4-BE49-F238E27FC236}">
                <a16:creationId xmlns:a16="http://schemas.microsoft.com/office/drawing/2014/main" id="{E6F43DC3-F2E2-41B1-B9BC-A0E8A655D7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1995120"/>
              </p:ext>
            </p:extLst>
          </p:nvPr>
        </p:nvGraphicFramePr>
        <p:xfrm>
          <a:off x="1981200" y="1600200"/>
          <a:ext cx="8229600" cy="4319016"/>
        </p:xfrm>
        <a:graphic>
          <a:graphicData uri="http://schemas.openxmlformats.org/drawingml/2006/table">
            <a:tbl>
              <a:tblPr/>
              <a:tblGrid>
                <a:gridCol w="4911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7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 or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 or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77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9902" y="1179000"/>
            <a:ext cx="9049234" cy="5207396"/>
          </a:xfrm>
        </p:spPr>
        <p:txBody>
          <a:bodyPr>
            <a:noAutofit/>
          </a:bodyPr>
          <a:lstStyle/>
          <a:p>
            <a:r>
              <a:rPr lang="en-GB" dirty="0"/>
              <a:t>Introduction and Basic Syntax </a:t>
            </a:r>
          </a:p>
          <a:p>
            <a:r>
              <a:rPr lang="en-GB" dirty="0"/>
              <a:t>Input / Output</a:t>
            </a:r>
          </a:p>
          <a:p>
            <a:r>
              <a:rPr lang="en-GB" dirty="0"/>
              <a:t>Comparison Operators</a:t>
            </a:r>
          </a:p>
          <a:p>
            <a:r>
              <a:rPr lang="en-GB" dirty="0"/>
              <a:t>Implementing Control-Flow Logic</a:t>
            </a:r>
          </a:p>
          <a:p>
            <a:r>
              <a:rPr lang="en-GB" dirty="0"/>
              <a:t>Logical Operators</a:t>
            </a:r>
          </a:p>
          <a:p>
            <a:r>
              <a:rPr lang="en-GB" dirty="0"/>
              <a:t>Loops</a:t>
            </a:r>
          </a:p>
          <a:p>
            <a:r>
              <a:rPr lang="en-GB" dirty="0"/>
              <a:t>Debugging and Troubleshooting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Values can be compared: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Numbers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F2AF9948-41DF-460D-8A8D-6533FF6317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76400" y="1951051"/>
            <a:ext cx="8534400" cy="4523070"/>
          </a:xfrm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int</a:t>
            </a:r>
            <a:r>
              <a:rPr lang="en-US" sz="2400" dirty="0"/>
              <a:t> a = 5;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int</a:t>
            </a:r>
            <a:r>
              <a:rPr lang="en-US" sz="2400" dirty="0"/>
              <a:t> b = 10;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Console.WriteLine</a:t>
            </a:r>
            <a:r>
              <a:rPr lang="en-US" sz="2400" dirty="0"/>
              <a:t>(a </a:t>
            </a:r>
            <a:r>
              <a:rPr lang="en-US" sz="2400" dirty="0">
                <a:solidFill>
                  <a:schemeClr val="bg1"/>
                </a:solidFill>
              </a:rPr>
              <a:t>&lt;</a:t>
            </a:r>
            <a:r>
              <a:rPr lang="en-US" sz="2400" dirty="0"/>
              <a:t> b);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Console.WriteLine</a:t>
            </a:r>
            <a:r>
              <a:rPr lang="en-US" sz="2400" dirty="0"/>
              <a:t>(a 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  <a:r>
              <a:rPr lang="en-US" sz="2400" dirty="0"/>
              <a:t> 0);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Console.WriteLine</a:t>
            </a:r>
            <a:r>
              <a:rPr lang="en-US" sz="2400" dirty="0"/>
              <a:t>(a 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  <a:r>
              <a:rPr lang="en-US" sz="2400" dirty="0"/>
              <a:t> 100);    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Console.WriteLine</a:t>
            </a:r>
            <a:r>
              <a:rPr lang="en-US" sz="2400" dirty="0"/>
              <a:t>(a </a:t>
            </a:r>
            <a:r>
              <a:rPr lang="en-US" sz="2400" dirty="0">
                <a:solidFill>
                  <a:schemeClr val="bg1"/>
                </a:solidFill>
              </a:rPr>
              <a:t>&lt;</a:t>
            </a:r>
            <a:r>
              <a:rPr lang="en-US" sz="2400" dirty="0"/>
              <a:t> a);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Console.WriteLine</a:t>
            </a:r>
            <a:r>
              <a:rPr lang="en-US" sz="2400" dirty="0"/>
              <a:t>(a </a:t>
            </a:r>
            <a:r>
              <a:rPr lang="en-US" sz="2400" dirty="0">
                <a:solidFill>
                  <a:schemeClr val="bg1"/>
                </a:solidFill>
              </a:rPr>
              <a:t>&lt;=</a:t>
            </a:r>
            <a:r>
              <a:rPr lang="en-US" sz="2400" dirty="0"/>
              <a:t> 5);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Console.WriteLine</a:t>
            </a:r>
            <a:r>
              <a:rPr lang="en-US" sz="2400" dirty="0"/>
              <a:t>(b </a:t>
            </a:r>
            <a:r>
              <a:rPr lang="en-US" sz="2400" dirty="0">
                <a:solidFill>
                  <a:schemeClr val="bg1"/>
                </a:solidFill>
              </a:rPr>
              <a:t>==</a:t>
            </a:r>
            <a:r>
              <a:rPr lang="en-US" sz="2400" dirty="0"/>
              <a:t> 2 * a);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FAB0C3-D674-49FB-A822-76681A33DD96}"/>
              </a:ext>
            </a:extLst>
          </p:cNvPr>
          <p:cNvSpPr txBox="1"/>
          <p:nvPr/>
        </p:nvSpPr>
        <p:spPr>
          <a:xfrm>
            <a:off x="7391400" y="3122181"/>
            <a:ext cx="163362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F94115-5ACD-4A41-B456-77BA8BFD8E44}"/>
              </a:ext>
            </a:extLst>
          </p:cNvPr>
          <p:cNvSpPr txBox="1"/>
          <p:nvPr/>
        </p:nvSpPr>
        <p:spPr>
          <a:xfrm>
            <a:off x="7391400" y="3684323"/>
            <a:ext cx="163362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330431-5D99-4399-8C30-08D2026C5F6B}"/>
              </a:ext>
            </a:extLst>
          </p:cNvPr>
          <p:cNvSpPr txBox="1"/>
          <p:nvPr/>
        </p:nvSpPr>
        <p:spPr>
          <a:xfrm>
            <a:off x="7391400" y="4847626"/>
            <a:ext cx="182025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B1855F-2820-4D9E-92F2-77EC2E402EAD}"/>
              </a:ext>
            </a:extLst>
          </p:cNvPr>
          <p:cNvSpPr txBox="1"/>
          <p:nvPr/>
        </p:nvSpPr>
        <p:spPr>
          <a:xfrm>
            <a:off x="7391400" y="4263489"/>
            <a:ext cx="182025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EBD114-A2AA-4892-BAFA-835098653208}"/>
              </a:ext>
            </a:extLst>
          </p:cNvPr>
          <p:cNvSpPr txBox="1"/>
          <p:nvPr/>
        </p:nvSpPr>
        <p:spPr>
          <a:xfrm>
            <a:off x="7391400" y="5350557"/>
            <a:ext cx="182025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7CC317-A30F-4428-9D99-F6FE96996230}"/>
              </a:ext>
            </a:extLst>
          </p:cNvPr>
          <p:cNvSpPr txBox="1"/>
          <p:nvPr/>
        </p:nvSpPr>
        <p:spPr>
          <a:xfrm>
            <a:off x="7391400" y="5853488"/>
            <a:ext cx="182025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221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Implementing Control-Flow Logic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8F9EF0-ED98-46C3-86B4-1CF553A7B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23" y="1600201"/>
            <a:ext cx="2974554" cy="1928813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The If-else Statement</a:t>
            </a:r>
          </a:p>
        </p:txBody>
      </p:sp>
    </p:spTree>
    <p:extLst>
      <p:ext uri="{BB962C8B-B14F-4D97-AF65-F5344CB8AC3E}">
        <p14:creationId xmlns:p14="http://schemas.microsoft.com/office/powerpoint/2010/main" val="4963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19AB60D-CA82-4A49-A281-043840F454A2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https://judge.softuni.org/Contests/Practice/Index/1188#2</a:t>
            </a:r>
            <a:endParaRPr lang="en-US" sz="2000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501" y="1196126"/>
            <a:ext cx="11811097" cy="5524770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most simple </a:t>
            </a:r>
            <a:r>
              <a:rPr lang="en-US" dirty="0">
                <a:hlinkClick r:id="rId4"/>
              </a:rPr>
              <a:t>conditional statement</a:t>
            </a:r>
            <a:endParaRPr lang="en-US" dirty="0"/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Test for a condition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Example: Take as an input a grade and check if the student </a:t>
            </a:r>
            <a:br>
              <a:rPr lang="en-US" dirty="0"/>
            </a:br>
            <a:r>
              <a:rPr lang="en-US" dirty="0"/>
              <a:t>has passed the exam (grade &gt;= 3.00)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/>
              <a:t> Statement</a:t>
            </a:r>
            <a:endParaRPr lang="en-US" i="1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220788" y="3865271"/>
            <a:ext cx="8474727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double grade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if (</a:t>
            </a:r>
            <a:r>
              <a:rPr lang="it-IT" sz="2400" b="1" noProof="1">
                <a:latin typeface="Consolas" pitchFamily="49" charset="0"/>
              </a:rPr>
              <a:t>grade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&gt;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it-IT" sz="2400" b="1" noProof="1">
                <a:latin typeface="Consolas" pitchFamily="49" charset="0"/>
              </a:rPr>
              <a:t>3.00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Console.WriteLine("Passed!");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659087" y="4900511"/>
            <a:ext cx="3732814" cy="850264"/>
          </a:xfrm>
          <a:prstGeom prst="wedgeRoundRectCallout">
            <a:avLst>
              <a:gd name="adj1" fmla="val 47596"/>
              <a:gd name="adj2" fmla="val -178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In C# the opening bracket stays on a new line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94780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Executes </a:t>
            </a:r>
            <a:r>
              <a:rPr lang="en-US" sz="3200" b="1" dirty="0">
                <a:solidFill>
                  <a:schemeClr val="bg1"/>
                </a:solidFill>
              </a:rPr>
              <a:t>one branch</a:t>
            </a:r>
            <a:r>
              <a:rPr lang="en-US" sz="3200" b="1" dirty="0"/>
              <a:t> </a:t>
            </a:r>
            <a:r>
              <a:rPr lang="en-US" sz="3200" dirty="0"/>
              <a:t>if the condition is 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another</a:t>
            </a:r>
            <a:br>
              <a:rPr lang="en-US" sz="3200" dirty="0"/>
            </a:br>
            <a:r>
              <a:rPr lang="en-US" sz="3200" dirty="0"/>
              <a:t>if it is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r>
              <a:rPr lang="en-US" sz="3200" dirty="0"/>
              <a:t> 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Example: </a:t>
            </a:r>
            <a:r>
              <a:rPr lang="en-US" sz="3200" b="1" dirty="0">
                <a:solidFill>
                  <a:schemeClr val="bg1"/>
                </a:solidFill>
              </a:rPr>
              <a:t>Upgrade</a:t>
            </a:r>
            <a:r>
              <a:rPr lang="en-US" sz="3200" dirty="0"/>
              <a:t> the last example, so it prints </a:t>
            </a:r>
            <a:r>
              <a:rPr lang="en-US" sz="3200" noProof="1"/>
              <a:t>"</a:t>
            </a:r>
            <a:r>
              <a:rPr lang="en-US" sz="3200" b="1" noProof="1">
                <a:solidFill>
                  <a:schemeClr val="bg1"/>
                </a:solidFill>
              </a:rPr>
              <a:t>Failed</a:t>
            </a:r>
            <a:r>
              <a:rPr lang="en-US" sz="3200" noProof="1"/>
              <a:t>!" </a:t>
            </a:r>
            <a:br>
              <a:rPr lang="en-US" sz="3200" noProof="1"/>
            </a:br>
            <a:r>
              <a:rPr lang="en-US" sz="3200" noProof="1"/>
              <a:t>if the</a:t>
            </a:r>
            <a:r>
              <a:rPr lang="en-US" sz="3200" dirty="0"/>
              <a:t> mark is lower than 3.00: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If-else Statement</a:t>
            </a:r>
            <a:endParaRPr lang="en-US" dirty="0"/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3324475" y="3393830"/>
            <a:ext cx="5438526" cy="290233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if (grade &gt;</a:t>
            </a:r>
            <a:r>
              <a:rPr lang="bg-BG" sz="2200" b="1" noProof="1">
                <a:latin typeface="Consolas" pitchFamily="49" charset="0"/>
              </a:rPr>
              <a:t>=</a:t>
            </a:r>
            <a:r>
              <a:rPr lang="it-IT" sz="2200" b="1" noProof="1">
                <a:latin typeface="Consolas" pitchFamily="49" charset="0"/>
              </a:rPr>
              <a:t> 3.00)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Console.WriteLine("Passed!");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it-IT" sz="2200" b="1" noProof="1">
                <a:latin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</a:t>
            </a:r>
            <a:r>
              <a:rPr lang="it-IT" sz="22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it-IT" sz="2200" b="1" noProof="1">
                <a:solidFill>
                  <a:schemeClr val="accent2"/>
                </a:solidFill>
                <a:latin typeface="Consolas" pitchFamily="49" charset="0"/>
              </a:rPr>
              <a:t>TODO:</a:t>
            </a:r>
            <a:r>
              <a:rPr lang="it-IT" sz="2200" b="1" i="1" noProof="1">
                <a:solidFill>
                  <a:schemeClr val="accent2"/>
                </a:solidFill>
                <a:latin typeface="Consolas" pitchFamily="49" charset="0"/>
              </a:rPr>
              <a:t> Print the message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39057" y="4351014"/>
            <a:ext cx="2438400" cy="1242275"/>
          </a:xfrm>
          <a:prstGeom prst="wedgeRoundRectCallout">
            <a:avLst>
              <a:gd name="adj1" fmla="val 63391"/>
              <a:gd name="adj2" fmla="val 113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The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else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>
                <a:solidFill>
                  <a:schemeClr val="bg2"/>
                </a:solidFill>
              </a:rPr>
              <a:t>keyword stays on a new line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9AB60D-CA82-4A49-A281-043840F454A2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https://judge.softuni.org/Contests/Practice/Index/1188#2</a:t>
            </a:r>
            <a:endParaRPr lang="en-US" sz="20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74153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20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 a program that reads hours and minutes from the console </a:t>
            </a:r>
            <a:br>
              <a:rPr lang="en-US" sz="3200" dirty="0"/>
            </a:br>
            <a:r>
              <a:rPr lang="en-US" sz="3200" dirty="0"/>
              <a:t>and calculates the time after 30 minutes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hours and the minutes come on separate lines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Example:</a:t>
            </a:r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Back in 30 Minutes</a:t>
            </a:r>
            <a:endParaRPr lang="bg-BG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856142" y="3579452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59</a:t>
            </a:r>
          </a:p>
        </p:txBody>
      </p:sp>
      <p:sp>
        <p:nvSpPr>
          <p:cNvPr id="19" name="Right Arrow 14"/>
          <p:cNvSpPr/>
          <p:nvPr/>
        </p:nvSpPr>
        <p:spPr>
          <a:xfrm>
            <a:off x="8665454" y="3975633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9084227" y="3850812"/>
            <a:ext cx="120171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0:29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612495" y="3563859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46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830794" y="3823228"/>
            <a:ext cx="124658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2:1</a:t>
            </a:r>
            <a:r>
              <a:rPr lang="en-US" sz="2800" b="1" noProof="1">
                <a:latin typeface="Consolas" panose="020B0609020204030204" pitchFamily="49" charset="0"/>
              </a:rPr>
              <a:t>6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726140" y="3562929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01</a:t>
            </a:r>
          </a:p>
        </p:txBody>
      </p:sp>
      <p:sp>
        <p:nvSpPr>
          <p:cNvPr id="25" name="Right Arrow 14"/>
          <p:cNvSpPr/>
          <p:nvPr/>
        </p:nvSpPr>
        <p:spPr>
          <a:xfrm>
            <a:off x="5543866" y="3961313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961295" y="3829688"/>
            <a:ext cx="116852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0:31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7852233" y="5010939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37" name="Right Arrow 14"/>
          <p:cNvSpPr/>
          <p:nvPr/>
        </p:nvSpPr>
        <p:spPr>
          <a:xfrm>
            <a:off x="8664129" y="5454690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9084228" y="5282299"/>
            <a:ext cx="120183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12:02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1611464" y="4995346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08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830794" y="5254715"/>
            <a:ext cx="124658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11:38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4706911" y="4994416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12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49</a:t>
            </a:r>
          </a:p>
        </p:txBody>
      </p:sp>
      <p:sp>
        <p:nvSpPr>
          <p:cNvPr id="43" name="Right Arrow 14"/>
          <p:cNvSpPr/>
          <p:nvPr/>
        </p:nvSpPr>
        <p:spPr>
          <a:xfrm>
            <a:off x="5529017" y="5407120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5961295" y="5261175"/>
            <a:ext cx="116852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13:19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9F631A-59DD-4D87-81F8-C49CE6447B87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https://judge.softuni.org/Contests/Practice/Index/1188#3</a:t>
            </a:r>
            <a:endParaRPr lang="en-US" sz="2000" dirty="0"/>
          </a:p>
        </p:txBody>
      </p:sp>
      <p:sp>
        <p:nvSpPr>
          <p:cNvPr id="28" name="Right Arrow 14"/>
          <p:cNvSpPr/>
          <p:nvPr/>
        </p:nvSpPr>
        <p:spPr>
          <a:xfrm>
            <a:off x="2413028" y="5442285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9" name="Right Arrow 14"/>
          <p:cNvSpPr/>
          <p:nvPr/>
        </p:nvSpPr>
        <p:spPr>
          <a:xfrm>
            <a:off x="2404866" y="3970538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64976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36" grpId="0" animBg="1"/>
      <p:bldP spid="37" grpId="0" animBg="1"/>
      <p:bldP spid="38" grpId="0" animBg="1"/>
      <p:bldP spid="39" grpId="0" animBg="1"/>
      <p:bldP spid="41" grpId="0" animBg="1"/>
      <p:bldP spid="42" grpId="0" animBg="1"/>
      <p:bldP spid="43" grpId="0" animBg="1"/>
      <p:bldP spid="44" grpId="0" animBg="1"/>
      <p:bldP spid="28" grpId="0" animBg="1"/>
      <p:bldP spid="2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Back in 30 Minutes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914400" y="1295400"/>
            <a:ext cx="102870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int hours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int minutes = int.Parse(Console.ReadLine()) + 30;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if (minutes &gt; 59)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800" b="1" noProof="1">
                <a:latin typeface="Consolas" pitchFamily="49" charset="0"/>
              </a:rPr>
              <a:t>hours +=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minutes -= 60;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}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if (hours &gt; 23)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hours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Console.WriteLine("</a:t>
            </a:r>
            <a:r>
              <a:rPr lang="en-US" sz="2800" b="1" noProof="1">
                <a:latin typeface="Consolas" pitchFamily="49" charset="0"/>
              </a:rPr>
              <a:t>{0}:{1:D2}", hours, minutes</a:t>
            </a:r>
            <a:r>
              <a:rPr lang="it-IT" sz="2800" b="1" noProof="1">
                <a:latin typeface="Consolas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E6E057-8F7E-40C6-B810-82C36D87F99E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https://judge.softuni.org/Contests/Practice/Index/1188#3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8345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The Switch-Case Statement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58B1FF-B927-463A-8B84-FD86E6234910}"/>
              </a:ext>
            </a:extLst>
          </p:cNvPr>
          <p:cNvGrpSpPr/>
          <p:nvPr/>
        </p:nvGrpSpPr>
        <p:grpSpPr>
          <a:xfrm>
            <a:off x="4896420" y="1297041"/>
            <a:ext cx="2399162" cy="3381112"/>
            <a:chOff x="8304212" y="1267088"/>
            <a:chExt cx="3048000" cy="4295512"/>
          </a:xfrm>
        </p:grpSpPr>
        <p:sp>
          <p:nvSpPr>
            <p:cNvPr id="14" name="Arrow: Quad 13">
              <a:extLst>
                <a:ext uri="{FF2B5EF4-FFF2-40B4-BE49-F238E27FC236}">
                  <a16:creationId xmlns:a16="http://schemas.microsoft.com/office/drawing/2014/main" id="{B0BA8AD8-F2F1-40A7-B80F-616F682035DA}"/>
                </a:ext>
              </a:extLst>
            </p:cNvPr>
            <p:cNvSpPr/>
            <p:nvPr/>
          </p:nvSpPr>
          <p:spPr bwMode="auto">
            <a:xfrm>
              <a:off x="8304212" y="2514600"/>
              <a:ext cx="3048000" cy="3048000"/>
            </a:xfrm>
            <a:prstGeom prst="quadArrow">
              <a:avLst>
                <a:gd name="adj1" fmla="val 7676"/>
                <a:gd name="adj2" fmla="val 13676"/>
                <a:gd name="adj3" fmla="val 14029"/>
              </a:avLst>
            </a:prstGeom>
            <a:solidFill>
              <a:schemeClr val="bg2"/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6A8912F-9A20-4650-BF75-5034DBD31206}"/>
                </a:ext>
              </a:extLst>
            </p:cNvPr>
            <p:cNvGrpSpPr/>
            <p:nvPr/>
          </p:nvGrpSpPr>
          <p:grpSpPr>
            <a:xfrm>
              <a:off x="9218612" y="1267088"/>
              <a:ext cx="1219200" cy="2892457"/>
              <a:chOff x="9218612" y="1267088"/>
              <a:chExt cx="1219200" cy="2892457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B6DBD23-4FF1-43E4-95AB-85F138ACC7B4}"/>
                  </a:ext>
                </a:extLst>
              </p:cNvPr>
              <p:cNvSpPr/>
              <p:nvPr/>
            </p:nvSpPr>
            <p:spPr bwMode="auto">
              <a:xfrm>
                <a:off x="9485312" y="1267088"/>
                <a:ext cx="685800" cy="6858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06BF866E-23FD-4768-92C6-05C7E48EB66E}"/>
                  </a:ext>
                </a:extLst>
              </p:cNvPr>
              <p:cNvSpPr/>
              <p:nvPr/>
            </p:nvSpPr>
            <p:spPr bwMode="auto">
              <a:xfrm>
                <a:off x="9218612" y="2102145"/>
                <a:ext cx="1219200" cy="2057400"/>
              </a:xfrm>
              <a:custGeom>
                <a:avLst/>
                <a:gdLst>
                  <a:gd name="connsiteX0" fmla="*/ 128017 w 1524000"/>
                  <a:gd name="connsiteY0" fmla="*/ 0 h 2057400"/>
                  <a:gd name="connsiteX1" fmla="*/ 508003 w 1524000"/>
                  <a:gd name="connsiteY1" fmla="*/ 0 h 2057400"/>
                  <a:gd name="connsiteX2" fmla="*/ 1015997 w 1524000"/>
                  <a:gd name="connsiteY2" fmla="*/ 0 h 2057400"/>
                  <a:gd name="connsiteX3" fmla="*/ 1395983 w 1524000"/>
                  <a:gd name="connsiteY3" fmla="*/ 0 h 2057400"/>
                  <a:gd name="connsiteX4" fmla="*/ 1524000 w 1524000"/>
                  <a:gd name="connsiteY4" fmla="*/ 128017 h 2057400"/>
                  <a:gd name="connsiteX5" fmla="*/ 1524000 w 1524000"/>
                  <a:gd name="connsiteY5" fmla="*/ 567674 h 2057400"/>
                  <a:gd name="connsiteX6" fmla="*/ 1524000 w 1524000"/>
                  <a:gd name="connsiteY6" fmla="*/ 640067 h 2057400"/>
                  <a:gd name="connsiteX7" fmla="*/ 1524000 w 1524000"/>
                  <a:gd name="connsiteY7" fmla="*/ 1075672 h 2057400"/>
                  <a:gd name="connsiteX8" fmla="*/ 1473199 w 1524000"/>
                  <a:gd name="connsiteY8" fmla="*/ 1126473 h 2057400"/>
                  <a:gd name="connsiteX9" fmla="*/ 1270001 w 1524000"/>
                  <a:gd name="connsiteY9" fmla="*/ 1126473 h 2057400"/>
                  <a:gd name="connsiteX10" fmla="*/ 1219200 w 1524000"/>
                  <a:gd name="connsiteY10" fmla="*/ 1075672 h 2057400"/>
                  <a:gd name="connsiteX11" fmla="*/ 1219200 w 1524000"/>
                  <a:gd name="connsiteY11" fmla="*/ 768084 h 2057400"/>
                  <a:gd name="connsiteX12" fmla="*/ 1143000 w 1524000"/>
                  <a:gd name="connsiteY12" fmla="*/ 768084 h 2057400"/>
                  <a:gd name="connsiteX13" fmla="*/ 1143000 w 1524000"/>
                  <a:gd name="connsiteY13" fmla="*/ 1930397 h 2057400"/>
                  <a:gd name="connsiteX14" fmla="*/ 1015997 w 1524000"/>
                  <a:gd name="connsiteY14" fmla="*/ 2057400 h 2057400"/>
                  <a:gd name="connsiteX15" fmla="*/ 508003 w 1524000"/>
                  <a:gd name="connsiteY15" fmla="*/ 2057400 h 2057400"/>
                  <a:gd name="connsiteX16" fmla="*/ 381000 w 1524000"/>
                  <a:gd name="connsiteY16" fmla="*/ 1930397 h 2057400"/>
                  <a:gd name="connsiteX17" fmla="*/ 381000 w 1524000"/>
                  <a:gd name="connsiteY17" fmla="*/ 768084 h 2057400"/>
                  <a:gd name="connsiteX18" fmla="*/ 304800 w 1524000"/>
                  <a:gd name="connsiteY18" fmla="*/ 768084 h 2057400"/>
                  <a:gd name="connsiteX19" fmla="*/ 304800 w 1524000"/>
                  <a:gd name="connsiteY19" fmla="*/ 1072624 h 2057400"/>
                  <a:gd name="connsiteX20" fmla="*/ 253999 w 1524000"/>
                  <a:gd name="connsiteY20" fmla="*/ 1123425 h 2057400"/>
                  <a:gd name="connsiteX21" fmla="*/ 50801 w 1524000"/>
                  <a:gd name="connsiteY21" fmla="*/ 1123425 h 2057400"/>
                  <a:gd name="connsiteX22" fmla="*/ 0 w 1524000"/>
                  <a:gd name="connsiteY22" fmla="*/ 1072624 h 2057400"/>
                  <a:gd name="connsiteX23" fmla="*/ 0 w 1524000"/>
                  <a:gd name="connsiteY23" fmla="*/ 640067 h 2057400"/>
                  <a:gd name="connsiteX24" fmla="*/ 0 w 1524000"/>
                  <a:gd name="connsiteY24" fmla="*/ 564626 h 2057400"/>
                  <a:gd name="connsiteX25" fmla="*/ 0 w 1524000"/>
                  <a:gd name="connsiteY25" fmla="*/ 128017 h 2057400"/>
                  <a:gd name="connsiteX26" fmla="*/ 128017 w 1524000"/>
                  <a:gd name="connsiteY26" fmla="*/ 0 h 205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524000" h="2057400">
                    <a:moveTo>
                      <a:pt x="128017" y="0"/>
                    </a:moveTo>
                    <a:lnTo>
                      <a:pt x="508003" y="0"/>
                    </a:lnTo>
                    <a:lnTo>
                      <a:pt x="1015997" y="0"/>
                    </a:lnTo>
                    <a:lnTo>
                      <a:pt x="1395983" y="0"/>
                    </a:lnTo>
                    <a:cubicBezTo>
                      <a:pt x="1466685" y="0"/>
                      <a:pt x="1524000" y="57315"/>
                      <a:pt x="1524000" y="128017"/>
                    </a:cubicBezTo>
                    <a:lnTo>
                      <a:pt x="1524000" y="567674"/>
                    </a:lnTo>
                    <a:lnTo>
                      <a:pt x="1524000" y="640067"/>
                    </a:lnTo>
                    <a:lnTo>
                      <a:pt x="1524000" y="1075672"/>
                    </a:lnTo>
                    <a:cubicBezTo>
                      <a:pt x="1524000" y="1103729"/>
                      <a:pt x="1501256" y="1126473"/>
                      <a:pt x="1473199" y="1126473"/>
                    </a:cubicBezTo>
                    <a:lnTo>
                      <a:pt x="1270001" y="1126473"/>
                    </a:lnTo>
                    <a:cubicBezTo>
                      <a:pt x="1241944" y="1126473"/>
                      <a:pt x="1219200" y="1103729"/>
                      <a:pt x="1219200" y="1075672"/>
                    </a:cubicBezTo>
                    <a:lnTo>
                      <a:pt x="1219200" y="768084"/>
                    </a:lnTo>
                    <a:lnTo>
                      <a:pt x="1143000" y="768084"/>
                    </a:lnTo>
                    <a:lnTo>
                      <a:pt x="1143000" y="1930397"/>
                    </a:lnTo>
                    <a:cubicBezTo>
                      <a:pt x="1143000" y="2000539"/>
                      <a:pt x="1086139" y="2057400"/>
                      <a:pt x="1015997" y="2057400"/>
                    </a:cubicBezTo>
                    <a:lnTo>
                      <a:pt x="508003" y="2057400"/>
                    </a:lnTo>
                    <a:cubicBezTo>
                      <a:pt x="437861" y="2057400"/>
                      <a:pt x="381000" y="2000539"/>
                      <a:pt x="381000" y="1930397"/>
                    </a:cubicBezTo>
                    <a:lnTo>
                      <a:pt x="381000" y="768084"/>
                    </a:lnTo>
                    <a:lnTo>
                      <a:pt x="304800" y="768084"/>
                    </a:lnTo>
                    <a:lnTo>
                      <a:pt x="304800" y="1072624"/>
                    </a:lnTo>
                    <a:cubicBezTo>
                      <a:pt x="304800" y="1100681"/>
                      <a:pt x="282056" y="1123425"/>
                      <a:pt x="253999" y="1123425"/>
                    </a:cubicBezTo>
                    <a:lnTo>
                      <a:pt x="50801" y="1123425"/>
                    </a:lnTo>
                    <a:cubicBezTo>
                      <a:pt x="22744" y="1123425"/>
                      <a:pt x="0" y="1100681"/>
                      <a:pt x="0" y="1072624"/>
                    </a:cubicBezTo>
                    <a:lnTo>
                      <a:pt x="0" y="640067"/>
                    </a:lnTo>
                    <a:lnTo>
                      <a:pt x="0" y="564626"/>
                    </a:lnTo>
                    <a:lnTo>
                      <a:pt x="0" y="128017"/>
                    </a:lnTo>
                    <a:cubicBezTo>
                      <a:pt x="0" y="57315"/>
                      <a:pt x="57315" y="0"/>
                      <a:pt x="128017" y="0"/>
                    </a:cubicBezTo>
                    <a:close/>
                  </a:path>
                </a:pathLst>
              </a:cu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Simplified If-else-if-else</a:t>
            </a:r>
          </a:p>
        </p:txBody>
      </p:sp>
    </p:spTree>
    <p:extLst>
      <p:ext uri="{BB962C8B-B14F-4D97-AF65-F5344CB8AC3E}">
        <p14:creationId xmlns:p14="http://schemas.microsoft.com/office/powerpoint/2010/main" val="197422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7"/>
            <a:ext cx="11923761" cy="51856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hlinkClick r:id="rId2"/>
              </a:rPr>
              <a:t>Switch-case</a:t>
            </a:r>
            <a:r>
              <a:rPr lang="en-US" sz="3200" dirty="0"/>
              <a:t> statement works as a sequence of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if-else</a:t>
            </a:r>
            <a:endParaRPr lang="en-US" sz="32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Example: Read an input number and print its corresponding month: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Switch-case Statement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590801" y="2477109"/>
            <a:ext cx="7010399" cy="37575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int month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switch (month)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case 1:</a:t>
            </a:r>
            <a:r>
              <a:rPr lang="en-US" sz="2000" b="1" noProof="1">
                <a:latin typeface="Consolas" pitchFamily="49" charset="0"/>
              </a:rPr>
              <a:t> Console.WriteLine("January");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0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case 2:</a:t>
            </a:r>
            <a:r>
              <a:rPr lang="en-US" sz="2000" b="1" noProof="1">
                <a:latin typeface="Consolas" pitchFamily="49" charset="0"/>
              </a:rPr>
              <a:t> Console.WriteLine("February");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0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</a:rPr>
              <a:t>TODO: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 Add the other cases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  default:</a:t>
            </a:r>
            <a:r>
              <a:rPr lang="en-US" sz="2000" b="1" noProof="1">
                <a:latin typeface="Consolas" pitchFamily="49" charset="0"/>
              </a:rPr>
              <a:t> Console.WriteLine("Error!");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0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701C22-1050-4070-8335-F4255E798EDA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https://judge.softuni.org/Contests/Practice/Index/1188#4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9138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By given country print its typical language: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English -&gt; England, USA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Spanish -&gt; Spain, Argentina, Mexico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other -&gt; unknown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Foreign Languages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BD9833-E1F6-4ED9-ACD7-3E71DB546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45" y="4100134"/>
            <a:ext cx="2020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England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3E9CD4-6518-4906-96BC-236FF8DE2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4617" y="4110591"/>
            <a:ext cx="185239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English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7FB0AC-24C4-42D4-8864-F9F861C66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44" y="4987052"/>
            <a:ext cx="2020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Spain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C9C8BB-D7A5-441B-BCF3-DD46D7A00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4617" y="4995883"/>
            <a:ext cx="185239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Spanish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4BC44E1E-04D8-40B9-9563-06BD65D09BB9}"/>
              </a:ext>
            </a:extLst>
          </p:cNvPr>
          <p:cNvSpPr/>
          <p:nvPr/>
        </p:nvSpPr>
        <p:spPr>
          <a:xfrm>
            <a:off x="3237231" y="5098409"/>
            <a:ext cx="381000" cy="311791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399DD9-4321-4FFC-A25B-69B3E1BA8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2957840"/>
            <a:ext cx="2857500" cy="2857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94B0BB3-9CB7-444E-BA73-ED70E6224891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https://judge.softuni.org/Contests/Practice/Index/1188#5</a:t>
            </a:r>
            <a:endParaRPr lang="en-US" sz="2000" dirty="0"/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4BC44E1E-04D8-40B9-9563-06BD65D09BB9}"/>
              </a:ext>
            </a:extLst>
          </p:cNvPr>
          <p:cNvSpPr/>
          <p:nvPr/>
        </p:nvSpPr>
        <p:spPr>
          <a:xfrm>
            <a:off x="3237231" y="4230695"/>
            <a:ext cx="381000" cy="311791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802734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Foreign Languages</a:t>
            </a: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762000" y="1247412"/>
            <a:ext cx="104538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switch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country</a:t>
            </a:r>
            <a:r>
              <a:rPr lang="en-US" sz="2398" b="1" noProof="1"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"USA":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"England": Console.WriteLine("English");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398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"Spain":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"Argentina":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"Mexico": Console.WriteLine("Spanish");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398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default</a:t>
            </a:r>
            <a:r>
              <a:rPr lang="en-US" sz="2398" b="1" noProof="1">
                <a:latin typeface="Consolas" pitchFamily="49" charset="0"/>
              </a:rPr>
              <a:t>: Console.WriteLine("unknown");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398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A118CA-2FA1-4032-9E29-BDA804561372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https://judge.softuni.org/Contests/Practice/Index/1188#5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80142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Logical Operators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AC85742-65C0-4F03-80ED-D4FB8EE9DA70}"/>
              </a:ext>
            </a:extLst>
          </p:cNvPr>
          <p:cNvSpPr txBox="1">
            <a:spLocks/>
          </p:cNvSpPr>
          <p:nvPr/>
        </p:nvSpPr>
        <p:spPr>
          <a:xfrm>
            <a:off x="4573665" y="16002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800" dirty="0">
                <a:solidFill>
                  <a:schemeClr val="bg2"/>
                </a:solidFill>
              </a:rPr>
              <a:t>&amp;&amp;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Writing More Complex Conditions</a:t>
            </a:r>
          </a:p>
        </p:txBody>
      </p:sp>
    </p:spTree>
    <p:extLst>
      <p:ext uri="{BB962C8B-B14F-4D97-AF65-F5344CB8AC3E}">
        <p14:creationId xmlns:p14="http://schemas.microsoft.com/office/powerpoint/2010/main" val="135902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>
                <a:hlinkClick r:id="rId2"/>
              </a:rPr>
              <a:t>Logical operators </a:t>
            </a:r>
            <a:r>
              <a:rPr lang="en-US" sz="3600" dirty="0"/>
              <a:t>give us the ability to write multiple </a:t>
            </a:r>
            <a:br>
              <a:rPr lang="en-US" sz="3600" dirty="0"/>
            </a:br>
            <a:r>
              <a:rPr lang="en-US" sz="3600" dirty="0"/>
              <a:t>conditions in one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3600" dirty="0"/>
              <a:t> statement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They return a boolean value and compare boolean values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bg-BG" dirty="0"/>
          </a:p>
        </p:txBody>
      </p:sp>
      <p:graphicFrame>
        <p:nvGraphicFramePr>
          <p:cNvPr id="8" name="Group 134">
            <a:extLst>
              <a:ext uri="{FF2B5EF4-FFF2-40B4-BE49-F238E27FC236}">
                <a16:creationId xmlns:a16="http://schemas.microsoft.com/office/drawing/2014/main" id="{06A24E24-2E90-4FB0-9A24-E9533B0667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8081875"/>
              </p:ext>
            </p:extLst>
          </p:nvPr>
        </p:nvGraphicFramePr>
        <p:xfrm>
          <a:off x="991394" y="3352801"/>
          <a:ext cx="10209213" cy="2184019"/>
        </p:xfrm>
        <a:graphic>
          <a:graphicData uri="http://schemas.openxmlformats.org/drawingml/2006/table">
            <a:tbl>
              <a:tblPr/>
              <a:tblGrid>
                <a:gridCol w="2648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0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0566">
                  <a:extLst>
                    <a:ext uri="{9D8B030D-6E8A-4147-A177-3AD203B41FA5}">
                      <a16:colId xmlns:a16="http://schemas.microsoft.com/office/drawing/2014/main" val="1111510105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2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NOT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!false -&gt; true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AND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&amp;&amp;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&amp;&amp; false -&gt; false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OR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||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|| false -&gt; true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4731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theatre has the following ticket prices according to the age of the visitor and the type of day</a:t>
            </a:r>
          </a:p>
          <a:p>
            <a:pPr lvl="1"/>
            <a:r>
              <a:rPr lang="en-US" dirty="0"/>
              <a:t>If the age is &lt; 0 or &gt; 122, print </a:t>
            </a:r>
            <a:r>
              <a:rPr lang="it-IT" noProof="1"/>
              <a:t>"Error!"</a:t>
            </a:r>
            <a:r>
              <a:rPr lang="en-US" dirty="0"/>
              <a:t>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Theatre Promotions</a:t>
            </a:r>
            <a:endParaRPr lang="bg-BG" dirty="0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008858" y="5343078"/>
            <a:ext cx="1447800" cy="905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Weekday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42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Right Arrow 14"/>
          <p:cNvSpPr/>
          <p:nvPr/>
        </p:nvSpPr>
        <p:spPr>
          <a:xfrm>
            <a:off x="3650376" y="5672950"/>
            <a:ext cx="381000" cy="275626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233992" y="5542827"/>
            <a:ext cx="805022" cy="5156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18$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8153401" y="5543917"/>
            <a:ext cx="1332973" cy="540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Error!</a:t>
            </a:r>
            <a:endParaRPr lang="it-IT" sz="24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4" name="Right Arrow 14"/>
          <p:cNvSpPr/>
          <p:nvPr/>
        </p:nvSpPr>
        <p:spPr>
          <a:xfrm>
            <a:off x="7541109" y="5672951"/>
            <a:ext cx="381000" cy="275626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graphicFrame>
        <p:nvGraphicFramePr>
          <p:cNvPr id="18" name="Group 134">
            <a:extLst>
              <a:ext uri="{FF2B5EF4-FFF2-40B4-BE49-F238E27FC236}">
                <a16:creationId xmlns:a16="http://schemas.microsoft.com/office/drawing/2014/main" id="{1F6303C2-9087-4076-A5EA-4B9DCF6BE8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1664149"/>
              </p:ext>
            </p:extLst>
          </p:nvPr>
        </p:nvGraphicFramePr>
        <p:xfrm>
          <a:off x="762000" y="3075178"/>
          <a:ext cx="10209212" cy="2106423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3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8914">
                  <a:extLst>
                    <a:ext uri="{9D8B030D-6E8A-4147-A177-3AD203B41FA5}">
                      <a16:colId xmlns:a16="http://schemas.microsoft.com/office/drawing/2014/main" val="1111510105"/>
                    </a:ext>
                  </a:extLst>
                </a:gridCol>
                <a:gridCol w="2758914">
                  <a:extLst>
                    <a:ext uri="{9D8B030D-6E8A-4147-A177-3AD203B41FA5}">
                      <a16:colId xmlns:a16="http://schemas.microsoft.com/office/drawing/2014/main" val="3684809244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/ Age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&lt;= age &lt;= 18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 &lt; age &lt;= 64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 &lt; age &lt;= 122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287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4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Weekday</a:t>
                      </a:r>
                      <a:endParaRPr lang="en-US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  <a:endParaRPr lang="en-US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Weekend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Holiday</a:t>
                      </a:r>
                      <a:endParaRPr lang="bg-BG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5$</a:t>
                      </a:r>
                      <a:endParaRPr lang="en-US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DFB785F2-AD65-4CC3-9CBD-E365528F6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9571" y="5343078"/>
            <a:ext cx="1447800" cy="905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Holiday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-12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81387F-3B0F-43B4-B588-2B1FB6A8FC59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https://judge.softuni.org/Contests/Practice/Index/1188#6</a:t>
            </a:r>
            <a:endParaRPr lang="en-US" sz="20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74728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5" grpId="0" animBg="1"/>
      <p:bldP spid="14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Promotions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1866900" y="1254661"/>
            <a:ext cx="8458200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var day = Console.ReadLine().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ToLower</a:t>
            </a:r>
            <a:r>
              <a:rPr lang="en-US" sz="2000" b="1" noProof="1">
                <a:latin typeface="Consolas" pitchFamily="49" charset="0"/>
              </a:rPr>
              <a:t>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var age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var price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if (day == "weekday")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if ((age &gt;= 0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18)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||</a:t>
            </a:r>
            <a:r>
              <a:rPr lang="en-US" sz="2000" b="1" noProof="1">
                <a:latin typeface="Consolas" pitchFamily="49" charset="0"/>
              </a:rPr>
              <a:t> (age &gt; 64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122))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  price = 12;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</a:rPr>
              <a:t>TODO: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 Add else statement for the other group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}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Continues on the next slide</a:t>
            </a:r>
            <a:endParaRPr lang="it-IT" sz="20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6259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Promotions (2)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1866900" y="1256758"/>
            <a:ext cx="8458200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else if (day == "weekend")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if ((age &gt;= 0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18)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||</a:t>
            </a:r>
            <a:r>
              <a:rPr lang="en-US" sz="2000" b="1" noProof="1">
                <a:latin typeface="Consolas" pitchFamily="49" charset="0"/>
              </a:rPr>
              <a:t> (age &gt; 64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122))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  price = 15;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else if (age &gt; 18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64)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  price = 20;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}              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}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Continues on the next slide</a:t>
            </a:r>
            <a:endParaRPr lang="it-IT" sz="20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68749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Promotions (3)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1866900" y="1261145"/>
            <a:ext cx="8458200" cy="46808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else if (day == "holiday")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if (age &gt;= 0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18)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  price = 5;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</a:rPr>
              <a:t>TODO: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 Add the statements for the other cases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if (price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!=</a:t>
            </a:r>
            <a:r>
              <a:rPr lang="en-US" sz="2000" b="1" noProof="1">
                <a:latin typeface="Consolas" pitchFamily="49" charset="0"/>
              </a:rPr>
              <a:t> 0)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Console.WriteLine(price + "$");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else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Console.WriteLine("Error!");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FC7D4-986A-4724-8515-A05E785CB402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https://judge.softuni.org/Contests/Practice/Index/1188#6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0237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Loops</a:t>
            </a:r>
          </a:p>
        </p:txBody>
      </p:sp>
      <p:pic>
        <p:nvPicPr>
          <p:cNvPr id="6" name="Picture 2" descr="http://files.softicons.com/download/system-icons/web0.2ama-icons-by-chrfb/png/256x256/Toolbar%20-%20Lo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089" y="1295400"/>
            <a:ext cx="2605824" cy="260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Code Block Repetition</a:t>
            </a:r>
          </a:p>
        </p:txBody>
      </p:sp>
    </p:spTree>
    <p:extLst>
      <p:ext uri="{BB962C8B-B14F-4D97-AF65-F5344CB8AC3E}">
        <p14:creationId xmlns:p14="http://schemas.microsoft.com/office/powerpoint/2010/main" val="58409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A </a:t>
            </a:r>
            <a:r>
              <a:rPr kumimoji="0" lang="en-US" b="1" dirty="0">
                <a:solidFill>
                  <a:schemeClr val="bg1"/>
                </a:solidFill>
                <a:hlinkClick r:id="rId3"/>
              </a:rPr>
              <a:t>loop</a:t>
            </a:r>
            <a:r>
              <a:rPr kumimoji="0" lang="en-US" dirty="0"/>
              <a:t> is a control statement that repeats </a:t>
            </a:r>
            <a:br>
              <a:rPr kumimoji="0" lang="en-US" dirty="0"/>
            </a:br>
            <a:r>
              <a:rPr kumimoji="0" lang="en-US" dirty="0"/>
              <a:t>the execution of a block of statements. The loop can</a:t>
            </a:r>
            <a:r>
              <a:rPr lang="de-DE" dirty="0"/>
              <a:t>:</a:t>
            </a:r>
            <a:endParaRPr kumimoji="0" lang="en-US" dirty="0"/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Execute a code block a fixed number of times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kumimoji="0" lang="en-US" dirty="0"/>
              <a:t> loop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Execute a code block </a:t>
            </a:r>
            <a:br>
              <a:rPr kumimoji="0" lang="en-US" dirty="0"/>
            </a:br>
            <a:r>
              <a:rPr kumimoji="0" lang="en-US" dirty="0"/>
              <a:t>while a given condition returns true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endParaRPr kumimoji="0" lang="en-US" dirty="0">
              <a:solidFill>
                <a:schemeClr val="bg1"/>
              </a:solidFill>
            </a:endParaRP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</a:t>
            </a:r>
            <a:r>
              <a:rPr kumimoji="0" lang="en-US" dirty="0">
                <a:solidFill>
                  <a:schemeClr val="bg1"/>
                </a:solidFill>
              </a:rPr>
              <a:t>…</a:t>
            </a: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endParaRPr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Loop: Definition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9954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files.softicons.com/download/system-icons/web0.2ama-icons-by-chrfb/png/256x256/Toolbar%20-%20Loop.png">
            <a:extLst>
              <a:ext uri="{FF2B5EF4-FFF2-40B4-BE49-F238E27FC236}">
                <a16:creationId xmlns:a16="http://schemas.microsoft.com/office/drawing/2014/main" id="{8EE65B93-A8C0-4810-99E6-CC8F13AC0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545" y="1219201"/>
            <a:ext cx="2826911" cy="282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For-Loops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815D36-B67E-4CDA-9E9D-15FC288E19B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1" y="2251655"/>
            <a:ext cx="762000" cy="762000"/>
          </a:xfrm>
          <a:prstGeom prst="rect">
            <a:avLst/>
          </a:prstGeom>
        </p:spPr>
      </p:pic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Managing the Count of the Iteration</a:t>
            </a:r>
          </a:p>
        </p:txBody>
      </p:sp>
    </p:spTree>
    <p:extLst>
      <p:ext uri="{BB962C8B-B14F-4D97-AF65-F5344CB8AC3E}">
        <p14:creationId xmlns:p14="http://schemas.microsoft.com/office/powerpoint/2010/main" val="83104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for loop executes statements a fixed number of times:</a:t>
            </a:r>
            <a:endParaRPr kumimoji="0"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For-Loops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36552" y="3577542"/>
            <a:ext cx="2178049" cy="1553935"/>
          </a:xfrm>
          <a:prstGeom prst="wedgeRoundRectCallout">
            <a:avLst>
              <a:gd name="adj1" fmla="val -26982"/>
              <a:gd name="adj2" fmla="val -367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The bracket is again at the new line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514601" y="2290535"/>
            <a:ext cx="2178049" cy="735891"/>
          </a:xfrm>
          <a:prstGeom prst="wedgeRoundRectCallout">
            <a:avLst>
              <a:gd name="adj1" fmla="val 32520"/>
              <a:gd name="adj2" fmla="val 782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Initial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921250" y="2285758"/>
            <a:ext cx="2178048" cy="735890"/>
          </a:xfrm>
          <a:prstGeom prst="wedgeRoundRectCallout">
            <a:avLst>
              <a:gd name="adj1" fmla="val 22879"/>
              <a:gd name="adj2" fmla="val 914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End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9319200" y="3801521"/>
            <a:ext cx="2266371" cy="1684879"/>
          </a:xfrm>
          <a:prstGeom prst="wedgeRoundRectCallout">
            <a:avLst>
              <a:gd name="adj1" fmla="val -63501"/>
              <a:gd name="adj2" fmla="val 2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Loop </a:t>
            </a:r>
            <a:r>
              <a:rPr lang="en-US" sz="2800" b="1" dirty="0">
                <a:solidFill>
                  <a:schemeClr val="bg1"/>
                </a:solidFill>
              </a:rPr>
              <a:t>body</a:t>
            </a:r>
            <a:r>
              <a:rPr lang="en-US" sz="2800" b="1" dirty="0">
                <a:solidFill>
                  <a:schemeClr val="bg2"/>
                </a:solidFill>
              </a:rPr>
              <a:t>,</a:t>
            </a:r>
          </a:p>
          <a:p>
            <a:pPr algn="ctr"/>
            <a:r>
              <a:rPr lang="en-US" sz="2800" b="1" dirty="0">
                <a:solidFill>
                  <a:schemeClr val="bg2"/>
                </a:solidFill>
              </a:rPr>
              <a:t>Executed each iteration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09811" y="3276601"/>
            <a:ext cx="6357989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398" b="1" noProof="1">
                <a:latin typeface="Consolas" pitchFamily="49" charset="0"/>
              </a:rPr>
              <a:t> 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int i = 1</a:t>
            </a:r>
            <a:r>
              <a:rPr lang="en-US" sz="2398" b="1" noProof="1">
                <a:latin typeface="Consolas" pitchFamily="49" charset="0"/>
              </a:rPr>
              <a:t>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 &lt;= 10</a:t>
            </a:r>
            <a:r>
              <a:rPr lang="en-US" sz="2398" b="1" noProof="1">
                <a:latin typeface="Consolas" pitchFamily="49" charset="0"/>
              </a:rPr>
              <a:t>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i++</a:t>
            </a:r>
            <a:r>
              <a:rPr lang="en-US" sz="2398" b="1" noProof="1"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 Console.WriteLine("i = " + 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7321306" y="2285758"/>
            <a:ext cx="2178048" cy="735890"/>
          </a:xfrm>
          <a:prstGeom prst="wedgeRoundRectCallout">
            <a:avLst>
              <a:gd name="adj1" fmla="val -40091"/>
              <a:gd name="adj2" fmla="val 827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Increment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B611B21A-1BD6-4547-8BD3-63908CD2285E}"/>
              </a:ext>
            </a:extLst>
          </p:cNvPr>
          <p:cNvSpPr/>
          <p:nvPr/>
        </p:nvSpPr>
        <p:spPr>
          <a:xfrm>
            <a:off x="8276281" y="4113123"/>
            <a:ext cx="675238" cy="9906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3865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  <p:bldP spid="9" grpId="0" animBg="1"/>
      <p:bldP spid="10" grpId="0" animBg="1"/>
      <p:bldP spid="5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Introduction and Basic Syntax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739992-37FC-4E1B-9904-A1DB42FE1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262" y="1224000"/>
            <a:ext cx="3013475" cy="289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9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3C8386-F25D-452F-AF6F-4349E9668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915648"/>
            <a:ext cx="6029922" cy="1336252"/>
          </a:xfrm>
          <a:prstGeom prst="rect">
            <a:avLst/>
          </a:prstGeom>
        </p:spPr>
      </p:pic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Print the numbers from 1 to 100, that are divisible by 3</a:t>
            </a:r>
          </a:p>
          <a:p>
            <a:pPr>
              <a:lnSpc>
                <a:spcPct val="110000"/>
              </a:lnSpc>
            </a:pPr>
            <a:endParaRPr kumimoji="0"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kumimoji="0" lang="en-US" dirty="0"/>
          </a:p>
          <a:p>
            <a:pPr>
              <a:lnSpc>
                <a:spcPct val="110000"/>
              </a:lnSpc>
            </a:pPr>
            <a:r>
              <a:rPr kumimoji="0" lang="en-US" dirty="0"/>
              <a:t>You can </a:t>
            </a:r>
            <a:r>
              <a:rPr lang="en-US" dirty="0"/>
              <a:t>use </a:t>
            </a:r>
            <a:r>
              <a:rPr lang="en-US" sz="3600" dirty="0"/>
              <a:t>"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3600" dirty="0"/>
              <a:t>" code snippet in</a:t>
            </a:r>
            <a:r>
              <a:rPr lang="bg-BG" sz="3600" dirty="0"/>
              <a:t> </a:t>
            </a:r>
            <a:r>
              <a:rPr lang="en-US" sz="3600" dirty="0"/>
              <a:t>Visual Studio </a:t>
            </a:r>
            <a:endParaRPr kumimoji="0"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Divisible by 3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1863908"/>
            <a:ext cx="5943600" cy="21535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(var i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3</a:t>
            </a:r>
            <a:r>
              <a:rPr lang="en-US" sz="2398" b="1" noProof="1">
                <a:latin typeface="Consolas" pitchFamily="49" charset="0"/>
              </a:rPr>
              <a:t>; i &lt;=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100</a:t>
            </a:r>
            <a:r>
              <a:rPr lang="en-US" sz="2398" b="1" noProof="1">
                <a:latin typeface="Consolas" pitchFamily="49" charset="0"/>
              </a:rPr>
              <a:t>; i += 3)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Console.WriteLine(i);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}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1738" y="4915648"/>
            <a:ext cx="4124561" cy="12565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Right Arrow 12"/>
          <p:cNvSpPr/>
          <p:nvPr/>
        </p:nvSpPr>
        <p:spPr>
          <a:xfrm>
            <a:off x="6838950" y="5386310"/>
            <a:ext cx="533400" cy="394929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2429417" y="4770358"/>
            <a:ext cx="2895600" cy="559117"/>
          </a:xfrm>
          <a:prstGeom prst="wedgeRoundRectCallout">
            <a:avLst>
              <a:gd name="adj1" fmla="val -37131"/>
              <a:gd name="adj2" fmla="val 1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Push</a:t>
            </a:r>
            <a:r>
              <a:rPr lang="bg-BG" sz="2800" b="1" dirty="0">
                <a:solidFill>
                  <a:srgbClr val="FFFFFF"/>
                </a:solidFill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[Tab] twice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3BA279-577B-4D40-8813-BDA250C913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224" y="2090496"/>
            <a:ext cx="3389513" cy="18642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3EBFF01-7F3F-43FC-8D2B-789ED76C4A98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6"/>
              </a:rPr>
              <a:t>https://judge.softuni.org/Contests/Practice/Index/1188#7</a:t>
            </a:r>
            <a:endParaRPr lang="en-US" sz="2000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40554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Write a program to print the first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odd numbers and their sum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of Odd Numbers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057400" y="3625408"/>
            <a:ext cx="5779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31" name="Right Arrow 14"/>
          <p:cNvSpPr/>
          <p:nvPr/>
        </p:nvSpPr>
        <p:spPr>
          <a:xfrm>
            <a:off x="2946120" y="3721929"/>
            <a:ext cx="466040" cy="398653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729538" y="2556044"/>
            <a:ext cx="2029179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9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Sum: 25 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454773" y="3633262"/>
            <a:ext cx="5779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3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105423" y="2979076"/>
            <a:ext cx="2029179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  <a:endParaRPr lang="en-US" sz="2800" b="1" dirty="0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Sum: 9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82F58D-68F7-446B-A6F5-DA6D64DAC01A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https://judge.softuni.org/Contests/Practice/Index/1188#8</a:t>
            </a:r>
            <a:endParaRPr lang="en-US" sz="2000" dirty="0"/>
          </a:p>
        </p:txBody>
      </p:sp>
      <p:sp>
        <p:nvSpPr>
          <p:cNvPr id="12" name="Right Arrow 14"/>
          <p:cNvSpPr/>
          <p:nvPr/>
        </p:nvSpPr>
        <p:spPr>
          <a:xfrm>
            <a:off x="7336027" y="3721929"/>
            <a:ext cx="466040" cy="398653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01828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13" grpId="0" animBg="1"/>
      <p:bldP spid="18" grpId="0" animBg="1"/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of Odd Numbers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133600" y="1268482"/>
            <a:ext cx="77724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var n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var sum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398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for </a:t>
            </a:r>
            <a:r>
              <a:rPr lang="en-US" sz="2398" b="1" noProof="1">
                <a:latin typeface="Consolas" pitchFamily="49" charset="0"/>
              </a:rPr>
              <a:t>(int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 = 1</a:t>
            </a:r>
            <a:r>
              <a:rPr lang="en-US" sz="2398" b="1" noProof="1">
                <a:latin typeface="Consolas" pitchFamily="49" charset="0"/>
              </a:rPr>
              <a:t>;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 i &lt;= n</a:t>
            </a:r>
            <a:r>
              <a:rPr lang="en-US" sz="2398" b="1" noProof="1">
                <a:latin typeface="Consolas" pitchFamily="49" charset="0"/>
              </a:rPr>
              <a:t>;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 i++</a:t>
            </a:r>
            <a:r>
              <a:rPr lang="en-US" sz="2398" b="1" noProof="1"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Console.WriteLine("{0}", 2 * i - 1);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sum += 2 * i - 1;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Console.WriteLine("Sum:{0}", sum);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DDE29D-2719-4FA0-9076-B3AC4932B248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https://judge.softuni.org/Contests/Practice/Index/1188#8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19905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Iterations While a Condition is True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BC12E5-055D-4047-A84E-9E55C6D769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05000"/>
            <a:ext cx="3048000" cy="1524000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While Loops</a:t>
            </a:r>
          </a:p>
        </p:txBody>
      </p:sp>
    </p:spTree>
    <p:extLst>
      <p:ext uri="{BB962C8B-B14F-4D97-AF65-F5344CB8AC3E}">
        <p14:creationId xmlns:p14="http://schemas.microsoft.com/office/powerpoint/2010/main" val="328751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52433" y="2802342"/>
            <a:ext cx="6324600" cy="3572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var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n = 1</a:t>
            </a:r>
            <a:r>
              <a:rPr lang="pt-BR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while (n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&lt;=</a:t>
            </a:r>
            <a:r>
              <a:rPr lang="pt-BR" sz="2800" b="1" noProof="1">
                <a:latin typeface="Consolas" pitchFamily="49" charset="0"/>
              </a:rPr>
              <a:t> 10)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  Console.WriteLine(n);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 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n++</a:t>
            </a:r>
            <a:r>
              <a:rPr lang="pt-BR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1" y="1196128"/>
            <a:ext cx="9713960" cy="882654"/>
          </a:xfrm>
        </p:spPr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Executes commands while the condition is true:</a:t>
            </a:r>
            <a:endParaRPr kumimoji="0"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9066000" y="4672923"/>
            <a:ext cx="2211204" cy="712442"/>
          </a:xfrm>
          <a:prstGeom prst="wedgeRoundRectCallout">
            <a:avLst>
              <a:gd name="adj1" fmla="val -67623"/>
              <a:gd name="adj2" fmla="val 64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Loop body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549256" y="3255215"/>
            <a:ext cx="1828800" cy="695444"/>
          </a:xfrm>
          <a:prstGeom prst="wedgeRoundRectCallout">
            <a:avLst>
              <a:gd name="adj1" fmla="val -64442"/>
              <a:gd name="adj2" fmla="val 131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Condition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891000" y="5749289"/>
            <a:ext cx="3729855" cy="686832"/>
          </a:xfrm>
          <a:prstGeom prst="wedgeRoundRectCallout">
            <a:avLst>
              <a:gd name="adj1" fmla="val -53727"/>
              <a:gd name="adj2" fmla="val -513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Increment the counter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CC9F83C3-E2AA-4DB6-BC4F-AE90C458002B}"/>
              </a:ext>
            </a:extLst>
          </p:cNvPr>
          <p:cNvSpPr/>
          <p:nvPr/>
        </p:nvSpPr>
        <p:spPr>
          <a:xfrm>
            <a:off x="7784471" y="4585321"/>
            <a:ext cx="675238" cy="9906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352800" y="1981713"/>
            <a:ext cx="2116206" cy="703660"/>
          </a:xfrm>
          <a:prstGeom prst="wedgeRoundRectCallout">
            <a:avLst>
              <a:gd name="adj1" fmla="val 2436"/>
              <a:gd name="adj2" fmla="val 821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Initial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95805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3" grpId="0" animBg="1"/>
      <p:bldP spid="11" grpId="0" animBg="1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Print a table holding</a:t>
            </a:r>
            <a:r>
              <a:rPr lang="en-US" dirty="0"/>
              <a:t> number*1, number*2, …, number*10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Multiplication Table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112984" y="1916363"/>
            <a:ext cx="7966032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var number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var times = 1;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while (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times &lt;= 10</a:t>
            </a:r>
            <a:r>
              <a:rPr lang="pt-BR" sz="2398" b="1" noProof="1"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  Console.WriteLine(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    $"{number} X {times} = {number * times}");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 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times++</a:t>
            </a:r>
            <a:r>
              <a:rPr lang="pt-BR" sz="2398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}</a:t>
            </a:r>
            <a:endParaRPr lang="en-US" sz="2398" b="1" noProof="1">
              <a:latin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FFE4D9-9A10-42CA-BCE8-26FC4D49575C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https://judge.softuni.org/Contests/Practice/Index/1188#9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7027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Do…While Loop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0EECF6-E353-435A-944F-0A5B6B553A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066800"/>
            <a:ext cx="3200400" cy="3200400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Executes Code Block One or More Times</a:t>
            </a:r>
          </a:p>
        </p:txBody>
      </p:sp>
    </p:spTree>
    <p:extLst>
      <p:ext uri="{BB962C8B-B14F-4D97-AF65-F5344CB8AC3E}">
        <p14:creationId xmlns:p14="http://schemas.microsoft.com/office/powerpoint/2010/main" val="29977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Similar to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loop, but always executes at least once:</a:t>
            </a:r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429000" y="2213808"/>
            <a:ext cx="5334000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 = 1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do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Console.WriteLine(i);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i++;	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 &lt;= 10</a:t>
            </a:r>
            <a:r>
              <a:rPr lang="en-US" sz="2800" b="1" noProof="1">
                <a:latin typeface="Consolas" pitchFamily="49" charset="0"/>
              </a:rPr>
              <a:t>);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... While Loop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991600" y="4249099"/>
            <a:ext cx="1981200" cy="666938"/>
          </a:xfrm>
          <a:prstGeom prst="wedgeRoundRectCallout">
            <a:avLst>
              <a:gd name="adj1" fmla="val -57013"/>
              <a:gd name="adj2" fmla="val 44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Loop body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299457" y="5007276"/>
            <a:ext cx="1799145" cy="604352"/>
          </a:xfrm>
          <a:prstGeom prst="wedgeRoundRectCallout">
            <a:avLst>
              <a:gd name="adj1" fmla="val -38256"/>
              <a:gd name="adj2" fmla="val 902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Condition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943601" y="2001085"/>
            <a:ext cx="2086455" cy="612576"/>
          </a:xfrm>
          <a:prstGeom prst="wedgeRoundRectCallout">
            <a:avLst>
              <a:gd name="adj1" fmla="val -61930"/>
              <a:gd name="adj2" fmla="val 392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Initial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1163367" y="4314682"/>
            <a:ext cx="2339754" cy="859336"/>
          </a:xfrm>
          <a:prstGeom prst="wedgeRoundRectCallout">
            <a:avLst>
              <a:gd name="adj1" fmla="val 64245"/>
              <a:gd name="adj2" fmla="val 180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Increment the counter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E0CDAE3F-DF65-47C2-A20F-8EDD2E760991}"/>
              </a:ext>
            </a:extLst>
          </p:cNvPr>
          <p:cNvSpPr/>
          <p:nvPr/>
        </p:nvSpPr>
        <p:spPr>
          <a:xfrm>
            <a:off x="7800222" y="3624784"/>
            <a:ext cx="914400" cy="191556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4970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7" grpId="0" animBg="1"/>
      <p:bldP spid="13" grpId="0" animBg="1"/>
      <p:bldP spid="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Upgrade your program and take the initial times from the console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Multiplication Table 2.0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246309" y="1828396"/>
            <a:ext cx="7696200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latin typeface="Consolas" pitchFamily="49" charset="0"/>
              </a:rPr>
              <a:t>int number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latin typeface="Consolas" pitchFamily="49" charset="0"/>
              </a:rPr>
              <a:t>int times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do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pt-BR" sz="2200" b="1" noProof="1">
                <a:latin typeface="Consolas" pitchFamily="49" charset="0"/>
              </a:rPr>
              <a:t>Console.WriteLine(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latin typeface="Consolas" pitchFamily="49" charset="0"/>
              </a:rPr>
              <a:t>    $"{number} X {times} = {number * times}"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latin typeface="Consolas" pitchFamily="49" charset="0"/>
              </a:rPr>
              <a:t>  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latin typeface="Consolas" pitchFamily="49" charset="0"/>
              </a:rPr>
              <a:t>  </a:t>
            </a: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times++;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pt-BR" sz="2200" b="1" noProof="1">
                <a:latin typeface="Consolas" pitchFamily="49" charset="0"/>
              </a:rPr>
              <a:t> while (</a:t>
            </a: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times &lt;= 10</a:t>
            </a:r>
            <a:r>
              <a:rPr lang="pt-BR" sz="2200" b="1" noProof="1">
                <a:latin typeface="Consolas" pitchFamily="49" charset="0"/>
              </a:rPr>
              <a:t>);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333645-7BEB-4AA7-93AC-18C901AA7033}"/>
              </a:ext>
            </a:extLst>
          </p:cNvPr>
          <p:cNvSpPr txBox="1"/>
          <p:nvPr/>
        </p:nvSpPr>
        <p:spPr>
          <a:xfrm>
            <a:off x="798509" y="6381751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https://judge.softuni.org/Contests/Practice/Index/1188#10</a:t>
            </a:r>
            <a:endParaRPr lang="en-US" sz="2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00786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Debugging and Troubleshooting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419346"/>
            <a:ext cx="2438400" cy="2438400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Using the Visual Studio Debugger</a:t>
            </a:r>
          </a:p>
        </p:txBody>
      </p:sp>
    </p:spTree>
    <p:extLst>
      <p:ext uri="{BB962C8B-B14F-4D97-AF65-F5344CB8AC3E}">
        <p14:creationId xmlns:p14="http://schemas.microsoft.com/office/powerpoint/2010/main" val="404844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C# Programming Language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29852" y="1048552"/>
            <a:ext cx="10033549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C# </a:t>
            </a:r>
            <a:r>
              <a:rPr lang="en-US" sz="3600" dirty="0"/>
              <a:t>is modern, flexible, general-purpose</a:t>
            </a:r>
            <a:br>
              <a:rPr lang="en-US" sz="3600" dirty="0"/>
            </a:br>
            <a:r>
              <a:rPr lang="en-US" sz="3600" dirty="0"/>
              <a:t>programming language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Object-oriented</a:t>
            </a:r>
            <a:r>
              <a:rPr lang="en-US" sz="3600" dirty="0"/>
              <a:t> by nature, statically-typed, compiled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Runs on .NET Framework / .NET Core</a:t>
            </a:r>
          </a:p>
          <a:p>
            <a:pPr>
              <a:buClr>
                <a:schemeClr val="tx1"/>
              </a:buClr>
            </a:pPr>
            <a:endParaRPr lang="bg-BG" sz="3600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946000" y="4345488"/>
            <a:ext cx="4114800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static void Main()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Source code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18665FAE-590E-4084-8660-901EFA66F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554" y="4345488"/>
            <a:ext cx="2357923" cy="1828800"/>
          </a:xfrm>
          <a:prstGeom prst="wedgeRoundRectCallout">
            <a:avLst>
              <a:gd name="adj1" fmla="val -75368"/>
              <a:gd name="adj2" fmla="val -265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Program starting point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95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 of </a:t>
            </a:r>
            <a:r>
              <a:rPr lang="en-US" b="1" dirty="0">
                <a:solidFill>
                  <a:schemeClr val="bg1"/>
                </a:solidFill>
              </a:rPr>
              <a:t>debugging application </a:t>
            </a:r>
            <a:r>
              <a:rPr lang="en-US" dirty="0"/>
              <a:t>includes:</a:t>
            </a:r>
          </a:p>
          <a:p>
            <a:pPr lvl="1"/>
            <a:r>
              <a:rPr lang="en-US" dirty="0"/>
              <a:t>Spotting an error</a:t>
            </a:r>
          </a:p>
          <a:p>
            <a:pPr lvl="1"/>
            <a:r>
              <a:rPr lang="en-US" dirty="0"/>
              <a:t>Finding the lines of code that cause the error</a:t>
            </a:r>
          </a:p>
          <a:p>
            <a:pPr lvl="1"/>
            <a:r>
              <a:rPr lang="en-US" dirty="0"/>
              <a:t>Fixing the error in the code</a:t>
            </a:r>
          </a:p>
          <a:p>
            <a:pPr lvl="1"/>
            <a:r>
              <a:rPr lang="en-US" dirty="0"/>
              <a:t>Testing to check if the error is gone </a:t>
            </a:r>
            <a:br>
              <a:rPr lang="en-US" dirty="0"/>
            </a:br>
            <a:r>
              <a:rPr lang="en-US" dirty="0"/>
              <a:t>and no new errors are introduced</a:t>
            </a:r>
          </a:p>
          <a:p>
            <a:r>
              <a:rPr lang="en-US" dirty="0"/>
              <a:t>Iterative and continuous process</a:t>
            </a:r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the Code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9525000" y="1278998"/>
            <a:ext cx="1873556" cy="5035320"/>
            <a:chOff x="9402456" y="1219200"/>
            <a:chExt cx="1873556" cy="5035320"/>
          </a:xfrm>
        </p:grpSpPr>
        <p:grpSp>
          <p:nvGrpSpPr>
            <p:cNvPr id="6" name="Group 5"/>
            <p:cNvGrpSpPr/>
            <p:nvPr/>
          </p:nvGrpSpPr>
          <p:grpSpPr>
            <a:xfrm>
              <a:off x="9402456" y="1219200"/>
              <a:ext cx="1873556" cy="1733597"/>
              <a:chOff x="9845969" y="4403679"/>
              <a:chExt cx="1564686" cy="14478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9904412" y="4403679"/>
                <a:ext cx="1447800" cy="1447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45969" y="4411479"/>
                <a:ext cx="1564686" cy="1440000"/>
              </a:xfrm>
              <a:prstGeom prst="rect">
                <a:avLst/>
              </a:prstGeom>
            </p:spPr>
          </p:pic>
        </p:grpSp>
        <p:grpSp>
          <p:nvGrpSpPr>
            <p:cNvPr id="25" name="Group 24"/>
            <p:cNvGrpSpPr/>
            <p:nvPr/>
          </p:nvGrpSpPr>
          <p:grpSpPr>
            <a:xfrm>
              <a:off x="9478617" y="4380964"/>
              <a:ext cx="1733597" cy="1873556"/>
              <a:chOff x="9542415" y="4380964"/>
              <a:chExt cx="1733597" cy="1873556"/>
            </a:xfrm>
          </p:grpSpPr>
          <p:grpSp>
            <p:nvGrpSpPr>
              <p:cNvPr id="13" name="Group 12"/>
              <p:cNvGrpSpPr/>
              <p:nvPr/>
            </p:nvGrpSpPr>
            <p:grpSpPr>
              <a:xfrm rot="5400000">
                <a:off x="9472436" y="4450943"/>
                <a:ext cx="1873556" cy="1733597"/>
                <a:chOff x="9845969" y="4403679"/>
                <a:chExt cx="1564686" cy="1447800"/>
              </a:xfrm>
            </p:grpSpPr>
            <p:sp>
              <p:nvSpPr>
                <p:cNvPr id="14" name="Oval 13"/>
                <p:cNvSpPr/>
                <p:nvPr/>
              </p:nvSpPr>
              <p:spPr>
                <a:xfrm>
                  <a:off x="9904412" y="4403679"/>
                  <a:ext cx="1447800" cy="1447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/>
                </a:p>
              </p:txBody>
            </p:sp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45969" y="4411479"/>
                  <a:ext cx="1564686" cy="1440000"/>
                </a:xfrm>
                <a:prstGeom prst="rect">
                  <a:avLst/>
                </a:prstGeom>
              </p:spPr>
            </p:pic>
          </p:grpSp>
          <p:cxnSp>
            <p:nvCxnSpPr>
              <p:cNvPr id="10" name="Straight Connector 9"/>
              <p:cNvCxnSpPr/>
              <p:nvPr/>
            </p:nvCxnSpPr>
            <p:spPr>
              <a:xfrm flipH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10822395" y="5388452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 flipV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 flipV="1">
                <a:off x="10822395" y="5383890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Arrow: Down 15"/>
            <p:cNvSpPr/>
            <p:nvPr/>
          </p:nvSpPr>
          <p:spPr>
            <a:xfrm>
              <a:off x="10054439" y="3263835"/>
              <a:ext cx="636412" cy="912419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616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Visual Studio has a</a:t>
            </a:r>
            <a:br>
              <a:rPr lang="en-US" dirty="0"/>
            </a:br>
            <a:r>
              <a:rPr lang="en-US" dirty="0"/>
              <a:t>built-in </a:t>
            </a:r>
            <a:r>
              <a:rPr lang="en-US" b="1" dirty="0">
                <a:solidFill>
                  <a:schemeClr val="bg1"/>
                </a:solidFill>
              </a:rPr>
              <a:t>debugger</a:t>
            </a:r>
          </a:p>
          <a:p>
            <a:pPr>
              <a:buClr>
                <a:schemeClr val="tx1"/>
              </a:buClr>
            </a:pPr>
            <a:r>
              <a:rPr lang="en-US" dirty="0"/>
              <a:t>It provides: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Breakpoints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trace</a:t>
            </a:r>
            <a:r>
              <a:rPr lang="en-US" dirty="0"/>
              <a:t> the </a:t>
            </a:r>
            <a:br>
              <a:rPr lang="en-US" dirty="0"/>
            </a:br>
            <a:r>
              <a:rPr lang="en-US" dirty="0"/>
              <a:t>code execution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inspect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variables at runtime</a:t>
            </a:r>
            <a:endParaRPr lang="bg-BG" dirty="0"/>
          </a:p>
        </p:txBody>
      </p: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 in Visual Studio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524001"/>
            <a:ext cx="6534150" cy="4029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463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Start without Debugger: </a:t>
            </a:r>
            <a:r>
              <a:rPr lang="en-US" b="1" dirty="0">
                <a:solidFill>
                  <a:schemeClr val="bg1"/>
                </a:solidFill>
              </a:rPr>
              <a:t>[Ctrl+F5]</a:t>
            </a:r>
          </a:p>
          <a:p>
            <a:pPr>
              <a:lnSpc>
                <a:spcPct val="114000"/>
              </a:lnSpc>
            </a:pPr>
            <a:r>
              <a:rPr lang="en-US" dirty="0"/>
              <a:t>Toggle a breakpoint: </a:t>
            </a:r>
            <a:r>
              <a:rPr lang="en-US" b="1" dirty="0">
                <a:solidFill>
                  <a:schemeClr val="bg1"/>
                </a:solidFill>
              </a:rPr>
              <a:t>[F9]</a:t>
            </a:r>
          </a:p>
          <a:p>
            <a:pPr>
              <a:lnSpc>
                <a:spcPct val="114000"/>
              </a:lnSpc>
            </a:pPr>
            <a:r>
              <a:rPr lang="en-US" dirty="0"/>
              <a:t>Start with the Debugger: </a:t>
            </a:r>
            <a:r>
              <a:rPr lang="en-US" b="1" dirty="0">
                <a:solidFill>
                  <a:schemeClr val="bg1"/>
                </a:solidFill>
              </a:rPr>
              <a:t>[F5</a:t>
            </a:r>
            <a:r>
              <a:rPr lang="en-US" dirty="0">
                <a:solidFill>
                  <a:schemeClr val="bg1"/>
                </a:solidFill>
              </a:rPr>
              <a:t>]</a:t>
            </a:r>
          </a:p>
          <a:p>
            <a:pPr>
              <a:lnSpc>
                <a:spcPct val="114000"/>
              </a:lnSpc>
            </a:pPr>
            <a:r>
              <a:rPr lang="en-US" dirty="0"/>
              <a:t>Trace the program: </a:t>
            </a:r>
            <a:r>
              <a:rPr lang="en-US" b="1" dirty="0">
                <a:solidFill>
                  <a:schemeClr val="bg1"/>
                </a:solidFill>
              </a:rPr>
              <a:t>[F10]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</a:rPr>
              <a:t>[F11]</a:t>
            </a:r>
          </a:p>
          <a:p>
            <a:pPr>
              <a:lnSpc>
                <a:spcPct val="114000"/>
              </a:lnSpc>
            </a:pPr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</a:rPr>
              <a:t>Locals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Watches</a:t>
            </a:r>
          </a:p>
          <a:p>
            <a:pPr>
              <a:lnSpc>
                <a:spcPct val="114000"/>
              </a:lnSpc>
            </a:pPr>
            <a:r>
              <a:rPr lang="en-US" dirty="0"/>
              <a:t>Conditional breakpoints</a:t>
            </a:r>
          </a:p>
          <a:p>
            <a:pPr>
              <a:lnSpc>
                <a:spcPct val="114000"/>
              </a:lnSpc>
            </a:pPr>
            <a:r>
              <a:rPr lang="en-US" dirty="0"/>
              <a:t>Enter debug mode after exception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Debugger in Visual Studio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1" y="3962152"/>
            <a:ext cx="4562475" cy="2381250"/>
          </a:xfrm>
          <a:prstGeom prst="roundRect">
            <a:avLst>
              <a:gd name="adj" fmla="val 1113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1" y="1312765"/>
            <a:ext cx="4562475" cy="2532749"/>
          </a:xfrm>
          <a:prstGeom prst="roundRect">
            <a:avLst>
              <a:gd name="adj" fmla="val 672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157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76F3E5B-48DB-42A7-861A-AB22F987D3B7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https://judge.softuni.org/Contests/Practice/Index/1188#12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52477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A program aims to count the non-working days between two dates (e.g. 1.05.2016 … 15.05.2016 </a:t>
            </a:r>
            <a:r>
              <a:rPr lang="en-US" sz="3200" dirty="0">
                <a:sym typeface="Wingdings" panose="05000000000000000000" pitchFamily="2" charset="2"/>
              </a:rPr>
              <a:t> 5 non-working days). Debug it!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Find and Fix the Bugs in the Code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88300" y="2327081"/>
            <a:ext cx="8015400" cy="39422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var startDate = DateTime.ParseExact(Console.ReadLine(),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  "dd.m.yyyy", CultureInfo.InvariantCulture);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var endDate = DateTime.ParseExact(Console.ReadLine(),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  "dd.m.yyyy", CultureInfo.InvariantCulture);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var holidaysCount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for (var date = startDate; date &lt;= endDate; date.AddDays(1))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  if (date.DayOfWeek == DayOfWeek.Saturday &amp;&amp;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      date.DayOfWeek == DayOfWeek.Sunday) holidaysCount++;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Console.WriteLine(holidaysCount);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441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4" y="1624495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Declaring </a:t>
            </a:r>
            <a:r>
              <a:rPr lang="en-US" sz="3200" b="1" dirty="0">
                <a:solidFill>
                  <a:schemeClr val="bg1"/>
                </a:solidFill>
              </a:rPr>
              <a:t>Variables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Using </a:t>
            </a:r>
            <a:r>
              <a:rPr lang="en-US" sz="3200" b="1" dirty="0">
                <a:solidFill>
                  <a:schemeClr val="bg1"/>
                </a:solidFill>
              </a:rPr>
              <a:t>Console</a:t>
            </a:r>
            <a:r>
              <a:rPr lang="en-US" sz="3200" dirty="0">
                <a:solidFill>
                  <a:schemeClr val="bg2"/>
                </a:solidFill>
              </a:rPr>
              <a:t> – </a:t>
            </a:r>
            <a:r>
              <a:rPr lang="en-US" sz="3200" b="1" dirty="0">
                <a:solidFill>
                  <a:schemeClr val="bg1"/>
                </a:solidFill>
              </a:rPr>
              <a:t>Reading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Writing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Conditional Statements </a:t>
            </a:r>
            <a:r>
              <a:rPr lang="en-US" sz="3200" dirty="0">
                <a:solidFill>
                  <a:schemeClr val="bg2"/>
                </a:solidFill>
              </a:rPr>
              <a:t>allow implementing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programming logic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Loops</a:t>
            </a:r>
            <a:r>
              <a:rPr lang="en-US" sz="3200" dirty="0">
                <a:solidFill>
                  <a:schemeClr val="bg2"/>
                </a:solidFill>
              </a:rPr>
              <a:t> repeat code block multiple times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GB" sz="3200" dirty="0">
                <a:solidFill>
                  <a:schemeClr val="bg2"/>
                </a:solidFill>
              </a:rPr>
              <a:t>Using the debugger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42" y="142398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616" y="1198206"/>
            <a:ext cx="3785972" cy="2163412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0" y="852525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20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2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" name="Picture 18">
            <a:hlinkClick r:id="rId4"/>
            <a:extLst>
              <a:ext uri="{FF2B5EF4-FFF2-40B4-BE49-F238E27FC236}">
                <a16:creationId xmlns:a16="http://schemas.microsoft.com/office/drawing/2014/main" id="{B28BB6FA-2F86-40F2-8CA9-F9F73251E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8" y="1804627"/>
            <a:ext cx="4042163" cy="39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Visual Studio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Visual Studio </a:t>
            </a:r>
            <a:r>
              <a:rPr lang="en-US" sz="3600" dirty="0"/>
              <a:t>(VS) is powerful IDE for C#</a:t>
            </a:r>
          </a:p>
          <a:p>
            <a:r>
              <a:rPr lang="en-US" sz="3600" dirty="0"/>
              <a:t>Create a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</a:rPr>
              <a:t>console 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application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217" y="1981201"/>
            <a:ext cx="6771777" cy="400960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597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Start the program from VS using [</a:t>
            </a:r>
            <a:r>
              <a:rPr lang="en-US" sz="3600" b="1" dirty="0">
                <a:solidFill>
                  <a:schemeClr val="bg1"/>
                </a:solidFill>
              </a:rPr>
              <a:t>Ctrl</a:t>
            </a:r>
            <a:r>
              <a:rPr lang="en-US" sz="3600" dirty="0"/>
              <a:t> + </a:t>
            </a:r>
            <a:r>
              <a:rPr lang="en-US" sz="3600" b="1" dirty="0">
                <a:solidFill>
                  <a:schemeClr val="bg1"/>
                </a:solidFill>
              </a:rPr>
              <a:t>F5</a:t>
            </a:r>
            <a:r>
              <a:rPr lang="en-US" sz="3600" dirty="0"/>
              <a:t>]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Running the Program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1" y="1981201"/>
            <a:ext cx="8166085" cy="357839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281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Declaring Variables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Defining and </a:t>
            </a:r>
            <a:r>
              <a:rPr lang="en-GB" sz="3600" dirty="0"/>
              <a:t>Initializing variables</a:t>
            </a:r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Example: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0" indent="0">
              <a:spcAft>
                <a:spcPts val="1200"/>
              </a:spcAft>
              <a:buNone/>
            </a:pPr>
            <a:endParaRPr lang="en-US" sz="36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35650" y="2133601"/>
            <a:ext cx="76962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{data type / var} {variable name} = {value};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35650" y="4168397"/>
            <a:ext cx="288809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400" b="1" noProof="1">
                <a:latin typeface="Consolas" pitchFamily="49" charset="0"/>
              </a:rPr>
              <a:t> number = 5;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6E92A9DE-2FF2-4CE2-8B2A-4E9BAA4A5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1" y="5093136"/>
            <a:ext cx="1896969" cy="657808"/>
          </a:xfrm>
          <a:prstGeom prst="wedgeRoundRectCallout">
            <a:avLst>
              <a:gd name="adj1" fmla="val -14510"/>
              <a:gd name="adj2" fmla="val -878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Data type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D42A9072-AEA5-49B8-909F-DA7A25DB1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1576" y="3386958"/>
            <a:ext cx="2988850" cy="663196"/>
          </a:xfrm>
          <a:prstGeom prst="wedgeRoundRectCallout">
            <a:avLst>
              <a:gd name="adj1" fmla="val -64526"/>
              <a:gd name="adj2" fmla="val 615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Variable name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CB87788D-FB5D-4240-A198-4123BD33A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093136"/>
            <a:ext cx="2743200" cy="657808"/>
          </a:xfrm>
          <a:prstGeom prst="wedgeRoundRectCallout">
            <a:avLst>
              <a:gd name="adj1" fmla="val -44531"/>
              <a:gd name="adj2" fmla="val -1088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Variable value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434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Input / 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7F0DB5-C5E3-40D8-859C-F6D9EDDE96D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630" y="1385091"/>
            <a:ext cx="2618740" cy="261874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Reading from and Writing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76709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4122</TotalTime>
  <Words>3393</Words>
  <Application>Microsoft Office PowerPoint</Application>
  <PresentationFormat>Widescreen</PresentationFormat>
  <Paragraphs>587</Paragraphs>
  <Slides>59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Arial</vt:lpstr>
      <vt:lpstr>Calibri</vt:lpstr>
      <vt:lpstr>Consolas</vt:lpstr>
      <vt:lpstr>Wingdings</vt:lpstr>
      <vt:lpstr>Wingdings 2</vt:lpstr>
      <vt:lpstr>SoftUni</vt:lpstr>
      <vt:lpstr>C# Introduction</vt:lpstr>
      <vt:lpstr>Table of Contents</vt:lpstr>
      <vt:lpstr>Have a Question?</vt:lpstr>
      <vt:lpstr>Introduction and Basic Syntax</vt:lpstr>
      <vt:lpstr>C# Programming Language</vt:lpstr>
      <vt:lpstr>Using Visual Studio</vt:lpstr>
      <vt:lpstr>Running the Program</vt:lpstr>
      <vt:lpstr>Declaring Variables</vt:lpstr>
      <vt:lpstr>Input / Output</vt:lpstr>
      <vt:lpstr>Reading from the Console</vt:lpstr>
      <vt:lpstr>Converting Input from the Console</vt:lpstr>
      <vt:lpstr>Printing to the Console</vt:lpstr>
      <vt:lpstr>Using Placeholders</vt:lpstr>
      <vt:lpstr>Formatting Numbers in Placeholders</vt:lpstr>
      <vt:lpstr>Using String Interpolation</vt:lpstr>
      <vt:lpstr>Problem: Student Information</vt:lpstr>
      <vt:lpstr>Solution: Student Information</vt:lpstr>
      <vt:lpstr>Comparison Operators</vt:lpstr>
      <vt:lpstr>Comparison Operators</vt:lpstr>
      <vt:lpstr>Comparing Numbers</vt:lpstr>
      <vt:lpstr>Implementing Control-Flow Logic</vt:lpstr>
      <vt:lpstr>The If Statement</vt:lpstr>
      <vt:lpstr>The If-else Statement</vt:lpstr>
      <vt:lpstr>Problem: Back in 30 Minutes</vt:lpstr>
      <vt:lpstr>Solution: Back in 30 Minutes</vt:lpstr>
      <vt:lpstr>The Switch-Case Statement</vt:lpstr>
      <vt:lpstr>The Switch-case Statement</vt:lpstr>
      <vt:lpstr>Problem: Foreign Languages</vt:lpstr>
      <vt:lpstr>Solution: Foreign Languages</vt:lpstr>
      <vt:lpstr>Logical Operators</vt:lpstr>
      <vt:lpstr>Logical Operators</vt:lpstr>
      <vt:lpstr>Problem: Theatre Promotions</vt:lpstr>
      <vt:lpstr>Solution: Theatre Promotions</vt:lpstr>
      <vt:lpstr>Solution: Theatre Promotions (2)</vt:lpstr>
      <vt:lpstr>Solution: Theatre Promotions (3)</vt:lpstr>
      <vt:lpstr>Loops</vt:lpstr>
      <vt:lpstr>Loop: Definition</vt:lpstr>
      <vt:lpstr>For-Loops</vt:lpstr>
      <vt:lpstr>For-Loops</vt:lpstr>
      <vt:lpstr>Example: Divisible by 3</vt:lpstr>
      <vt:lpstr>Problem: Sum of Odd Numbers</vt:lpstr>
      <vt:lpstr>Solution: Sum of Odd Numbers</vt:lpstr>
      <vt:lpstr>Iterations While a Condition is True</vt:lpstr>
      <vt:lpstr>While Loops</vt:lpstr>
      <vt:lpstr>Problem: Multiplication Table</vt:lpstr>
      <vt:lpstr>Do…While Loop</vt:lpstr>
      <vt:lpstr>Do ... While Loop</vt:lpstr>
      <vt:lpstr>Problem: Multiplication Table 2.0</vt:lpstr>
      <vt:lpstr>Debugging and Troubleshooting</vt:lpstr>
      <vt:lpstr>Debugging the Code</vt:lpstr>
      <vt:lpstr>Debugging in Visual Studio</vt:lpstr>
      <vt:lpstr>Using the Debugger in Visual Studio</vt:lpstr>
      <vt:lpstr>Problem: Find and Fix the Bugs in the Code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Fundamentals - C# Intro and Baisc Syntax</dc:title>
  <dc:subject>C# Fundamentals – Practical Training Course @ SoftUni</dc:subject>
  <dc:creator>Software University</dc:creator>
  <cp:keywords>C#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Alexander Keramanov</cp:lastModifiedBy>
  <cp:revision>44</cp:revision>
  <dcterms:created xsi:type="dcterms:W3CDTF">2018-05-23T13:08:44Z</dcterms:created>
  <dcterms:modified xsi:type="dcterms:W3CDTF">2021-12-20T11:39:39Z</dcterms:modified>
  <cp:category>C# Fundamentals; Computer Programming;software development;web development</cp:category>
</cp:coreProperties>
</file>