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9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00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91" r:id="rId33"/>
    <p:sldId id="301" r:id="rId34"/>
    <p:sldId id="302" r:id="rId35"/>
    <p:sldId id="293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938148-7AD1-46C7-AC3D-BDEA74FBD7D9}">
          <p14:sldIdLst>
            <p14:sldId id="256"/>
            <p14:sldId id="297"/>
            <p14:sldId id="258"/>
          </p14:sldIdLst>
        </p14:section>
        <p14:section name="Regular Expressions" id="{4ECBF43B-CCF1-4CC9-9AF2-915382D8D258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Quantifiers &amp; Grouping" id="{69FF997D-E21A-46ED-B6C6-5B7EEFA9FDFB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Backreference" id="{77E0D9A5-D2E8-4005-ACAB-51DDBBF8A566}">
          <p14:sldIdLst>
            <p14:sldId id="271"/>
            <p14:sldId id="272"/>
          </p14:sldIdLst>
        </p14:section>
        <p14:section name="Regular Expressions in JavaScript" id="{609E4478-3921-4558-9C01-2C3222D5AE7E}">
          <p14:sldIdLst>
            <p14:sldId id="273"/>
            <p14:sldId id="274"/>
            <p14:sldId id="275"/>
            <p14:sldId id="276"/>
            <p14:sldId id="277"/>
            <p14:sldId id="278"/>
            <p14:sldId id="300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Summary" id="{99A79D78-812A-4637-8CE4-C3DC37C21EB8}">
          <p14:sldIdLst>
            <p14:sldId id="285"/>
            <p14:sldId id="291"/>
            <p14:sldId id="301"/>
            <p14:sldId id="302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638" y="53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4.1.2022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55709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6005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97610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7006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457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1768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9800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8552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2588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92390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0519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6630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17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2356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69154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3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5299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865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26.jp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3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23" Type="http://schemas.openxmlformats.org/officeDocument/2006/relationships/image" Target="../media/image36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8.png"/><Relationship Id="rId4" Type="http://schemas.openxmlformats.org/officeDocument/2006/relationships/hyperlink" Target="https://www.youtube.com/c/CodeItUpwithIvo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Regular Expressions Language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(</a:t>
            </a:r>
            <a:r>
              <a:rPr lang="en-US" dirty="0" err="1"/>
              <a:t>RegExp</a:t>
            </a:r>
            <a:r>
              <a:rPr lang="en-US" dirty="0"/>
              <a:t>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="" xmlns:a16="http://schemas.microsoft.com/office/drawing/2014/main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/>
          <a:srcRect l="2237" r="2237"/>
          <a:stretch>
            <a:fillRect/>
          </a:stretch>
        </p:blipFill>
        <p:spPr>
          <a:xfrm>
            <a:off x="457200" y="3214496"/>
            <a:ext cx="3276600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6630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=""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Grouping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Quantifiers</a:t>
            </a:r>
          </a:p>
        </p:txBody>
      </p:sp>
    </p:spTree>
    <p:extLst>
      <p:ext uri="{BB962C8B-B14F-4D97-AF65-F5344CB8AC3E}">
        <p14:creationId xmlns:p14="http://schemas.microsoft.com/office/powerpoint/2010/main" val="360797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zero or more times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one or more times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noProof="1">
                <a:cs typeface="Consolas" panose="020B0609020204030204" pitchFamily="49" charset="0"/>
              </a:rPr>
              <a:t> – matches the previous element zero or one time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{3}</a:t>
            </a:r>
            <a:r>
              <a:rPr lang="en-US" noProof="1">
                <a:cs typeface="Consolas" panose="020B0609020204030204" pitchFamily="49" charset="0"/>
              </a:rPr>
              <a:t> – matches the previous element exactly 3 times</a:t>
            </a:r>
          </a:p>
          <a:p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6233" y="1870727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8201" y="1870727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=""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2690168" y="1934070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441" y="3270736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270469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=""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2690168" y="3331010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4712891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</a:rPr>
              <a:t>59885976002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62" y="4678618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=""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2743200" y="4776234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6022023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800" b="1" noProof="1">
                <a:latin typeface="Consolas" panose="020B0609020204030204" pitchFamily="49" charset="0"/>
              </a:rPr>
              <a:t>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022023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=""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2716638" y="6085366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38223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 – captures the matched subexpression as numbered group</a:t>
            </a:r>
          </a:p>
          <a:p>
            <a:pPr>
              <a:buClr>
                <a:schemeClr val="tx1"/>
              </a:buClr>
            </a:pPr>
            <a:endParaRPr lang="en-US" sz="32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200" noProof="1">
                <a:cs typeface="Consolas" panose="020B0609020204030204" pitchFamily="49" charset="0"/>
              </a:rPr>
              <a:t> – defines a non-capturing group</a:t>
            </a:r>
          </a:p>
          <a:p>
            <a:pPr>
              <a:buClr>
                <a:schemeClr val="tx1"/>
              </a:buClr>
            </a:pPr>
            <a:endParaRPr lang="en-US" sz="32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200" noProof="1">
                <a:cs typeface="Consolas" panose="020B0609020204030204" pitchFamily="49" charset="0"/>
              </a:rPr>
              <a:t> – 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400" y="2392978"/>
            <a:ext cx="4128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90681" y="2413108"/>
            <a:ext cx="241511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38200" y="3847633"/>
            <a:ext cx="4724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^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800" b="1" noProof="1">
                <a:latin typeface="Consolas" panose="020B0609020204030204" pitchFamily="49" charset="0"/>
              </a:rPr>
              <a:t>,\s*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r>
              <a:rPr lang="en-US" sz="2800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39074" y="3832540"/>
            <a:ext cx="19557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800" b="1" noProof="1"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71960" y="5257801"/>
            <a:ext cx="614916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939262" y="5473243"/>
            <a:ext cx="23377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=""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5281081" y="2494882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3" name="Arrow: Right 32">
            <a:extLst>
              <a:ext uri="{FF2B5EF4-FFF2-40B4-BE49-F238E27FC236}">
                <a16:creationId xmlns=""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5731089" y="3938199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6" name="Arrow: Right 35">
            <a:extLst>
              <a:ext uri="{FF2B5EF4-FFF2-40B4-BE49-F238E27FC236}">
                <a16:creationId xmlns=""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7260443" y="5559786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11781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a regular expression in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www.regex101.com</a:t>
            </a:r>
            <a:r>
              <a:rPr lang="en-US" dirty="0"/>
              <a:t> that</a:t>
            </a:r>
            <a:br>
              <a:rPr lang="en-US" dirty="0"/>
            </a:br>
            <a:r>
              <a:rPr lang="en-US" dirty="0"/>
              <a:t> extracts all word char sequences from given text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599" y="3428466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8401" y="3428465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640618" y="3783896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789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regular expression that extracts </a:t>
            </a:r>
            <a:r>
              <a:rPr lang="en-US" b="1" dirty="0">
                <a:solidFill>
                  <a:schemeClr val="bg1"/>
                </a:solidFill>
              </a:rPr>
              <a:t>dates</a:t>
            </a:r>
            <a:r>
              <a:rPr lang="en-US" dirty="0"/>
              <a:t> from text</a:t>
            </a:r>
          </a:p>
          <a:p>
            <a:pPr lvl="1"/>
            <a:r>
              <a:rPr lang="en-US" dirty="0"/>
              <a:t>Valid date format: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dirty="0"/>
              <a:t>Examples: </a:t>
            </a:r>
            <a:r>
              <a:rPr lang="en-US" b="1" dirty="0">
                <a:solidFill>
                  <a:schemeClr val="bg1"/>
                </a:solidFill>
              </a:rPr>
              <a:t>12-Jun-1999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3-Nov-1999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903" y="3352800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</p:spTree>
    <p:extLst>
      <p:ext uri="{BB962C8B-B14F-4D97-AF65-F5344CB8AC3E}">
        <p14:creationId xmlns:p14="http://schemas.microsoft.com/office/powerpoint/2010/main" val="196436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Write a regular expression that performs simple </a:t>
            </a:r>
            <a:r>
              <a:rPr lang="en-US" sz="3200" b="1" dirty="0">
                <a:solidFill>
                  <a:schemeClr val="bg1"/>
                </a:solidFill>
              </a:rPr>
              <a:t>email validation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An email consists of: </a:t>
            </a:r>
            <a:r>
              <a:rPr lang="en-US" sz="3000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Usernames </a:t>
            </a:r>
            <a:r>
              <a:rPr lang="en-US" sz="3000" dirty="0"/>
              <a:t>are </a:t>
            </a:r>
            <a:r>
              <a:rPr lang="en-US" sz="3000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Domain names </a:t>
            </a:r>
            <a:r>
              <a:rPr lang="en-US" sz="3000" dirty="0"/>
              <a:t>consist of</a:t>
            </a:r>
            <a:r>
              <a:rPr lang="en-US" sz="3000" b="1" dirty="0">
                <a:solidFill>
                  <a:schemeClr val="bg1"/>
                </a:solidFill>
              </a:rPr>
              <a:t> two strings</a:t>
            </a:r>
            <a:r>
              <a:rPr lang="en-US" sz="3000" dirty="0"/>
              <a:t>, separated by a </a:t>
            </a:r>
            <a:r>
              <a:rPr lang="en-US" sz="3000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Domain names </a:t>
            </a:r>
            <a:r>
              <a:rPr lang="en-US" sz="3000" dirty="0"/>
              <a:t>may contain only </a:t>
            </a:r>
            <a:r>
              <a:rPr lang="en-US" sz="3000" b="1" dirty="0">
                <a:solidFill>
                  <a:schemeClr val="bg1"/>
                </a:solidFill>
              </a:rPr>
              <a:t>English letters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/>
              <a:t>Valid: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     </a:t>
            </a:r>
            <a:r>
              <a:rPr lang="en-US" dirty="0"/>
              <a:t>Invalid: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282" y="4460849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10282" y="5246827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</p:spTree>
    <p:extLst>
      <p:ext uri="{BB962C8B-B14F-4D97-AF65-F5344CB8AC3E}">
        <p14:creationId xmlns:p14="http://schemas.microsoft.com/office/powerpoint/2010/main" val="421356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="" xmlns:a16="http://schemas.microsoft.com/office/drawing/2014/main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3665" y="16764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Numbered Capturing Group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Backreferences</a:t>
            </a:r>
          </a:p>
        </p:txBody>
      </p:sp>
    </p:spTree>
    <p:extLst>
      <p:ext uri="{BB962C8B-B14F-4D97-AF65-F5344CB8AC3E}">
        <p14:creationId xmlns:p14="http://schemas.microsoft.com/office/powerpoint/2010/main" val="160777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noProof="1">
                <a:cs typeface="Consolas" panose="020B0609020204030204" pitchFamily="49" charset="0"/>
              </a:rPr>
              <a:t> – matches the value of a numbered capture group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8404" y="1980660"/>
            <a:ext cx="444939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800" b="1" noProof="1">
                <a:latin typeface="Consolas" pitchFamily="49" charset="0"/>
              </a:rPr>
              <a:t>[^&gt;]*&gt;.*?&lt;\/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04" y="2979525"/>
            <a:ext cx="8564196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&gt;Regular Expressions&lt;/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 are cool!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&gt;I am a paragraph&lt;/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 … some text after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Hello, 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&gt;I am a&lt;code&gt;DIV&lt;/code&gt;&lt;/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&gt;Hello, I am Span&lt;/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 href="https://softuni.bg/"&gt;SoftUni&lt;/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2790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0"/>
            <a:ext cx="4419600" cy="2386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Regular Expressions in JS</a:t>
            </a:r>
          </a:p>
        </p:txBody>
      </p:sp>
    </p:spTree>
    <p:extLst>
      <p:ext uri="{BB962C8B-B14F-4D97-AF65-F5344CB8AC3E}">
        <p14:creationId xmlns:p14="http://schemas.microsoft.com/office/powerpoint/2010/main" val="45812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90600" y="3276601"/>
            <a:ext cx="9753600" cy="3294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Provides compilation when the script is loaded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regLiteral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[A-Za-z]+</a:t>
            </a:r>
            <a:r>
              <a:rPr lang="en-US" dirty="0">
                <a:solidFill>
                  <a:schemeClr val="bg1"/>
                </a:solidFill>
              </a:rPr>
              <a:t>/g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Provides runtime compilation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Used when the pattern is from another source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err="1">
                <a:solidFill>
                  <a:schemeClr val="tx1"/>
                </a:solidFill>
              </a:rPr>
              <a:t>regExp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RegExp</a:t>
            </a:r>
            <a:r>
              <a:rPr lang="en-US" dirty="0">
                <a:solidFill>
                  <a:schemeClr val="tx1"/>
                </a:solidFill>
              </a:rPr>
              <a:t>('[A-Za-z]+', '</a:t>
            </a:r>
            <a:r>
              <a:rPr lang="en-US" dirty="0">
                <a:solidFill>
                  <a:schemeClr val="bg1"/>
                </a:solidFill>
              </a:rPr>
              <a:t>g</a:t>
            </a:r>
            <a:r>
              <a:rPr lang="en-US" dirty="0">
                <a:solidFill>
                  <a:schemeClr val="tx1"/>
                </a:solidFill>
              </a:rPr>
              <a:t>');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In JS you construct a regular expression in one of two ways: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000" dirty="0"/>
              <a:t>Regular Expression Literal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000" dirty="0"/>
              <a:t>The constructor function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endParaRPr lang="en-US" sz="3000" dirty="0"/>
          </a:p>
          <a:p>
            <a:pPr marL="1066236" lvl="1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RegExp</a:t>
            </a:r>
            <a:r>
              <a:rPr lang="en-US" dirty="0"/>
              <a:t> in JS</a:t>
            </a:r>
          </a:p>
        </p:txBody>
      </p:sp>
    </p:spTree>
    <p:extLst>
      <p:ext uri="{BB962C8B-B14F-4D97-AF65-F5344CB8AC3E}">
        <p14:creationId xmlns:p14="http://schemas.microsoft.com/office/powerpoint/2010/main" val="9860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Regular Expressions Syntax</a:t>
            </a:r>
          </a:p>
          <a:p>
            <a:pPr lvl="1"/>
            <a:r>
              <a:rPr lang="en-GB" dirty="0"/>
              <a:t>Definition and Pattern</a:t>
            </a:r>
          </a:p>
          <a:p>
            <a:pPr lvl="1"/>
            <a:r>
              <a:rPr lang="en-GB" dirty="0"/>
              <a:t>Predefined Character Classes</a:t>
            </a:r>
            <a:endParaRPr lang="bg-BG" dirty="0"/>
          </a:p>
          <a:p>
            <a:pPr marL="514350" indent="-514350"/>
            <a:r>
              <a:rPr lang="en-US" dirty="0"/>
              <a:t>Quantifiers and Grouping</a:t>
            </a:r>
            <a:endParaRPr lang="en-GB" dirty="0"/>
          </a:p>
          <a:p>
            <a:pPr marL="514350" indent="-514350"/>
            <a:r>
              <a:rPr lang="en-GB" dirty="0" err="1"/>
              <a:t>Backreference</a:t>
            </a:r>
            <a:r>
              <a:rPr lang="en-US" dirty="0"/>
              <a:t>s</a:t>
            </a:r>
          </a:p>
          <a:p>
            <a:pPr marL="514350" indent="-514350"/>
            <a:r>
              <a:rPr lang="en-US" dirty="0"/>
              <a:t>Regular Expressions in JavaScript</a:t>
            </a:r>
            <a:endParaRPr lang="en-GB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47801" y="2667001"/>
            <a:ext cx="8950249" cy="2754894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let text = 'Today is 2015-05-11';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let </a:t>
            </a:r>
            <a:r>
              <a:rPr lang="en-US" sz="2400" dirty="0" err="1"/>
              <a:t>regexp</a:t>
            </a:r>
            <a:r>
              <a:rPr lang="en-US" sz="2400" dirty="0"/>
              <a:t> = /\d{4}-\d{2}-\d{2}/g;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/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let </a:t>
            </a:r>
            <a:r>
              <a:rPr lang="en-US" sz="2400" dirty="0" err="1"/>
              <a:t>containsValidDate</a:t>
            </a:r>
            <a:r>
              <a:rPr lang="en-US" sz="2400" dirty="0"/>
              <a:t> = </a:t>
            </a:r>
            <a:r>
              <a:rPr lang="en-US" sz="2400" dirty="0" err="1"/>
              <a:t>regexp.</a:t>
            </a:r>
            <a:r>
              <a:rPr lang="en-US" sz="2400" dirty="0" err="1">
                <a:solidFill>
                  <a:schemeClr val="bg1"/>
                </a:solidFill>
              </a:rPr>
              <a:t>test</a:t>
            </a:r>
            <a:r>
              <a:rPr lang="en-US" sz="2400" dirty="0"/>
              <a:t>(text);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console.log(</a:t>
            </a:r>
            <a:r>
              <a:rPr lang="en-US" sz="2400" dirty="0" err="1"/>
              <a:t>containsValidDate</a:t>
            </a:r>
            <a:r>
              <a:rPr lang="en-US" sz="2400" dirty="0"/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test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(string)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 Determines whether there is a match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String by Pattern</a:t>
            </a:r>
          </a:p>
        </p:txBody>
      </p:sp>
    </p:spTree>
    <p:extLst>
      <p:ext uri="{BB962C8B-B14F-4D97-AF65-F5344CB8AC3E}">
        <p14:creationId xmlns:p14="http://schemas.microsoft.com/office/powerpoint/2010/main" val="423849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90600" y="2652815"/>
            <a:ext cx="8077200" cy="372451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'Peter: 123 Mark: 456';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regexp</a:t>
            </a:r>
            <a:r>
              <a:rPr lang="en-US" dirty="0"/>
              <a:t> = /([A-Z][a-z]+): (\d+)/g;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matches = </a:t>
            </a:r>
            <a:r>
              <a:rPr lang="en-US" dirty="0" err="1"/>
              <a:t>text.</a:t>
            </a:r>
            <a:r>
              <a:rPr lang="en-US" dirty="0" err="1">
                <a:solidFill>
                  <a:schemeClr val="bg1"/>
                </a:solidFill>
              </a:rPr>
              <a:t>match</a:t>
            </a:r>
            <a:r>
              <a:rPr lang="en-US" dirty="0"/>
              <a:t>(</a:t>
            </a:r>
            <a:r>
              <a:rPr lang="en-US" dirty="0" err="1"/>
              <a:t>regexp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matches.length</a:t>
            </a:r>
            <a:r>
              <a:rPr lang="en-US" dirty="0"/>
              <a:t>); </a:t>
            </a:r>
            <a:r>
              <a:rPr lang="en-US" i="1" dirty="0">
                <a:solidFill>
                  <a:schemeClr val="accent2"/>
                </a:solidFill>
              </a:rPr>
              <a:t>// 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console.log(matches[0]); </a:t>
            </a:r>
            <a:r>
              <a:rPr lang="en-US" i="1" dirty="0">
                <a:solidFill>
                  <a:schemeClr val="accent2"/>
                </a:solidFill>
              </a:rPr>
              <a:t>// Peter: 123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console.log(matches[1]); </a:t>
            </a:r>
            <a:r>
              <a:rPr lang="en-US" i="1" dirty="0">
                <a:solidFill>
                  <a:schemeClr val="accent2"/>
                </a:solidFill>
              </a:rPr>
              <a:t>// Mark: 456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match(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Returns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all matches (strings)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Matches</a:t>
            </a:r>
          </a:p>
        </p:txBody>
      </p:sp>
    </p:spTree>
    <p:extLst>
      <p:ext uri="{BB962C8B-B14F-4D97-AF65-F5344CB8AC3E}">
        <p14:creationId xmlns:p14="http://schemas.microsoft.com/office/powerpoint/2010/main" val="68078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19201" y="2645091"/>
            <a:ext cx="7543800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'Peter: 123 Mark: 456';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regexp</a:t>
            </a:r>
            <a:r>
              <a:rPr lang="en-US" dirty="0"/>
              <a:t> = /([A-Z][a-z]+): (\d+)/g;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firstMatch</a:t>
            </a:r>
            <a:r>
              <a:rPr lang="en-US" dirty="0"/>
              <a:t> = </a:t>
            </a:r>
            <a:r>
              <a:rPr lang="en-US" dirty="0" err="1"/>
              <a:t>regexp.exec</a:t>
            </a:r>
            <a:r>
              <a:rPr lang="en-US" dirty="0"/>
              <a:t>(text);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secondMatch</a:t>
            </a:r>
            <a:r>
              <a:rPr lang="en-US" dirty="0"/>
              <a:t> = </a:t>
            </a:r>
            <a:r>
              <a:rPr lang="en-US" dirty="0" err="1"/>
              <a:t>regexp.exec</a:t>
            </a:r>
            <a:r>
              <a:rPr lang="en-US" dirty="0"/>
              <a:t>(text);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firstMatch</a:t>
            </a:r>
            <a:r>
              <a:rPr lang="en-US" dirty="0"/>
              <a:t>[0]) </a:t>
            </a:r>
            <a:r>
              <a:rPr lang="en-US" i="1" dirty="0">
                <a:solidFill>
                  <a:schemeClr val="accent2"/>
                </a:solidFill>
              </a:rPr>
              <a:t>// Peter: 123</a:t>
            </a:r>
            <a:r>
              <a:rPr lang="en-US" dirty="0"/>
              <a:t> 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firstMatch</a:t>
            </a:r>
            <a:r>
              <a:rPr lang="en-US" dirty="0"/>
              <a:t>[1]); </a:t>
            </a:r>
            <a:r>
              <a:rPr lang="en-US" i="1" dirty="0">
                <a:solidFill>
                  <a:schemeClr val="accent2"/>
                </a:solidFill>
              </a:rPr>
              <a:t>// Peter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firstMatch</a:t>
            </a:r>
            <a:r>
              <a:rPr lang="en-US" dirty="0"/>
              <a:t>[2]); </a:t>
            </a:r>
            <a:r>
              <a:rPr lang="en-US" i="1" dirty="0">
                <a:solidFill>
                  <a:schemeClr val="accent2"/>
                </a:solidFill>
              </a:rPr>
              <a:t>// 123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041" y="1196126"/>
            <a:ext cx="11808021" cy="550991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exec(string,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text)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Works with a pointer &amp; returns the </a:t>
            </a:r>
            <a:r>
              <a:rPr lang="en-US" sz="3200" b="1" dirty="0">
                <a:solidFill>
                  <a:schemeClr val="bg1"/>
                </a:solidFill>
              </a:rPr>
              <a:t>groups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Exec() Method</a:t>
            </a:r>
          </a:p>
        </p:txBody>
      </p:sp>
    </p:spTree>
    <p:extLst>
      <p:ext uri="{BB962C8B-B14F-4D97-AF65-F5344CB8AC3E}">
        <p14:creationId xmlns:p14="http://schemas.microsoft.com/office/powerpoint/2010/main" val="177261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66800" y="3048000"/>
            <a:ext cx="9677400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'Peter: 123 Mark: 456';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replacement = '999';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regexp</a:t>
            </a:r>
            <a:r>
              <a:rPr lang="en-US" dirty="0"/>
              <a:t> = /\d{3}/g;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result = </a:t>
            </a:r>
            <a:r>
              <a:rPr lang="en-US" dirty="0" err="1"/>
              <a:t>text.</a:t>
            </a:r>
            <a:r>
              <a:rPr lang="en-US" dirty="0" err="1">
                <a:solidFill>
                  <a:schemeClr val="bg1"/>
                </a:solidFill>
              </a:rPr>
              <a:t>replace</a:t>
            </a:r>
            <a:r>
              <a:rPr lang="en-US" dirty="0"/>
              <a:t>(</a:t>
            </a:r>
            <a:r>
              <a:rPr lang="en-US" dirty="0" err="1"/>
              <a:t>regexp</a:t>
            </a:r>
            <a:r>
              <a:rPr lang="en-US" dirty="0"/>
              <a:t>, replacement);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Peter: 999 Mark: 999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replace(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stringReplacement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200" noProof="1">
                <a:cs typeface="Consolas" panose="020B0609020204030204" pitchFamily="49" charset="0"/>
              </a:rPr>
              <a:t>Replaces all strings that 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match the pattern</a:t>
            </a:r>
            <a:r>
              <a:rPr lang="en-US" sz="3200" noProof="1">
                <a:cs typeface="Consolas" panose="020B0609020204030204" pitchFamily="49" charset="0"/>
              </a:rPr>
              <a:t> with the provided </a:t>
            </a:r>
            <a:br>
              <a:rPr lang="en-US" sz="3200" noProof="1">
                <a:cs typeface="Consolas" panose="020B0609020204030204" pitchFamily="49" charset="0"/>
              </a:rPr>
            </a:br>
            <a:r>
              <a:rPr lang="en-US" sz="3200" noProof="1">
                <a:cs typeface="Consolas" panose="020B0609020204030204" pitchFamily="49" charset="0"/>
              </a:rPr>
              <a:t>replacement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with </a:t>
            </a:r>
            <a:r>
              <a:rPr lang="en-US" dirty="0" err="1"/>
              <a:t>RegExp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3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771" y="3294000"/>
            <a:ext cx="11779250" cy="266365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 </a:t>
            </a:r>
            <a:r>
              <a:rPr lang="en-US" dirty="0" err="1">
                <a:solidFill>
                  <a:schemeClr val="bg1"/>
                </a:solidFill>
              </a:rPr>
              <a:t>regexp</a:t>
            </a:r>
            <a:r>
              <a:rPr lang="en-US" dirty="0"/>
              <a:t> = /t(e)(</a:t>
            </a:r>
            <a:r>
              <a:rPr lang="en-US" dirty="0" err="1"/>
              <a:t>st</a:t>
            </a:r>
            <a:r>
              <a:rPr lang="en-US" dirty="0"/>
              <a:t>(\d?))/g;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 </a:t>
            </a:r>
            <a:r>
              <a:rPr lang="en-US" dirty="0" err="1">
                <a:solidFill>
                  <a:schemeClr val="bg1"/>
                </a:solidFill>
              </a:rPr>
              <a:t>str</a:t>
            </a:r>
            <a:r>
              <a:rPr lang="en-US" dirty="0"/>
              <a:t> = 'test1test2';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 array = [...</a:t>
            </a:r>
            <a:r>
              <a:rPr lang="en-US" dirty="0" err="1">
                <a:solidFill>
                  <a:schemeClr val="bg1"/>
                </a:solidFill>
              </a:rPr>
              <a:t>str.matchAll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regexp</a:t>
            </a:r>
            <a:r>
              <a:rPr lang="en-US" dirty="0"/>
              <a:t>)];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console.log(array[0]);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accent2"/>
                </a:solidFill>
              </a:rPr>
              <a:t>// ['test1', 'e', 'st1', '1', index: 0, input:'test1test2', length: 4]</a:t>
            </a:r>
            <a:endParaRPr lang="en-US" sz="2300" i="1" dirty="0">
              <a:solidFill>
                <a:schemeClr val="accent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matchAll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returns an iterator of all results matching a string against a </a:t>
            </a:r>
            <a:r>
              <a:rPr lang="en-US" b="1" dirty="0">
                <a:solidFill>
                  <a:schemeClr val="bg1"/>
                </a:solidFill>
              </a:rPr>
              <a:t>regular expression</a:t>
            </a:r>
            <a:r>
              <a:rPr lang="en-US" dirty="0"/>
              <a:t>, including </a:t>
            </a:r>
            <a:r>
              <a:rPr lang="en-US" b="1" dirty="0">
                <a:solidFill>
                  <a:schemeClr val="bg1"/>
                </a:solidFill>
              </a:rPr>
              <a:t>capturing groups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MatchAll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3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66800" y="3352801"/>
            <a:ext cx="8144140" cy="221231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</a:t>
            </a:r>
            <a:r>
              <a:rPr lang="en-US" sz="2400" dirty="0"/>
              <a:t>1   2 3      4</a:t>
            </a:r>
            <a:r>
              <a:rPr lang="en-US" dirty="0"/>
              <a:t>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regexp</a:t>
            </a:r>
            <a:r>
              <a:rPr lang="en-US" dirty="0"/>
              <a:t> = /\s+/g;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result = </a:t>
            </a:r>
            <a:r>
              <a:rPr lang="en-US" dirty="0" err="1"/>
              <a:t>text.</a:t>
            </a:r>
            <a:r>
              <a:rPr lang="en-US" dirty="0" err="1">
                <a:solidFill>
                  <a:schemeClr val="bg1"/>
                </a:solidFill>
              </a:rPr>
              <a:t>split</a:t>
            </a:r>
            <a:r>
              <a:rPr lang="en-US" dirty="0"/>
              <a:t>(</a:t>
            </a:r>
            <a:r>
              <a:rPr lang="en-US" dirty="0" err="1"/>
              <a:t>regexp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console.log(result) </a:t>
            </a:r>
            <a:r>
              <a:rPr lang="en-US" i="1" dirty="0">
                <a:solidFill>
                  <a:schemeClr val="accent2"/>
                </a:solidFill>
              </a:rPr>
              <a:t>// ['1', '2', '3', '4'];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split(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Splits the text by the pattern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Returns an array of strings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with </a:t>
            </a:r>
            <a:r>
              <a:rPr lang="en-US" dirty="0" err="1"/>
              <a:t>RegExp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7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54170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are given a list of names</a:t>
            </a:r>
          </a:p>
          <a:p>
            <a:pPr lvl="1"/>
            <a:r>
              <a:rPr lang="en-US" noProof="1"/>
              <a:t>Match</a:t>
            </a:r>
            <a:r>
              <a:rPr lang="en-US" dirty="0"/>
              <a:t> all full names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Full Name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2743200"/>
            <a:ext cx="10896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Ivan Ivanov, Ivan ivanov, ivan Ivanov, IVan Ivanov, Test </a:t>
            </a:r>
            <a:r>
              <a:rPr lang="en-US" sz="2600" b="1" noProof="1">
                <a:latin typeface="Consolas" pitchFamily="49" charset="0"/>
              </a:rPr>
              <a:t>Testov</a:t>
            </a:r>
            <a:r>
              <a:rPr lang="en-US" sz="2600" b="1" dirty="0">
                <a:latin typeface="Consolas" pitchFamily="49" charset="0"/>
              </a:rPr>
              <a:t>, Ivan	Ivanov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9132" y="3910954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50120" y="4690385"/>
            <a:ext cx="463188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Ivan Ivanov Test Testov</a:t>
            </a:r>
          </a:p>
        </p:txBody>
      </p:sp>
    </p:spTree>
    <p:extLst>
      <p:ext uri="{BB962C8B-B14F-4D97-AF65-F5344CB8AC3E}">
        <p14:creationId xmlns:p14="http://schemas.microsoft.com/office/powerpoint/2010/main" val="46865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113B236-88AE-44A4-8D99-AC467FC0DBC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36000" y="1494000"/>
            <a:ext cx="11260598" cy="4752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function solve(input) {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let pattern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/\b[A-Z][a-z]+[ ][A-Z][a-z]+\b/g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let validNames = [];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let validName = null;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while((validName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pattern.exec</a:t>
            </a:r>
            <a:r>
              <a:rPr lang="en-US" sz="2800" b="1" noProof="1">
                <a:latin typeface="Consolas" pitchFamily="49" charset="0"/>
              </a:rPr>
              <a:t>(input)) !== null){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  validNames.push(validName[0]);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}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console.log(validNames.join(' '));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62A57572-052C-4479-BEF8-A4F17634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Full Name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7945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500" dirty="0"/>
              <a:t>Match a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valid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phone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number</a:t>
            </a:r>
            <a:r>
              <a:rPr lang="en-US" sz="3500" dirty="0"/>
              <a:t> from </a:t>
            </a:r>
            <a:r>
              <a:rPr lang="en-US" sz="3500" b="1" dirty="0">
                <a:solidFill>
                  <a:schemeClr val="bg1"/>
                </a:solidFill>
              </a:rPr>
              <a:t>Sofia</a:t>
            </a:r>
            <a:r>
              <a:rPr lang="en-US" sz="3500" dirty="0"/>
              <a:t>. After you find all </a:t>
            </a:r>
            <a:r>
              <a:rPr lang="en-US" sz="3500" b="1" dirty="0">
                <a:solidFill>
                  <a:schemeClr val="bg1"/>
                </a:solidFill>
              </a:rPr>
              <a:t>valid</a:t>
            </a:r>
            <a:r>
              <a:rPr lang="en-US" sz="3500" b="1" dirty="0"/>
              <a:t> </a:t>
            </a:r>
            <a:br>
              <a:rPr lang="en-US" sz="3500" b="1" dirty="0"/>
            </a:br>
            <a:r>
              <a:rPr lang="en-US" sz="3500" b="1" dirty="0">
                <a:solidFill>
                  <a:schemeClr val="bg1"/>
                </a:solidFill>
              </a:rPr>
              <a:t>phones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print</a:t>
            </a:r>
            <a:r>
              <a:rPr lang="en-US" sz="3500" dirty="0"/>
              <a:t> them on the console, separated by </a:t>
            </a:r>
            <a:r>
              <a:rPr lang="en-US" sz="3500" b="1" dirty="0">
                <a:solidFill>
                  <a:schemeClr val="bg1"/>
                </a:solidFill>
              </a:rPr>
              <a:t>", "</a:t>
            </a:r>
          </a:p>
          <a:p>
            <a:r>
              <a:rPr lang="en-US" sz="3500" dirty="0"/>
              <a:t>A valid number has the following characteristics:</a:t>
            </a:r>
            <a:endParaRPr lang="bg-BG" sz="3500" dirty="0"/>
          </a:p>
          <a:p>
            <a:pPr lvl="1"/>
            <a:r>
              <a:rPr lang="en-US" sz="3200" dirty="0"/>
              <a:t>Starts with "</a:t>
            </a:r>
            <a:r>
              <a:rPr lang="en-US" sz="3200" b="1" dirty="0">
                <a:solidFill>
                  <a:schemeClr val="bg1"/>
                </a:solidFill>
              </a:rPr>
              <a:t>+359</a:t>
            </a:r>
            <a:r>
              <a:rPr lang="en-US" sz="3200" dirty="0"/>
              <a:t>"</a:t>
            </a:r>
            <a:endParaRPr lang="bg-BG" sz="3200" dirty="0"/>
          </a:p>
          <a:p>
            <a:pPr lvl="1"/>
            <a:r>
              <a:rPr lang="en-US" sz="3200" dirty="0"/>
              <a:t>Followed by the area code (always </a:t>
            </a:r>
            <a:r>
              <a:rPr lang="en-US" sz="3200" b="1" dirty="0">
                <a:solidFill>
                  <a:schemeClr val="bg1"/>
                </a:solidFill>
              </a:rPr>
              <a:t>2</a:t>
            </a:r>
            <a:r>
              <a:rPr lang="en-US" sz="3200" dirty="0"/>
              <a:t>)</a:t>
            </a:r>
            <a:endParaRPr lang="bg-BG" sz="3200" dirty="0"/>
          </a:p>
          <a:p>
            <a:pPr lvl="1"/>
            <a:r>
              <a:rPr lang="en-US" sz="3200" dirty="0"/>
              <a:t>Followed by the </a:t>
            </a:r>
            <a:r>
              <a:rPr lang="en-US" sz="3200" b="1" dirty="0">
                <a:solidFill>
                  <a:schemeClr val="bg1"/>
                </a:solidFill>
              </a:rPr>
              <a:t>number</a:t>
            </a:r>
            <a:r>
              <a:rPr lang="en-US" sz="3200" dirty="0"/>
              <a:t> </a:t>
            </a:r>
            <a:r>
              <a:rPr lang="en-US" sz="3200" dirty="0" smtClean="0"/>
              <a:t>itself, </a:t>
            </a:r>
            <a:r>
              <a:rPr lang="en-US" sz="3200" dirty="0"/>
              <a:t>which consists of </a:t>
            </a:r>
            <a:r>
              <a:rPr lang="en-US" sz="3200" b="1" dirty="0">
                <a:solidFill>
                  <a:schemeClr val="bg1"/>
                </a:solidFill>
              </a:rPr>
              <a:t>7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digits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(separated </a:t>
            </a:r>
            <a:r>
              <a:rPr lang="en-US" sz="3200" dirty="0" smtClean="0"/>
              <a:t>into </a:t>
            </a:r>
            <a:r>
              <a:rPr lang="en-US" sz="3200" b="1" dirty="0">
                <a:solidFill>
                  <a:schemeClr val="bg1"/>
                </a:solidFill>
              </a:rPr>
              <a:t>two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groups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of </a:t>
            </a: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4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digits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respectively)</a:t>
            </a:r>
            <a:endParaRPr lang="bg-BG" sz="3200" dirty="0"/>
          </a:p>
          <a:p>
            <a:pPr lvl="1"/>
            <a:r>
              <a:rPr lang="en-US" sz="3200" dirty="0"/>
              <a:t>The different </a:t>
            </a:r>
            <a:r>
              <a:rPr lang="en-US" sz="3200" b="1" dirty="0">
                <a:solidFill>
                  <a:schemeClr val="bg1"/>
                </a:solidFill>
              </a:rPr>
              <a:t>parts</a:t>
            </a:r>
            <a:r>
              <a:rPr lang="en-US" sz="3200" dirty="0"/>
              <a:t> are </a:t>
            </a:r>
            <a:r>
              <a:rPr lang="en-US" sz="3200" b="1" dirty="0">
                <a:solidFill>
                  <a:schemeClr val="bg1"/>
                </a:solidFill>
              </a:rPr>
              <a:t>separated</a:t>
            </a:r>
            <a:r>
              <a:rPr lang="en-US" sz="3200" dirty="0"/>
              <a:t> by either a </a:t>
            </a:r>
            <a:r>
              <a:rPr lang="en-US" sz="3200" b="1" dirty="0">
                <a:solidFill>
                  <a:schemeClr val="bg1"/>
                </a:solidFill>
              </a:rPr>
              <a:t>space</a:t>
            </a:r>
            <a:r>
              <a:rPr lang="en-US" sz="3200" dirty="0"/>
              <a:t> or a </a:t>
            </a:r>
            <a:r>
              <a:rPr lang="en-US" sz="3200" b="1" dirty="0">
                <a:solidFill>
                  <a:schemeClr val="bg1"/>
                </a:solidFill>
              </a:rPr>
              <a:t>hyphen</a:t>
            </a:r>
            <a:r>
              <a:rPr lang="en-US" sz="3200" dirty="0"/>
              <a:t> ('</a:t>
            </a:r>
            <a:r>
              <a:rPr lang="en-US" sz="3200" b="1" dirty="0"/>
              <a:t>-</a:t>
            </a:r>
            <a:r>
              <a:rPr lang="en-US" sz="3200" dirty="0"/>
              <a:t>')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Phone Number</a:t>
            </a:r>
          </a:p>
        </p:txBody>
      </p:sp>
    </p:spTree>
    <p:extLst>
      <p:ext uri="{BB962C8B-B14F-4D97-AF65-F5344CB8AC3E}">
        <p14:creationId xmlns:p14="http://schemas.microsoft.com/office/powerpoint/2010/main" val="76441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/>
              <a:t>js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32524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F65D2809-5BDC-45A1-8585-E8F1FA896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432" y="1899000"/>
            <a:ext cx="11125598" cy="3537875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/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function </a:t>
            </a:r>
            <a:r>
              <a:rPr lang="en-US" sz="2400" b="1" dirty="0" err="1">
                <a:latin typeface="Consolas" pitchFamily="49" charset="0"/>
              </a:rPr>
              <a:t>regExPhones</a:t>
            </a:r>
            <a:r>
              <a:rPr lang="en-US" sz="2400" b="1" dirty="0">
                <a:latin typeface="Consolas" pitchFamily="49" charset="0"/>
              </a:rPr>
              <a:t>(input) {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let validNames = [];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let pattern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/(?&lt;!\d)[+]359([ -])2\1\d{3}\1\d{4}\b/g</a:t>
            </a:r>
            <a:r>
              <a:rPr lang="en-US" sz="2400" b="1" dirty="0">
                <a:latin typeface="Consolas" pitchFamily="49" charset="0"/>
              </a:rPr>
              <a:t>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while ((validName = pattern.exec(input)) !== null) {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  validNames.push(validName[0]);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}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console.log(</a:t>
            </a:r>
            <a:r>
              <a:rPr lang="en-US" sz="2400" b="1" dirty="0" err="1">
                <a:latin typeface="Consolas" pitchFamily="49" charset="0"/>
              </a:rPr>
              <a:t>validNames.join</a:t>
            </a:r>
            <a:r>
              <a:rPr lang="en-US" sz="2400" b="1" dirty="0">
                <a:latin typeface="Consolas" pitchFamily="49" charset="0"/>
              </a:rPr>
              <a:t>(', '));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483BA08-0729-431F-8143-494A6AC0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</a:t>
            </a:r>
            <a:r>
              <a:rPr lang="en-US" dirty="0"/>
              <a:t>Match Phone Number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9187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8156701" cy="44952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Regular expressions </a:t>
            </a:r>
            <a:r>
              <a:rPr lang="en-GB" sz="3400" dirty="0">
                <a:solidFill>
                  <a:schemeClr val="bg2"/>
                </a:solidFill>
              </a:rPr>
              <a:t>describe </a:t>
            </a:r>
            <a:r>
              <a:rPr lang="en-GB" sz="3400" b="1" dirty="0">
                <a:solidFill>
                  <a:schemeClr val="bg1"/>
                </a:solidFill>
              </a:rPr>
              <a:t>patterns</a:t>
            </a:r>
            <a:r>
              <a:rPr lang="en-GB" sz="3400" dirty="0">
                <a:solidFill>
                  <a:schemeClr val="bg2"/>
                </a:solidFill>
              </a:rPr>
              <a:t> </a:t>
            </a:r>
            <a:br>
              <a:rPr lang="en-GB" sz="3400" dirty="0">
                <a:solidFill>
                  <a:schemeClr val="bg2"/>
                </a:solidFill>
              </a:rPr>
            </a:br>
            <a:r>
              <a:rPr lang="en-GB" sz="3400" dirty="0">
                <a:solidFill>
                  <a:schemeClr val="bg2"/>
                </a:solidFill>
              </a:rPr>
              <a:t>for searching through text.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Define </a:t>
            </a:r>
            <a:r>
              <a:rPr lang="en-GB" sz="3400" b="1" dirty="0">
                <a:solidFill>
                  <a:schemeClr val="bg1"/>
                </a:solidFill>
              </a:rPr>
              <a:t>special characters</a:t>
            </a:r>
            <a:r>
              <a:rPr lang="en-GB" sz="3400" dirty="0">
                <a:solidFill>
                  <a:schemeClr val="bg2"/>
                </a:solidFill>
              </a:rPr>
              <a:t>, </a:t>
            </a:r>
            <a:r>
              <a:rPr lang="en-GB" sz="3400" b="1" dirty="0">
                <a:solidFill>
                  <a:schemeClr val="bg1"/>
                </a:solidFill>
              </a:rPr>
              <a:t>operators</a:t>
            </a:r>
            <a:r>
              <a:rPr lang="en-GB" sz="3400" dirty="0">
                <a:solidFill>
                  <a:schemeClr val="bg2"/>
                </a:solidFill>
              </a:rPr>
              <a:t> and </a:t>
            </a:r>
            <a:br>
              <a:rPr lang="en-GB" sz="3400" dirty="0">
                <a:solidFill>
                  <a:schemeClr val="bg2"/>
                </a:solidFill>
              </a:rPr>
            </a:br>
            <a:r>
              <a:rPr lang="en-GB" sz="3400" b="1" dirty="0">
                <a:solidFill>
                  <a:schemeClr val="bg1"/>
                </a:solidFill>
              </a:rPr>
              <a:t>constructs</a:t>
            </a:r>
            <a:r>
              <a:rPr lang="en-GB" sz="3400" dirty="0">
                <a:solidFill>
                  <a:schemeClr val="bg2"/>
                </a:solidFill>
              </a:rPr>
              <a:t> for building complex pattern.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Can utilize </a:t>
            </a:r>
            <a:r>
              <a:rPr lang="en-GB" sz="3400" b="1" dirty="0">
                <a:solidFill>
                  <a:schemeClr val="bg1"/>
                </a:solidFill>
              </a:rPr>
              <a:t>character classes</a:t>
            </a:r>
            <a:r>
              <a:rPr lang="en-GB" sz="3400" dirty="0">
                <a:solidFill>
                  <a:schemeClr val="bg2"/>
                </a:solidFill>
              </a:rPr>
              <a:t>, </a:t>
            </a:r>
            <a:r>
              <a:rPr lang="en-GB" sz="3400" b="1" dirty="0">
                <a:solidFill>
                  <a:schemeClr val="bg1"/>
                </a:solidFill>
              </a:rPr>
              <a:t>groups</a:t>
            </a:r>
            <a:r>
              <a:rPr lang="en-GB" sz="3400" dirty="0">
                <a:solidFill>
                  <a:schemeClr val="bg2"/>
                </a:solidFill>
              </a:rPr>
              <a:t>, </a:t>
            </a:r>
            <a:br>
              <a:rPr lang="en-GB" sz="3400" dirty="0">
                <a:solidFill>
                  <a:schemeClr val="bg2"/>
                </a:solidFill>
              </a:rPr>
            </a:br>
            <a:r>
              <a:rPr lang="en-GB" sz="3400" b="1" dirty="0">
                <a:solidFill>
                  <a:schemeClr val="bg1"/>
                </a:solidFill>
              </a:rPr>
              <a:t>quantifiers</a:t>
            </a:r>
            <a:r>
              <a:rPr lang="en-GB" sz="3400" dirty="0">
                <a:solidFill>
                  <a:schemeClr val="bg2"/>
                </a:solidFill>
              </a:rPr>
              <a:t> and more.</a:t>
            </a:r>
          </a:p>
        </p:txBody>
      </p:sp>
    </p:spTree>
    <p:extLst>
      <p:ext uri="{BB962C8B-B14F-4D97-AF65-F5344CB8AC3E}">
        <p14:creationId xmlns:p14="http://schemas.microsoft.com/office/powerpoint/2010/main" val="402733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xmlns="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xmlns="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xmlns="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xmlns="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xmlns="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xmlns="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xmlns="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xmlns="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9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xmlns="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6187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=""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Classes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84968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Regular expressions (</a:t>
            </a:r>
            <a:r>
              <a:rPr lang="en-US" sz="3200" dirty="0" err="1"/>
              <a:t>RegExp</a:t>
            </a:r>
            <a:r>
              <a:rPr lang="en-US" sz="3200" dirty="0"/>
              <a:t>)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000" dirty="0"/>
              <a:t>Match text by pattern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dirty="0"/>
              <a:t>Patterns 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matches a capital + small letters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dirty="0"/>
              <a:t>Play with </a:t>
            </a:r>
            <a:r>
              <a:rPr lang="en-US" sz="3200" dirty="0" err="1"/>
              <a:t>regexp</a:t>
            </a:r>
            <a:r>
              <a:rPr lang="en-US" sz="3200" dirty="0"/>
              <a:t> live at: </a:t>
            </a:r>
            <a:r>
              <a:rPr lang="en-US" sz="3200" dirty="0">
                <a:hlinkClick r:id="rId2"/>
              </a:rPr>
              <a:t>regexr.com</a:t>
            </a:r>
            <a:r>
              <a:rPr lang="en-US" sz="3200" dirty="0"/>
              <a:t>, </a:t>
            </a:r>
            <a:r>
              <a:rPr lang="en-US" sz="3200" dirty="0">
                <a:hlinkClick r:id="rId3"/>
              </a:rPr>
              <a:t>regex101.com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Are Regular Expressions?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8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11850" y="838200"/>
            <a:ext cx="7568302" cy="36290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www.regex101.com</a:t>
            </a:r>
          </a:p>
        </p:txBody>
      </p:sp>
    </p:spTree>
    <p:extLst>
      <p:ext uri="{BB962C8B-B14F-4D97-AF65-F5344CB8AC3E}">
        <p14:creationId xmlns:p14="http://schemas.microsoft.com/office/powerpoint/2010/main" val="239964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 (</a:t>
            </a:r>
            <a:r>
              <a:rPr lang="en-US" sz="3400" b="1" dirty="0" err="1">
                <a:solidFill>
                  <a:schemeClr val="bg1"/>
                </a:solidFill>
              </a:rPr>
              <a:t>RegExp</a:t>
            </a:r>
            <a:r>
              <a:rPr lang="en-US" dirty="0"/>
              <a:t>) describe a search pattern</a:t>
            </a:r>
          </a:p>
          <a:p>
            <a:r>
              <a:rPr lang="en-US" dirty="0"/>
              <a:t>Used to find / extract / replace / split data from text by </a:t>
            </a:r>
            <a:r>
              <a:rPr lang="en-US" b="1" dirty="0">
                <a:solidFill>
                  <a:schemeClr val="bg1"/>
                </a:solidFill>
              </a:rPr>
              <a:t>pattern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Regular Expression Pattern </a:t>
            </a:r>
            <a:r>
              <a:rPr lang="en-US" dirty="0"/>
              <a:t>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81350" y="2720565"/>
            <a:ext cx="57531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200" b="1" noProof="1">
                <a:latin typeface="Consolas" panose="020B0609020204030204" pitchFamily="49" charset="0"/>
              </a:rPr>
              <a:t> </a:t>
            </a: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2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4556" y="3627888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4556" y="4494533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62772" y="5292029"/>
            <a:ext cx="45902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</p:spTree>
    <p:extLst>
      <p:ext uri="{BB962C8B-B14F-4D97-AF65-F5344CB8AC3E}">
        <p14:creationId xmlns:p14="http://schemas.microsoft.com/office/powerpoint/2010/main" val="109373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[nvj]+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matches any character that is either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>
              <a:buClr>
                <a:schemeClr val="tx1"/>
              </a:buClr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– matches any character that is </a:t>
            </a:r>
            <a:r>
              <a:rPr lang="en-US" b="1" noProof="1">
                <a:solidFill>
                  <a:schemeClr val="bg1"/>
                </a:solidFill>
              </a:rPr>
              <a:t>not</a:t>
            </a:r>
            <a:r>
              <a:rPr lang="en-US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noProof="1">
                <a:solidFill>
                  <a:schemeClr val="bg1"/>
                </a:solidFill>
              </a:rPr>
              <a:t> </a:t>
            </a:r>
            <a:r>
              <a:rPr lang="en-US" noProof="1"/>
              <a:t>– </a:t>
            </a:r>
            <a:r>
              <a:rPr lang="en-US" sz="3200" noProof="1"/>
              <a:t>character range: m</a:t>
            </a:r>
            <a:r>
              <a:rPr lang="en-US" noProof="1"/>
              <a:t>atches any digit from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/>
              <a:t> 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1986240"/>
            <a:ext cx="32766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800" b="1" noProof="1">
                <a:latin typeface="Consolas" pitchFamily="49" charset="0"/>
              </a:rPr>
              <a:t>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800" b="1" noProof="1">
                <a:latin typeface="Consolas" pitchFamily="49" charset="0"/>
              </a:rPr>
              <a:t>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8200" y="3606226"/>
            <a:ext cx="170021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5225628"/>
            <a:ext cx="4267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John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800" b="1" noProof="1">
                <a:latin typeface="Consolas" pitchFamily="49" charset="0"/>
              </a:rPr>
              <a:t> years old.</a:t>
            </a:r>
          </a:p>
        </p:txBody>
      </p:sp>
    </p:spTree>
    <p:extLst>
      <p:ext uri="{BB962C8B-B14F-4D97-AF65-F5344CB8AC3E}">
        <p14:creationId xmlns:p14="http://schemas.microsoft.com/office/powerpoint/2010/main" val="274706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\w – matches any </a:t>
            </a:r>
            <a:r>
              <a:rPr lang="en-GB" b="1" dirty="0">
                <a:solidFill>
                  <a:schemeClr val="bg1"/>
                </a:solidFill>
              </a:rPr>
              <a:t>word character </a:t>
            </a:r>
            <a:r>
              <a:rPr lang="en-GB" dirty="0"/>
              <a:t>(a-z, A-Z, 0-9, _)</a:t>
            </a:r>
          </a:p>
          <a:p>
            <a:r>
              <a:rPr lang="en-GB" dirty="0"/>
              <a:t>\W – matches any </a:t>
            </a:r>
            <a:r>
              <a:rPr lang="en-GB" b="1" dirty="0">
                <a:solidFill>
                  <a:schemeClr val="bg1"/>
                </a:solidFill>
              </a:rPr>
              <a:t>non-word character </a:t>
            </a:r>
            <a:r>
              <a:rPr lang="en-GB" dirty="0"/>
              <a:t>(the opposite of \w)</a:t>
            </a:r>
          </a:p>
          <a:p>
            <a:r>
              <a:rPr lang="en-GB" dirty="0"/>
              <a:t>\s – matches any </a:t>
            </a:r>
            <a:r>
              <a:rPr lang="en-GB" b="1" dirty="0">
                <a:solidFill>
                  <a:schemeClr val="bg1"/>
                </a:solidFill>
              </a:rPr>
              <a:t>white-space</a:t>
            </a:r>
            <a:r>
              <a:rPr lang="en-GB" dirty="0"/>
              <a:t> character</a:t>
            </a:r>
          </a:p>
          <a:p>
            <a:r>
              <a:rPr lang="en-GB" dirty="0"/>
              <a:t>\S – matches any </a:t>
            </a:r>
            <a:r>
              <a:rPr lang="en-GB" b="1" dirty="0">
                <a:solidFill>
                  <a:schemeClr val="bg1"/>
                </a:solidFill>
              </a:rPr>
              <a:t>non-white-space </a:t>
            </a:r>
            <a:r>
              <a:rPr lang="en-GB" dirty="0"/>
              <a:t> character (opposite of \s)</a:t>
            </a:r>
          </a:p>
          <a:p>
            <a:r>
              <a:rPr lang="en-GB" dirty="0"/>
              <a:t>\d – matches any </a:t>
            </a:r>
            <a:r>
              <a:rPr lang="en-GB" b="1" dirty="0">
                <a:solidFill>
                  <a:schemeClr val="bg1"/>
                </a:solidFill>
              </a:rPr>
              <a:t>decimal digit </a:t>
            </a:r>
            <a:r>
              <a:rPr lang="en-GB" dirty="0"/>
              <a:t>(0-9)</a:t>
            </a:r>
          </a:p>
          <a:p>
            <a:r>
              <a:rPr lang="en-GB" dirty="0"/>
              <a:t>\D – matches any </a:t>
            </a:r>
            <a:r>
              <a:rPr lang="en-GB" b="1" dirty="0">
                <a:solidFill>
                  <a:schemeClr val="bg1"/>
                </a:solidFill>
              </a:rPr>
              <a:t>non-decimal character </a:t>
            </a:r>
            <a:r>
              <a:rPr lang="en-GB" dirty="0"/>
              <a:t>(the opposite of \d)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Predefined Classes</a:t>
            </a:r>
          </a:p>
        </p:txBody>
      </p:sp>
    </p:spTree>
    <p:extLst>
      <p:ext uri="{BB962C8B-B14F-4D97-AF65-F5344CB8AC3E}">
        <p14:creationId xmlns:p14="http://schemas.microsoft.com/office/powerpoint/2010/main" val="330557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3949</TotalTime>
  <Words>1484</Words>
  <Application>Microsoft Office PowerPoint</Application>
  <PresentationFormat>Широк екран</PresentationFormat>
  <Paragraphs>281</Paragraphs>
  <Slides>36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36</vt:i4>
      </vt:variant>
    </vt:vector>
  </HeadingPairs>
  <TitlesOfParts>
    <vt:vector size="43" baseType="lpstr">
      <vt:lpstr>맑은 고딕</vt:lpstr>
      <vt:lpstr>Arial</vt:lpstr>
      <vt:lpstr>Calibri</vt:lpstr>
      <vt:lpstr>Consolas</vt:lpstr>
      <vt:lpstr>Wingdings</vt:lpstr>
      <vt:lpstr>Wingdings 2</vt:lpstr>
      <vt:lpstr>2_SoftUni</vt:lpstr>
      <vt:lpstr>Regular Expressions (RegExp)</vt:lpstr>
      <vt:lpstr>Table of Contents</vt:lpstr>
      <vt:lpstr>Have a Question?</vt:lpstr>
      <vt:lpstr>Regular Expressions</vt:lpstr>
      <vt:lpstr>What Are Regular Expressions?</vt:lpstr>
      <vt:lpstr>www.regex101.com</vt:lpstr>
      <vt:lpstr>Regular Expression Pattern – Example</vt:lpstr>
      <vt:lpstr>Character Classes: Ranges</vt:lpstr>
      <vt:lpstr>Predefined Classes</vt:lpstr>
      <vt:lpstr>Quantifiers</vt:lpstr>
      <vt:lpstr>Quantifiers</vt:lpstr>
      <vt:lpstr>Grouping Constructs</vt:lpstr>
      <vt:lpstr>Problem: Match All Words</vt:lpstr>
      <vt:lpstr>Problem: Match Dates</vt:lpstr>
      <vt:lpstr>Problem: Email Validation</vt:lpstr>
      <vt:lpstr>Backreferences</vt:lpstr>
      <vt:lpstr>Backreferences Match Previous Groups</vt:lpstr>
      <vt:lpstr>Regular Expressions in JS</vt:lpstr>
      <vt:lpstr>RegExp in JS</vt:lpstr>
      <vt:lpstr>Validating String by Pattern</vt:lpstr>
      <vt:lpstr>Checking for Matches</vt:lpstr>
      <vt:lpstr>Using the Exec() Method</vt:lpstr>
      <vt:lpstr>Replacing with RegExp</vt:lpstr>
      <vt:lpstr>MatchAll</vt:lpstr>
      <vt:lpstr>Splitting with RegExp</vt:lpstr>
      <vt:lpstr>Live Exercises</vt:lpstr>
      <vt:lpstr>Problem: Match Full Name</vt:lpstr>
      <vt:lpstr>Solution: Match Full Name</vt:lpstr>
      <vt:lpstr>Problem: Match Phone Number</vt:lpstr>
      <vt:lpstr>Solution: Match Phone Number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Regular Expressions JS</dc:title>
  <dc:subject>Regular Expressions JS</dc:subject>
  <dc:creator>Software University</dc:creator>
  <cp:keywords>programming; coding; regular expressions; regex; text processing; match; matches; software university; softuni; lecture; pattern; groups; validation</cp:keywords>
  <dc:description>© SoftUni – https://softuni.org_x000d_
© Software University – https://softuni.bg_x000d_
_x000d_
Copyrighted document. Unauthorized copy, reproduction or use is not permitted.</dc:description>
  <cp:lastModifiedBy>Василена Косовска</cp:lastModifiedBy>
  <cp:revision>41</cp:revision>
  <dcterms:created xsi:type="dcterms:W3CDTF">2018-05-23T13:08:44Z</dcterms:created>
  <dcterms:modified xsi:type="dcterms:W3CDTF">2022-01-04T09:56:45Z</dcterms:modified>
  <cp:category>programming;computer programming;software development;web development</cp:category>
</cp:coreProperties>
</file>