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58" r:id="rId4"/>
    <p:sldId id="280" r:id="rId5"/>
    <p:sldId id="565" r:id="rId6"/>
    <p:sldId id="566" r:id="rId7"/>
    <p:sldId id="567" r:id="rId8"/>
    <p:sldId id="568" r:id="rId9"/>
    <p:sldId id="569" r:id="rId10"/>
    <p:sldId id="570" r:id="rId11"/>
    <p:sldId id="571" r:id="rId12"/>
    <p:sldId id="572" r:id="rId13"/>
    <p:sldId id="573" r:id="rId14"/>
    <p:sldId id="574" r:id="rId15"/>
    <p:sldId id="575" r:id="rId16"/>
    <p:sldId id="576" r:id="rId17"/>
    <p:sldId id="577" r:id="rId18"/>
    <p:sldId id="578" r:id="rId19"/>
    <p:sldId id="579" r:id="rId20"/>
    <p:sldId id="580" r:id="rId21"/>
    <p:sldId id="581" r:id="rId22"/>
    <p:sldId id="582" r:id="rId23"/>
    <p:sldId id="583" r:id="rId24"/>
    <p:sldId id="584" r:id="rId25"/>
    <p:sldId id="585" r:id="rId26"/>
    <p:sldId id="586" r:id="rId27"/>
    <p:sldId id="587" r:id="rId28"/>
    <p:sldId id="588" r:id="rId29"/>
    <p:sldId id="589" r:id="rId30"/>
    <p:sldId id="590" r:id="rId31"/>
    <p:sldId id="591" r:id="rId32"/>
    <p:sldId id="592" r:id="rId33"/>
    <p:sldId id="593" r:id="rId34"/>
    <p:sldId id="594" r:id="rId35"/>
    <p:sldId id="595" r:id="rId36"/>
    <p:sldId id="596" r:id="rId37"/>
    <p:sldId id="597" r:id="rId38"/>
    <p:sldId id="598" r:id="rId39"/>
    <p:sldId id="599" r:id="rId40"/>
    <p:sldId id="600" r:id="rId41"/>
    <p:sldId id="601" r:id="rId42"/>
    <p:sldId id="602" r:id="rId43"/>
    <p:sldId id="603" r:id="rId44"/>
    <p:sldId id="296" r:id="rId45"/>
    <p:sldId id="401" r:id="rId46"/>
    <p:sldId id="604" r:id="rId47"/>
    <p:sldId id="564" r:id="rId48"/>
    <p:sldId id="405" r:id="rId49"/>
    <p:sldId id="493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53BD861-00AB-408F-97EF-5228738C39D6}">
          <p14:sldIdLst>
            <p14:sldId id="256"/>
            <p14:sldId id="257"/>
            <p14:sldId id="258"/>
          </p14:sldIdLst>
        </p14:section>
        <p14:section name="Memory Storage" id="{366DD000-F04D-4775-8F8B-D1F1FF3B41C9}">
          <p14:sldIdLst>
            <p14:sldId id="280"/>
            <p14:sldId id="565"/>
            <p14:sldId id="566"/>
            <p14:sldId id="567"/>
            <p14:sldId id="568"/>
          </p14:sldIdLst>
        </p14:section>
        <p14:section name="Data Structures" id="{B0781528-832A-4929-9D10-B458069E1D73}">
          <p14:sldIdLst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</p14:sldIdLst>
        </p14:section>
        <p14:section name="Algorithmic Complexity" id="{117CEBF9-92F9-4683-AB79-905583BA38F4}">
          <p14:sldIdLst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</p14:sldIdLst>
        </p14:section>
        <p14:section name="Array Data Structures" id="{7C9CD8A8-3D75-4278-9AA5-E017AB03FDBA}">
          <p14:sldIdLst>
            <p14:sldId id="594"/>
            <p14:sldId id="595"/>
            <p14:sldId id="596"/>
            <p14:sldId id="597"/>
          </p14:sldIdLst>
        </p14:section>
        <p14:section name="Data Structure Implementation" id="{1876C377-3801-4C87-8D10-57518A763F40}">
          <p14:sldIdLst>
            <p14:sldId id="598"/>
            <p14:sldId id="599"/>
            <p14:sldId id="600"/>
            <p14:sldId id="601"/>
            <p14:sldId id="602"/>
            <p14:sldId id="603"/>
          </p14:sldIdLst>
        </p14:section>
        <p14:section name="Conclusion" id="{966CB1E4-AF86-4EF0-B06A-4820F2241AC4}">
          <p14:sldIdLst>
            <p14:sldId id="296"/>
            <p14:sldId id="401"/>
            <p14:sldId id="604"/>
            <p14:sldId id="564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4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8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Time Complexity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DF-43D7-BC66-4F4C0BDAE6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  <c:pt idx="4">
                  <c:v>12</c:v>
                </c:pt>
                <c:pt idx="5">
                  <c:v>15</c:v>
                </c:pt>
                <c:pt idx="6">
                  <c:v>17</c:v>
                </c:pt>
                <c:pt idx="7">
                  <c:v>19</c:v>
                </c:pt>
                <c:pt idx="8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DF-43D7-BC66-4F4C0BDAE6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DF-43D7-BC66-4F4C0BDAE6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Big O Notation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27-48C7-ADD0-402FB6A939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O(log(n))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2.5849625007211561</c:v>
                </c:pt>
                <c:pt idx="4">
                  <c:v>3</c:v>
                </c:pt>
                <c:pt idx="5">
                  <c:v>3.3219280948873626</c:v>
                </c:pt>
                <c:pt idx="6">
                  <c:v>3.5849625007211565</c:v>
                </c:pt>
                <c:pt idx="7">
                  <c:v>3.8073549220576037</c:v>
                </c:pt>
                <c:pt idx="8">
                  <c:v>4</c:v>
                </c:pt>
                <c:pt idx="9">
                  <c:v>4.1699250014423122</c:v>
                </c:pt>
                <c:pt idx="10">
                  <c:v>4.3219280948873626</c:v>
                </c:pt>
                <c:pt idx="11">
                  <c:v>4.4594316186372973</c:v>
                </c:pt>
                <c:pt idx="12">
                  <c:v>4.584962500721157</c:v>
                </c:pt>
                <c:pt idx="13">
                  <c:v>4.7004397181410926</c:v>
                </c:pt>
                <c:pt idx="14">
                  <c:v>4.8073549220576037</c:v>
                </c:pt>
                <c:pt idx="15">
                  <c:v>4.9068905956085187</c:v>
                </c:pt>
                <c:pt idx="16">
                  <c:v>5</c:v>
                </c:pt>
                <c:pt idx="17">
                  <c:v>5.08746284125034</c:v>
                </c:pt>
                <c:pt idx="18">
                  <c:v>5.1699250014423122</c:v>
                </c:pt>
                <c:pt idx="19">
                  <c:v>5.2479275134435852</c:v>
                </c:pt>
                <c:pt idx="20">
                  <c:v>5.3219280948873626</c:v>
                </c:pt>
                <c:pt idx="21">
                  <c:v>5.3923174227787607</c:v>
                </c:pt>
                <c:pt idx="22">
                  <c:v>5.4594316186372973</c:v>
                </c:pt>
                <c:pt idx="23">
                  <c:v>5.5235619560570131</c:v>
                </c:pt>
                <c:pt idx="24">
                  <c:v>5.584962500721157</c:v>
                </c:pt>
                <c:pt idx="25">
                  <c:v>5.6438561897747244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27-48C7-ADD0-402FB6A939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O(n)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Sheet1!$D$2:$D$27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27-48C7-ADD0-402FB6A939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O(n*log(n))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Sheet1!$E$2:$E$27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15.509775004326936</c:v>
                </c:pt>
                <c:pt idx="4">
                  <c:v>24</c:v>
                </c:pt>
                <c:pt idx="5">
                  <c:v>33.219280948873624</c:v>
                </c:pt>
                <c:pt idx="6">
                  <c:v>43.01955000865388</c:v>
                </c:pt>
                <c:pt idx="7">
                  <c:v>53.302968908806449</c:v>
                </c:pt>
                <c:pt idx="8">
                  <c:v>64</c:v>
                </c:pt>
                <c:pt idx="9">
                  <c:v>75.058650025961612</c:v>
                </c:pt>
                <c:pt idx="10">
                  <c:v>86.438561897747249</c:v>
                </c:pt>
                <c:pt idx="11">
                  <c:v>98.107495610020536</c:v>
                </c:pt>
                <c:pt idx="12">
                  <c:v>110.03910001730776</c:v>
                </c:pt>
                <c:pt idx="13">
                  <c:v>122.2114326716684</c:v>
                </c:pt>
                <c:pt idx="14">
                  <c:v>134.6059378176129</c:v>
                </c:pt>
                <c:pt idx="15">
                  <c:v>147.20671786825557</c:v>
                </c:pt>
                <c:pt idx="16">
                  <c:v>160</c:v>
                </c:pt>
                <c:pt idx="17">
                  <c:v>172.97373660251156</c:v>
                </c:pt>
                <c:pt idx="18">
                  <c:v>186.11730005192322</c:v>
                </c:pt>
                <c:pt idx="19">
                  <c:v>199.42124551085624</c:v>
                </c:pt>
                <c:pt idx="20">
                  <c:v>212.8771237954945</c:v>
                </c:pt>
                <c:pt idx="21">
                  <c:v>226.47733175670794</c:v>
                </c:pt>
                <c:pt idx="22">
                  <c:v>240.21499122004107</c:v>
                </c:pt>
                <c:pt idx="23">
                  <c:v>254.0838499786226</c:v>
                </c:pt>
                <c:pt idx="24">
                  <c:v>268.07820003461552</c:v>
                </c:pt>
                <c:pt idx="25">
                  <c:v>282.1928094887362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27-48C7-ADD0-402FB6A939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O(n^2)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Sheet1!$F$2:$F$27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36</c:v>
                </c:pt>
                <c:pt idx="4">
                  <c:v>64</c:v>
                </c:pt>
                <c:pt idx="5">
                  <c:v>100</c:v>
                </c:pt>
                <c:pt idx="6">
                  <c:v>144</c:v>
                </c:pt>
                <c:pt idx="7">
                  <c:v>196</c:v>
                </c:pt>
                <c:pt idx="8">
                  <c:v>256</c:v>
                </c:pt>
                <c:pt idx="9">
                  <c:v>324</c:v>
                </c:pt>
                <c:pt idx="10">
                  <c:v>400</c:v>
                </c:pt>
                <c:pt idx="11">
                  <c:v>484</c:v>
                </c:pt>
                <c:pt idx="12">
                  <c:v>576</c:v>
                </c:pt>
                <c:pt idx="13">
                  <c:v>676</c:v>
                </c:pt>
                <c:pt idx="14">
                  <c:v>784</c:v>
                </c:pt>
                <c:pt idx="15">
                  <c:v>900</c:v>
                </c:pt>
                <c:pt idx="16">
                  <c:v>1024</c:v>
                </c:pt>
                <c:pt idx="17">
                  <c:v>1156</c:v>
                </c:pt>
                <c:pt idx="18">
                  <c:v>1296</c:v>
                </c:pt>
                <c:pt idx="19">
                  <c:v>1444</c:v>
                </c:pt>
                <c:pt idx="20">
                  <c:v>1600</c:v>
                </c:pt>
                <c:pt idx="21">
                  <c:v>1764</c:v>
                </c:pt>
                <c:pt idx="22">
                  <c:v>1936</c:v>
                </c:pt>
                <c:pt idx="23">
                  <c:v>2116</c:v>
                </c:pt>
                <c:pt idx="24">
                  <c:v>2304</c:v>
                </c:pt>
                <c:pt idx="25">
                  <c:v>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27-48C7-ADD0-402FB6A9397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O(2^n)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Sheet1!$G$2:$G$27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1024</c:v>
                </c:pt>
                <c:pt idx="6">
                  <c:v>4096</c:v>
                </c:pt>
                <c:pt idx="7">
                  <c:v>16384</c:v>
                </c:pt>
                <c:pt idx="8">
                  <c:v>65536</c:v>
                </c:pt>
                <c:pt idx="9">
                  <c:v>262144</c:v>
                </c:pt>
                <c:pt idx="10">
                  <c:v>1048576</c:v>
                </c:pt>
                <c:pt idx="11">
                  <c:v>4194304</c:v>
                </c:pt>
                <c:pt idx="12">
                  <c:v>16777216</c:v>
                </c:pt>
                <c:pt idx="13">
                  <c:v>67108864</c:v>
                </c:pt>
                <c:pt idx="14">
                  <c:v>268435456</c:v>
                </c:pt>
                <c:pt idx="15">
                  <c:v>1073741824</c:v>
                </c:pt>
                <c:pt idx="16">
                  <c:v>4294967296</c:v>
                </c:pt>
                <c:pt idx="17">
                  <c:v>17179869184</c:v>
                </c:pt>
                <c:pt idx="18">
                  <c:v>68719476736</c:v>
                </c:pt>
                <c:pt idx="19">
                  <c:v>274877906944</c:v>
                </c:pt>
                <c:pt idx="20">
                  <c:v>1099511627776</c:v>
                </c:pt>
                <c:pt idx="21">
                  <c:v>4398046511104</c:v>
                </c:pt>
                <c:pt idx="22">
                  <c:v>17592186044416</c:v>
                </c:pt>
                <c:pt idx="23">
                  <c:v>70368744177664</c:v>
                </c:pt>
                <c:pt idx="24">
                  <c:v>281474976710656</c:v>
                </c:pt>
                <c:pt idx="25">
                  <c:v>1125899906842624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527-48C7-ADD0-402FB6A93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C2E7CF-367A-4A95-B86F-45F0C172448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81813E1-CBFA-4058-A48B-63E7A10A3CB8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0</a:t>
          </a:r>
          <a:endParaRPr lang="en-US" b="1" dirty="0">
            <a:solidFill>
              <a:schemeClr val="tx1"/>
            </a:solidFill>
          </a:endParaRPr>
        </a:p>
      </dgm:t>
    </dgm:pt>
    <dgm:pt modelId="{211B831C-8AA9-4D54-86D7-15528DEB1843}" type="parTrans" cxnId="{47E75717-797C-4CD3-B370-8D47C423D8DC}">
      <dgm:prSet/>
      <dgm:spPr/>
      <dgm:t>
        <a:bodyPr/>
        <a:lstStyle/>
        <a:p>
          <a:endParaRPr lang="en-US"/>
        </a:p>
      </dgm:t>
    </dgm:pt>
    <dgm:pt modelId="{406E0416-3436-4FD3-8D31-1AA25CC01F63}" type="sibTrans" cxnId="{47E75717-797C-4CD3-B370-8D47C423D8DC}">
      <dgm:prSet/>
      <dgm:spPr/>
      <dgm:t>
        <a:bodyPr/>
        <a:lstStyle/>
        <a:p>
          <a:endParaRPr lang="en-US"/>
        </a:p>
      </dgm:t>
    </dgm:pt>
    <dgm:pt modelId="{38AB77C2-64E2-43BF-97B1-F40E0C4D5CFE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</a:t>
          </a:r>
          <a:endParaRPr lang="en-US" b="1" dirty="0">
            <a:solidFill>
              <a:schemeClr val="tx1"/>
            </a:solidFill>
          </a:endParaRPr>
        </a:p>
      </dgm:t>
    </dgm:pt>
    <dgm:pt modelId="{9BB6931B-A17C-490E-B7D9-37659D5DCED1}" type="parTrans" cxnId="{B7F8B7E7-B7FB-41B2-91CE-238E98ED2393}">
      <dgm:prSet/>
      <dgm:spPr/>
      <dgm:t>
        <a:bodyPr/>
        <a:lstStyle/>
        <a:p>
          <a:endParaRPr lang="en-US"/>
        </a:p>
      </dgm:t>
    </dgm:pt>
    <dgm:pt modelId="{6361F688-74CA-474F-BB40-F0360236A0CC}" type="sibTrans" cxnId="{B7F8B7E7-B7FB-41B2-91CE-238E98ED2393}">
      <dgm:prSet/>
      <dgm:spPr/>
      <dgm:t>
        <a:bodyPr/>
        <a:lstStyle/>
        <a:p>
          <a:endParaRPr lang="en-US"/>
        </a:p>
      </dgm:t>
    </dgm:pt>
    <dgm:pt modelId="{7BEFB15B-C523-4C20-97BA-DA76EFB82F71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2</a:t>
          </a:r>
          <a:endParaRPr lang="en-US" b="1" dirty="0">
            <a:solidFill>
              <a:schemeClr val="tx1"/>
            </a:solidFill>
          </a:endParaRPr>
        </a:p>
      </dgm:t>
    </dgm:pt>
    <dgm:pt modelId="{802B0089-D5CB-46FA-8269-04A713640D50}" type="parTrans" cxnId="{7DA3966E-AF69-4C09-810C-A568CF3DC0C0}">
      <dgm:prSet/>
      <dgm:spPr/>
      <dgm:t>
        <a:bodyPr/>
        <a:lstStyle/>
        <a:p>
          <a:endParaRPr lang="en-US"/>
        </a:p>
      </dgm:t>
    </dgm:pt>
    <dgm:pt modelId="{55D6209B-F88C-4292-AD5C-C907888B9422}" type="sibTrans" cxnId="{7DA3966E-AF69-4C09-810C-A568CF3DC0C0}">
      <dgm:prSet/>
      <dgm:spPr/>
      <dgm:t>
        <a:bodyPr/>
        <a:lstStyle/>
        <a:p>
          <a:endParaRPr lang="en-US"/>
        </a:p>
      </dgm:t>
    </dgm:pt>
    <dgm:pt modelId="{61A02081-F386-4B98-B16F-03D32B753BFB}" type="pres">
      <dgm:prSet presAssocID="{FDC2E7CF-367A-4A95-B86F-45F0C172448B}" presName="CompostProcess" presStyleCnt="0">
        <dgm:presLayoutVars>
          <dgm:dir/>
          <dgm:resizeHandles val="exact"/>
        </dgm:presLayoutVars>
      </dgm:prSet>
      <dgm:spPr/>
    </dgm:pt>
    <dgm:pt modelId="{2B6638D7-69D5-4599-9DD0-10741EBBB690}" type="pres">
      <dgm:prSet presAssocID="{FDC2E7CF-367A-4A95-B86F-45F0C172448B}" presName="arrow" presStyleLbl="bgShp" presStyleIdx="0" presStyleCnt="1"/>
      <dgm:spPr>
        <a:solidFill>
          <a:schemeClr val="bg2"/>
        </a:solidFill>
      </dgm:spPr>
    </dgm:pt>
    <dgm:pt modelId="{766AC2BB-095C-4DDB-9224-C7D4642493E8}" type="pres">
      <dgm:prSet presAssocID="{FDC2E7CF-367A-4A95-B86F-45F0C172448B}" presName="linearProcess" presStyleCnt="0"/>
      <dgm:spPr/>
    </dgm:pt>
    <dgm:pt modelId="{645FACA8-3089-48C5-B12D-58D17E78E0C3}" type="pres">
      <dgm:prSet presAssocID="{681813E1-CBFA-4058-A48B-63E7A10A3CB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45FD60-30EB-445C-B567-A11AA59B2662}" type="pres">
      <dgm:prSet presAssocID="{406E0416-3436-4FD3-8D31-1AA25CC01F63}" presName="sibTrans" presStyleCnt="0"/>
      <dgm:spPr/>
    </dgm:pt>
    <dgm:pt modelId="{5FF34B6B-4C21-457E-A162-0E07BAC0427C}" type="pres">
      <dgm:prSet presAssocID="{38AB77C2-64E2-43BF-97B1-F40E0C4D5CFE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F3EA13-477A-4993-9406-C06E038E9DB4}" type="pres">
      <dgm:prSet presAssocID="{6361F688-74CA-474F-BB40-F0360236A0CC}" presName="sibTrans" presStyleCnt="0"/>
      <dgm:spPr/>
    </dgm:pt>
    <dgm:pt modelId="{D7E4F198-AA2D-4E04-B9DD-965E224238D1}" type="pres">
      <dgm:prSet presAssocID="{7BEFB15B-C523-4C20-97BA-DA76EFB82F71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A11E3A-25D0-47F3-A22F-332EB1364EA7}" type="presOf" srcId="{681813E1-CBFA-4058-A48B-63E7A10A3CB8}" destId="{645FACA8-3089-48C5-B12D-58D17E78E0C3}" srcOrd="0" destOrd="0" presId="urn:microsoft.com/office/officeart/2005/8/layout/hProcess9"/>
    <dgm:cxn modelId="{B7F8B7E7-B7FB-41B2-91CE-238E98ED2393}" srcId="{FDC2E7CF-367A-4A95-B86F-45F0C172448B}" destId="{38AB77C2-64E2-43BF-97B1-F40E0C4D5CFE}" srcOrd="1" destOrd="0" parTransId="{9BB6931B-A17C-490E-B7D9-37659D5DCED1}" sibTransId="{6361F688-74CA-474F-BB40-F0360236A0CC}"/>
    <dgm:cxn modelId="{8C177787-2A85-40F5-B254-AE5499B3B27A}" type="presOf" srcId="{38AB77C2-64E2-43BF-97B1-F40E0C4D5CFE}" destId="{5FF34B6B-4C21-457E-A162-0E07BAC0427C}" srcOrd="0" destOrd="0" presId="urn:microsoft.com/office/officeart/2005/8/layout/hProcess9"/>
    <dgm:cxn modelId="{7DA3966E-AF69-4C09-810C-A568CF3DC0C0}" srcId="{FDC2E7CF-367A-4A95-B86F-45F0C172448B}" destId="{7BEFB15B-C523-4C20-97BA-DA76EFB82F71}" srcOrd="2" destOrd="0" parTransId="{802B0089-D5CB-46FA-8269-04A713640D50}" sibTransId="{55D6209B-F88C-4292-AD5C-C907888B9422}"/>
    <dgm:cxn modelId="{279BA481-369E-4E77-9B77-314633CE0DAE}" type="presOf" srcId="{FDC2E7CF-367A-4A95-B86F-45F0C172448B}" destId="{61A02081-F386-4B98-B16F-03D32B753BFB}" srcOrd="0" destOrd="0" presId="urn:microsoft.com/office/officeart/2005/8/layout/hProcess9"/>
    <dgm:cxn modelId="{DEDE9125-7A05-43B1-80A5-18F38773E591}" type="presOf" srcId="{7BEFB15B-C523-4C20-97BA-DA76EFB82F71}" destId="{D7E4F198-AA2D-4E04-B9DD-965E224238D1}" srcOrd="0" destOrd="0" presId="urn:microsoft.com/office/officeart/2005/8/layout/hProcess9"/>
    <dgm:cxn modelId="{47E75717-797C-4CD3-B370-8D47C423D8DC}" srcId="{FDC2E7CF-367A-4A95-B86F-45F0C172448B}" destId="{681813E1-CBFA-4058-A48B-63E7A10A3CB8}" srcOrd="0" destOrd="0" parTransId="{211B831C-8AA9-4D54-86D7-15528DEB1843}" sibTransId="{406E0416-3436-4FD3-8D31-1AA25CC01F63}"/>
    <dgm:cxn modelId="{0CB8D10E-E35B-4973-BE51-9F28A41F39C2}" type="presParOf" srcId="{61A02081-F386-4B98-B16F-03D32B753BFB}" destId="{2B6638D7-69D5-4599-9DD0-10741EBBB690}" srcOrd="0" destOrd="0" presId="urn:microsoft.com/office/officeart/2005/8/layout/hProcess9"/>
    <dgm:cxn modelId="{7426FF61-ADB9-4CAF-80C3-56246A23B5C5}" type="presParOf" srcId="{61A02081-F386-4B98-B16F-03D32B753BFB}" destId="{766AC2BB-095C-4DDB-9224-C7D4642493E8}" srcOrd="1" destOrd="0" presId="urn:microsoft.com/office/officeart/2005/8/layout/hProcess9"/>
    <dgm:cxn modelId="{D870409B-B197-45DF-B96A-A035B02E8BC4}" type="presParOf" srcId="{766AC2BB-095C-4DDB-9224-C7D4642493E8}" destId="{645FACA8-3089-48C5-B12D-58D17E78E0C3}" srcOrd="0" destOrd="0" presId="urn:microsoft.com/office/officeart/2005/8/layout/hProcess9"/>
    <dgm:cxn modelId="{C3EDD5F9-2C68-4440-9376-3EEFAA0B5F78}" type="presParOf" srcId="{766AC2BB-095C-4DDB-9224-C7D4642493E8}" destId="{AA45FD60-30EB-445C-B567-A11AA59B2662}" srcOrd="1" destOrd="0" presId="urn:microsoft.com/office/officeart/2005/8/layout/hProcess9"/>
    <dgm:cxn modelId="{4037B5F3-9E3C-44CA-A296-309E7576D896}" type="presParOf" srcId="{766AC2BB-095C-4DDB-9224-C7D4642493E8}" destId="{5FF34B6B-4C21-457E-A162-0E07BAC0427C}" srcOrd="2" destOrd="0" presId="urn:microsoft.com/office/officeart/2005/8/layout/hProcess9"/>
    <dgm:cxn modelId="{17D9C2F6-5F52-47A8-B490-00B9BBE91E6D}" type="presParOf" srcId="{766AC2BB-095C-4DDB-9224-C7D4642493E8}" destId="{89F3EA13-477A-4993-9406-C06E038E9DB4}" srcOrd="3" destOrd="0" presId="urn:microsoft.com/office/officeart/2005/8/layout/hProcess9"/>
    <dgm:cxn modelId="{4BE6B1FA-A245-4F6A-B1A1-0981F5956941}" type="presParOf" srcId="{766AC2BB-095C-4DDB-9224-C7D4642493E8}" destId="{D7E4F198-AA2D-4E04-B9DD-965E224238D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638D7-69D5-4599-9DD0-10741EBBB690}">
      <dsp:nvSpPr>
        <dsp:cNvPr id="0" name=""/>
        <dsp:cNvSpPr/>
      </dsp:nvSpPr>
      <dsp:spPr>
        <a:xfrm>
          <a:off x="242818" y="0"/>
          <a:ext cx="2751946" cy="2155508"/>
        </a:xfrm>
        <a:prstGeom prst="rightArrow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FACA8-3089-48C5-B12D-58D17E78E0C3}">
      <dsp:nvSpPr>
        <dsp:cNvPr id="0" name=""/>
        <dsp:cNvSpPr/>
      </dsp:nvSpPr>
      <dsp:spPr>
        <a:xfrm>
          <a:off x="10117" y="646652"/>
          <a:ext cx="971275" cy="862203"/>
        </a:xfrm>
        <a:prstGeom prst="roundRect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solidFill>
                <a:schemeClr val="tx1"/>
              </a:solidFill>
            </a:rPr>
            <a:t>0</a:t>
          </a:r>
          <a:endParaRPr lang="en-US" sz="3600" b="1" kern="1200" dirty="0">
            <a:solidFill>
              <a:schemeClr val="tx1"/>
            </a:solidFill>
          </a:endParaRPr>
        </a:p>
      </dsp:txBody>
      <dsp:txXfrm>
        <a:off x="52206" y="688741"/>
        <a:ext cx="887097" cy="778025"/>
      </dsp:txXfrm>
    </dsp:sp>
    <dsp:sp modelId="{5FF34B6B-4C21-457E-A162-0E07BAC0427C}">
      <dsp:nvSpPr>
        <dsp:cNvPr id="0" name=""/>
        <dsp:cNvSpPr/>
      </dsp:nvSpPr>
      <dsp:spPr>
        <a:xfrm>
          <a:off x="1133154" y="646652"/>
          <a:ext cx="971275" cy="862203"/>
        </a:xfrm>
        <a:prstGeom prst="roundRect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solidFill>
                <a:schemeClr val="tx1"/>
              </a:solidFill>
            </a:rPr>
            <a:t>1</a:t>
          </a:r>
          <a:endParaRPr lang="en-US" sz="3600" b="1" kern="1200" dirty="0">
            <a:solidFill>
              <a:schemeClr val="tx1"/>
            </a:solidFill>
          </a:endParaRPr>
        </a:p>
      </dsp:txBody>
      <dsp:txXfrm>
        <a:off x="1175243" y="688741"/>
        <a:ext cx="887097" cy="778025"/>
      </dsp:txXfrm>
    </dsp:sp>
    <dsp:sp modelId="{D7E4F198-AA2D-4E04-B9DD-965E224238D1}">
      <dsp:nvSpPr>
        <dsp:cNvPr id="0" name=""/>
        <dsp:cNvSpPr/>
      </dsp:nvSpPr>
      <dsp:spPr>
        <a:xfrm>
          <a:off x="2256191" y="646652"/>
          <a:ext cx="971275" cy="862203"/>
        </a:xfrm>
        <a:prstGeom prst="roundRect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solidFill>
                <a:schemeClr val="tx1"/>
              </a:solidFill>
            </a:rPr>
            <a:t>2</a:t>
          </a:r>
          <a:endParaRPr lang="en-US" sz="3600" b="1" kern="1200" dirty="0">
            <a:solidFill>
              <a:schemeClr val="tx1"/>
            </a:solidFill>
          </a:endParaRPr>
        </a:p>
      </dsp:txBody>
      <dsp:txXfrm>
        <a:off x="2298280" y="688741"/>
        <a:ext cx="887097" cy="778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25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5153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697E4A-7348-4D4C-B080-57DC4D9E14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6094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9EBF3F-2618-45E7-BA6D-11E24080B6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7236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ECFDC5-1DA9-408D-9D17-8A2496BFC4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575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396A8CD-B338-41AB-AC73-8AEF27287E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7834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5315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8111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8065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2853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919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0596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47125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5292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1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taulia.com/company/careers/" TargetMode="External"/><Relationship Id="rId26" Type="http://schemas.openxmlformats.org/officeDocument/2006/relationships/hyperlink" Target="https://pokerstarscareers.com/" TargetMode="External"/><Relationship Id="rId3" Type="http://schemas.openxmlformats.org/officeDocument/2006/relationships/image" Target="../media/image22.jpg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6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5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bg.it.schwarz/schwarz-it-bulgaria" TargetMode="External"/><Relationship Id="rId27" Type="http://schemas.openxmlformats.org/officeDocument/2006/relationships/image" Target="../media/image34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www.youtube.com/c/CodeItUpwithIvo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6859" y="579318"/>
            <a:ext cx="10965303" cy="882654"/>
          </a:xfrm>
        </p:spPr>
        <p:txBody>
          <a:bodyPr/>
          <a:lstStyle/>
          <a:p>
            <a:r>
              <a:rPr lang="en-US" dirty="0"/>
              <a:t>Data Structures and Complexity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0" name="Subtitle 5"/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Memory, Data Structures and Complexity Notations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78095" y="2223099"/>
            <a:ext cx="1711831" cy="92567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4400" b="1" dirty="0" smtClean="0">
                <a:solidFill>
                  <a:schemeClr val="bg1"/>
                </a:solidFill>
              </a:rPr>
              <a:t>O(n)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57504" y="3559458"/>
            <a:ext cx="3476506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3400" dirty="0" smtClean="0"/>
              <a:t>The Big O</a:t>
            </a:r>
            <a:endParaRPr lang="en-US" sz="3400" dirty="0"/>
          </a:p>
        </p:txBody>
      </p:sp>
      <p:sp>
        <p:nvSpPr>
          <p:cNvPr id="13" name="TextBox 12"/>
          <p:cNvSpPr txBox="1"/>
          <p:nvPr/>
        </p:nvSpPr>
        <p:spPr>
          <a:xfrm>
            <a:off x="5016000" y="3559458"/>
            <a:ext cx="3901440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3400" dirty="0"/>
              <a:t>Size of the Input</a:t>
            </a:r>
          </a:p>
        </p:txBody>
      </p:sp>
      <p:cxnSp>
        <p:nvCxnSpPr>
          <p:cNvPr id="14" name="Straight Arrow Connector 5"/>
          <p:cNvCxnSpPr>
            <a:stCxn id="12" idx="0"/>
          </p:cNvCxnSpPr>
          <p:nvPr/>
        </p:nvCxnSpPr>
        <p:spPr>
          <a:xfrm rot="5400000" flipH="1" flipV="1">
            <a:off x="3441552" y="2475241"/>
            <a:ext cx="838423" cy="1330013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5"/>
          <p:cNvCxnSpPr>
            <a:stCxn id="13" idx="0"/>
          </p:cNvCxnSpPr>
          <p:nvPr/>
        </p:nvCxnSpPr>
        <p:spPr>
          <a:xfrm rot="16200000" flipV="1">
            <a:off x="5889410" y="2482148"/>
            <a:ext cx="836302" cy="1318318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7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228015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"</a:t>
            </a:r>
            <a:r>
              <a:rPr lang="en-US" b="1" dirty="0" smtClean="0">
                <a:solidFill>
                  <a:schemeClr val="bg1"/>
                </a:solidFill>
              </a:rPr>
              <a:t>Data</a:t>
            </a:r>
            <a:r>
              <a:rPr lang="en-US" dirty="0" smtClean="0"/>
              <a:t>" from Latin – datum, </a:t>
            </a:r>
            <a:r>
              <a:rPr lang="en-US" dirty="0"/>
              <a:t>which originally meant "something </a:t>
            </a:r>
            <a:r>
              <a:rPr lang="en-US" dirty="0" smtClean="0"/>
              <a:t>given"</a:t>
            </a:r>
            <a:r>
              <a:rPr lang="bg-BG" dirty="0" smtClean="0"/>
              <a:t>.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ates </a:t>
            </a:r>
            <a:r>
              <a:rPr lang="en-US" dirty="0"/>
              <a:t>back to the </a:t>
            </a:r>
            <a:r>
              <a:rPr lang="en-US" dirty="0" smtClean="0"/>
              <a:t>1600s.</a:t>
            </a:r>
          </a:p>
          <a:p>
            <a:r>
              <a:rPr lang="en-US" dirty="0"/>
              <a:t>Data is </a:t>
            </a:r>
            <a:r>
              <a:rPr lang="en-US" b="1" dirty="0">
                <a:solidFill>
                  <a:schemeClr val="bg1"/>
                </a:solidFill>
              </a:rPr>
              <a:t>raw, unorganized </a:t>
            </a:r>
            <a:r>
              <a:rPr lang="en-US" dirty="0"/>
              <a:t>facts that need to be processed. Data can be something simple and seemingly </a:t>
            </a:r>
            <a:r>
              <a:rPr lang="en-US" b="1" dirty="0">
                <a:solidFill>
                  <a:schemeClr val="bg1"/>
                </a:solidFill>
              </a:rPr>
              <a:t>random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useless</a:t>
            </a:r>
            <a:r>
              <a:rPr lang="en-US" dirty="0"/>
              <a:t> until it is </a:t>
            </a:r>
            <a:r>
              <a:rPr lang="en-US" b="1" dirty="0">
                <a:solidFill>
                  <a:schemeClr val="bg1"/>
                </a:solidFill>
              </a:rPr>
              <a:t>organized.</a:t>
            </a:r>
          </a:p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b="1" dirty="0" smtClean="0">
                <a:solidFill>
                  <a:schemeClr val="accent2"/>
                </a:solidFill>
              </a:rPr>
              <a:t>The </a:t>
            </a:r>
            <a:r>
              <a:rPr lang="en-US" b="1" dirty="0">
                <a:solidFill>
                  <a:schemeClr val="accent2"/>
                </a:solidFill>
              </a:rPr>
              <a:t>history of temperature readings all over the world for the past 100 years is data.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6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"</a:t>
            </a:r>
            <a:r>
              <a:rPr lang="en-US" sz="3400" b="1" dirty="0" smtClean="0">
                <a:solidFill>
                  <a:schemeClr val="bg1"/>
                </a:solidFill>
              </a:rPr>
              <a:t>Information</a:t>
            </a:r>
            <a:r>
              <a:rPr lang="en-US" dirty="0" smtClean="0"/>
              <a:t>"</a:t>
            </a:r>
            <a:r>
              <a:rPr lang="en-US" sz="3400" b="1" dirty="0" smtClean="0">
                <a:solidFill>
                  <a:schemeClr val="bg1"/>
                </a:solidFill>
              </a:rPr>
              <a:t> </a:t>
            </a:r>
            <a:r>
              <a:rPr lang="en-US" sz="3400" dirty="0" smtClean="0"/>
              <a:t>has </a:t>
            </a:r>
            <a:r>
              <a:rPr lang="en-US" sz="3400" dirty="0"/>
              <a:t>Old French and Middle English origins. It has always referred to "the act of </a:t>
            </a:r>
            <a:r>
              <a:rPr lang="en-US" sz="3400" dirty="0" smtClean="0"/>
              <a:t>informing"</a:t>
            </a:r>
            <a:r>
              <a:rPr lang="bg-BG" sz="3400" dirty="0" smtClean="0"/>
              <a:t>,</a:t>
            </a:r>
            <a:r>
              <a:rPr lang="en-US" sz="3400" dirty="0" smtClean="0"/>
              <a:t> </a:t>
            </a:r>
            <a:r>
              <a:rPr lang="en-US" sz="3400" dirty="0"/>
              <a:t>usually in regard to education, instruction, or other knowledge communication</a:t>
            </a:r>
            <a:r>
              <a:rPr lang="en-US" sz="3400" dirty="0" smtClean="0"/>
              <a:t>.</a:t>
            </a:r>
          </a:p>
          <a:p>
            <a:r>
              <a:rPr lang="en-US" sz="3400" dirty="0"/>
              <a:t>When data is </a:t>
            </a:r>
            <a:r>
              <a:rPr lang="en-US" sz="3400" b="1" dirty="0">
                <a:solidFill>
                  <a:schemeClr val="bg1"/>
                </a:solidFill>
              </a:rPr>
              <a:t>processed, organized, structured or presented</a:t>
            </a:r>
            <a:r>
              <a:rPr lang="en-US" sz="3400" dirty="0"/>
              <a:t> in a </a:t>
            </a:r>
            <a:r>
              <a:rPr lang="en-US" sz="3400" b="1" dirty="0">
                <a:solidFill>
                  <a:schemeClr val="bg1"/>
                </a:solidFill>
              </a:rPr>
              <a:t>given context</a:t>
            </a:r>
            <a:r>
              <a:rPr lang="en-US" sz="3400" b="1" dirty="0"/>
              <a:t> </a:t>
            </a:r>
            <a:r>
              <a:rPr lang="en-US" sz="3400" dirty="0"/>
              <a:t>so as to </a:t>
            </a:r>
            <a:r>
              <a:rPr lang="en-US" sz="3400" b="1" dirty="0">
                <a:solidFill>
                  <a:schemeClr val="bg1"/>
                </a:solidFill>
              </a:rPr>
              <a:t>make it useful</a:t>
            </a:r>
            <a:r>
              <a:rPr lang="en-US" sz="3400" dirty="0"/>
              <a:t>, it is called </a:t>
            </a:r>
            <a:r>
              <a:rPr lang="en-US" sz="3400" b="1" dirty="0">
                <a:solidFill>
                  <a:schemeClr val="bg1"/>
                </a:solidFill>
              </a:rPr>
              <a:t>information.</a:t>
            </a:r>
          </a:p>
          <a:p>
            <a:r>
              <a:rPr lang="en-US" sz="3400" dirty="0" smtClean="0"/>
              <a:t>Example:</a:t>
            </a:r>
            <a:br>
              <a:rPr lang="en-US" sz="3400" dirty="0" smtClean="0"/>
            </a:br>
            <a:r>
              <a:rPr lang="en-US" sz="3400" b="1" dirty="0" smtClean="0">
                <a:solidFill>
                  <a:schemeClr val="accent2"/>
                </a:solidFill>
              </a:rPr>
              <a:t>The </a:t>
            </a:r>
            <a:r>
              <a:rPr lang="en-US" sz="3400" b="1" dirty="0">
                <a:solidFill>
                  <a:schemeClr val="accent2"/>
                </a:solidFill>
              </a:rPr>
              <a:t>history of temperature readings all over the world for the past </a:t>
            </a:r>
            <a:r>
              <a:rPr lang="en-US" sz="3400" b="1" dirty="0" smtClean="0">
                <a:solidFill>
                  <a:schemeClr val="accent2"/>
                </a:solidFill>
              </a:rPr>
              <a:t>100, when organized </a:t>
            </a:r>
            <a:r>
              <a:rPr lang="en-US" sz="3400" b="1" dirty="0">
                <a:solidFill>
                  <a:schemeClr val="accent2"/>
                </a:solidFill>
              </a:rPr>
              <a:t>and analyzed </a:t>
            </a:r>
            <a:r>
              <a:rPr lang="en-US" sz="3400" b="1" dirty="0" smtClean="0">
                <a:solidFill>
                  <a:schemeClr val="accent2"/>
                </a:solidFill>
              </a:rPr>
              <a:t>we </a:t>
            </a:r>
            <a:r>
              <a:rPr lang="en-US" sz="3400" b="1" dirty="0">
                <a:solidFill>
                  <a:schemeClr val="accent2"/>
                </a:solidFill>
              </a:rPr>
              <a:t>find that global temperature is </a:t>
            </a:r>
            <a:r>
              <a:rPr lang="en-US" sz="3400" b="1" dirty="0" smtClean="0">
                <a:solidFill>
                  <a:schemeClr val="accent2"/>
                </a:solidFill>
              </a:rPr>
              <a:t>rising. – That is information.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Information?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0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Set of </a:t>
            </a:r>
            <a:r>
              <a:rPr lang="en-US" sz="3400" b="1" dirty="0" smtClean="0">
                <a:solidFill>
                  <a:schemeClr val="bg1"/>
                </a:solidFill>
              </a:rPr>
              <a:t>symbols</a:t>
            </a:r>
            <a:r>
              <a:rPr lang="en-US" sz="3400" dirty="0" smtClean="0"/>
              <a:t> gathered and translated for </a:t>
            </a:r>
            <a:r>
              <a:rPr lang="en-US" sz="3400" b="1" dirty="0">
                <a:solidFill>
                  <a:schemeClr val="bg1"/>
                </a:solidFill>
              </a:rPr>
              <a:t>some purpose.</a:t>
            </a:r>
          </a:p>
          <a:p>
            <a:r>
              <a:rPr lang="en-US" sz="3400" dirty="0" smtClean="0"/>
              <a:t>Simplified – bits of information stored in memory. </a:t>
            </a:r>
            <a:r>
              <a:rPr lang="en-US" sz="3400" dirty="0"/>
              <a:t>I</a:t>
            </a:r>
            <a:r>
              <a:rPr lang="en-US" sz="3400" dirty="0" smtClean="0"/>
              <a:t>f those      bits remain </a:t>
            </a:r>
            <a:r>
              <a:rPr lang="en-US" sz="3400" b="1" dirty="0" smtClean="0">
                <a:solidFill>
                  <a:schemeClr val="bg1"/>
                </a:solidFill>
              </a:rPr>
              <a:t>unused,</a:t>
            </a:r>
            <a:r>
              <a:rPr lang="en-US" sz="3400" dirty="0" smtClean="0"/>
              <a:t> they don't do anything.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sz="3400" dirty="0" smtClean="0"/>
              <a:t>Example:</a:t>
            </a:r>
            <a:endParaRPr lang="en-US" sz="3400" b="1" dirty="0" smtClean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Computing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843947"/>
              </p:ext>
            </p:extLst>
          </p:nvPr>
        </p:nvGraphicFramePr>
        <p:xfrm>
          <a:off x="2766000" y="4206578"/>
          <a:ext cx="6417502" cy="1562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751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3208751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5208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Binary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Translation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5208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100 0001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5208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100 0001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51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It is easy to notice, that the way </a:t>
            </a:r>
            <a:r>
              <a:rPr lang="en-US" sz="3400" dirty="0"/>
              <a:t>we </a:t>
            </a:r>
            <a:r>
              <a:rPr lang="en-US" sz="3400" b="1" dirty="0" smtClean="0">
                <a:solidFill>
                  <a:schemeClr val="bg1"/>
                </a:solidFill>
              </a:rPr>
              <a:t>read </a:t>
            </a:r>
            <a:r>
              <a:rPr lang="en-US" sz="3400" dirty="0" smtClean="0"/>
              <a:t>the data </a:t>
            </a:r>
            <a:r>
              <a:rPr lang="en-US" sz="3400" b="1" dirty="0" smtClean="0">
                <a:solidFill>
                  <a:schemeClr val="bg1"/>
                </a:solidFill>
              </a:rPr>
              <a:t>retrieves          the information </a:t>
            </a:r>
            <a:r>
              <a:rPr lang="en-US" sz="3400" dirty="0" smtClean="0"/>
              <a:t>of the bits in different ways. However those bits have only </a:t>
            </a:r>
            <a:r>
              <a:rPr lang="en-US" sz="3400" b="1" dirty="0">
                <a:solidFill>
                  <a:schemeClr val="bg1"/>
                </a:solidFill>
              </a:rPr>
              <a:t>0</a:t>
            </a:r>
            <a:r>
              <a:rPr lang="en-US" sz="3400" dirty="0" smtClean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1</a:t>
            </a:r>
            <a:r>
              <a:rPr lang="en-US" sz="3400" dirty="0" smtClean="0"/>
              <a:t> as values.</a:t>
            </a:r>
          </a:p>
          <a:p>
            <a:r>
              <a:rPr lang="en-US" sz="3400" dirty="0"/>
              <a:t>Example</a:t>
            </a:r>
            <a:r>
              <a:rPr lang="en-US" sz="3400" dirty="0" smtClean="0"/>
              <a:t>: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Computing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558778" y="3655893"/>
          <a:ext cx="7081344" cy="2741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448">
                  <a:extLst>
                    <a:ext uri="{9D8B030D-6E8A-4147-A177-3AD203B41FA5}">
                      <a16:colId xmlns:a16="http://schemas.microsoft.com/office/drawing/2014/main" val="841183022"/>
                    </a:ext>
                  </a:extLst>
                </a:gridCol>
                <a:gridCol w="2360448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2360448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4294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Binary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Translation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 smtClean="0"/>
                        <a:t>100 0001</a:t>
                      </a: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 smtClean="0"/>
                        <a:t>100 0001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'A'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 smtClean="0"/>
                        <a:t>100 0001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7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</a:t>
                      </a:r>
                      <a:r>
                        <a:rPr lang="en-US" baseline="0" dirty="0" smtClean="0"/>
                        <a:t>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 smtClean="0"/>
                        <a:t>100 0001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50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 smtClean="0"/>
                        <a:t>100 0001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88792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7868784" y="6013380"/>
            <a:ext cx="1298448" cy="310896"/>
          </a:xfrm>
          <a:prstGeom prst="rect">
            <a:avLst/>
          </a:prstGeom>
          <a:solidFill>
            <a:srgbClr val="000041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726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Data structure – an </a:t>
            </a:r>
            <a:r>
              <a:rPr lang="en-US" sz="3400" b="1" dirty="0" smtClean="0">
                <a:solidFill>
                  <a:schemeClr val="bg1"/>
                </a:solidFill>
              </a:rPr>
              <a:t>object</a:t>
            </a:r>
            <a:r>
              <a:rPr lang="en-US" sz="3400" dirty="0" smtClean="0"/>
              <a:t> which takes responsibility for data </a:t>
            </a:r>
            <a:r>
              <a:rPr lang="en-US" sz="3400" b="1" dirty="0" smtClean="0">
                <a:solidFill>
                  <a:schemeClr val="bg1"/>
                </a:solidFill>
              </a:rPr>
              <a:t>organization</a:t>
            </a:r>
            <a:r>
              <a:rPr lang="en-US" sz="3400" dirty="0" smtClean="0"/>
              <a:t>, </a:t>
            </a:r>
            <a:r>
              <a:rPr lang="en-US" sz="3400" b="1" dirty="0" smtClean="0">
                <a:solidFill>
                  <a:schemeClr val="bg1"/>
                </a:solidFill>
              </a:rPr>
              <a:t>storage</a:t>
            </a:r>
            <a:r>
              <a:rPr lang="en-US" sz="3400" dirty="0" smtClean="0"/>
              <a:t>, </a:t>
            </a:r>
            <a:r>
              <a:rPr lang="en-US" sz="3400" b="1" dirty="0" smtClean="0">
                <a:solidFill>
                  <a:schemeClr val="bg1"/>
                </a:solidFill>
              </a:rPr>
              <a:t>management</a:t>
            </a:r>
            <a:r>
              <a:rPr lang="en-US" sz="3400" dirty="0" smtClean="0"/>
              <a:t> in </a:t>
            </a:r>
            <a:r>
              <a:rPr lang="en-US" sz="3400" b="1" dirty="0" smtClean="0">
                <a:solidFill>
                  <a:schemeClr val="bg1"/>
                </a:solidFill>
              </a:rPr>
              <a:t>effective</a:t>
            </a:r>
            <a:r>
              <a:rPr lang="en-US" sz="3400" dirty="0" smtClean="0"/>
              <a:t> manner.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sz="3400" dirty="0" smtClean="0"/>
              <a:t>Storing items </a:t>
            </a:r>
            <a:r>
              <a:rPr lang="en-US" sz="3400" b="1" dirty="0" smtClean="0">
                <a:solidFill>
                  <a:schemeClr val="bg1"/>
                </a:solidFill>
              </a:rPr>
              <a:t>requires memory consumption</a:t>
            </a:r>
            <a:r>
              <a:rPr lang="en-US" sz="3400" dirty="0" smtClean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329960" y="3199010"/>
          <a:ext cx="7825154" cy="3198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577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3912577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Data Structure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 4 bytes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 4 bytes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 8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808386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dirty="0" smtClean="0"/>
                        <a:t> (Array</a:t>
                      </a:r>
                      <a:r>
                        <a:rPr lang="en-US" baseline="0" dirty="0" smtClean="0"/>
                        <a:t> length) * 4 bytes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29611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List&lt;Double&gt;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dirty="0" smtClean="0"/>
                        <a:t> (List</a:t>
                      </a:r>
                      <a:r>
                        <a:rPr lang="en-US" baseline="0" dirty="0" smtClean="0"/>
                        <a:t> size) * 8 bytes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92876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Map&lt;Integer,</a:t>
                      </a:r>
                      <a:r>
                        <a:rPr lang="en-US" baseline="0" dirty="0" smtClean="0"/>
                        <a:t> int[]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dirty="0" smtClean="0"/>
                        <a:t> (Map</a:t>
                      </a:r>
                      <a:r>
                        <a:rPr lang="en-US" baseline="0" dirty="0" smtClean="0"/>
                        <a:t> size) * Entry bytes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114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55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An </a:t>
            </a:r>
            <a:r>
              <a:rPr lang="en-US" sz="3400" b="1" dirty="0" smtClean="0">
                <a:solidFill>
                  <a:schemeClr val="bg1"/>
                </a:solidFill>
              </a:rPr>
              <a:t>Abstract Data Structure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(ADS) </a:t>
            </a:r>
            <a:r>
              <a:rPr lang="en-US" sz="3400" dirty="0" smtClean="0"/>
              <a:t>– the way the real objects will be modulated as </a:t>
            </a:r>
            <a:r>
              <a:rPr lang="en-US" sz="3400" b="1" dirty="0" smtClean="0">
                <a:solidFill>
                  <a:schemeClr val="bg1"/>
                </a:solidFill>
              </a:rPr>
              <a:t>mathematical</a:t>
            </a:r>
            <a:r>
              <a:rPr lang="en-US" sz="3400" dirty="0" smtClean="0"/>
              <a:t> objects, alongside the</a:t>
            </a:r>
            <a:r>
              <a:rPr lang="bg-BG" sz="3400" dirty="0" smtClean="0"/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set </a:t>
            </a:r>
            <a:r>
              <a:rPr lang="en-US" sz="3400" b="1" dirty="0">
                <a:solidFill>
                  <a:schemeClr val="bg1"/>
                </a:solidFill>
              </a:rPr>
              <a:t>of operations </a:t>
            </a:r>
            <a:r>
              <a:rPr lang="en-US" sz="3400" dirty="0" smtClean="0"/>
              <a:t>to be executed upon them, </a:t>
            </a:r>
            <a:r>
              <a:rPr lang="en-US" sz="3400" b="1" dirty="0">
                <a:solidFill>
                  <a:schemeClr val="bg1"/>
                </a:solidFill>
              </a:rPr>
              <a:t>without</a:t>
            </a:r>
            <a:r>
              <a:rPr lang="en-US" sz="3400" dirty="0" smtClean="0"/>
              <a:t> the implementation itself.</a:t>
            </a: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Structures (ADS)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6000" y="3528167"/>
            <a:ext cx="7633046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</a:t>
            </a:r>
            <a:r>
              <a:rPr lang="en-US" sz="2400" b="1" noProof="1" smtClean="0">
                <a:latin typeface="Consolas" pitchFamily="49" charset="0"/>
              </a:rPr>
              <a:t>ublic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400" b="1" noProof="1" smtClean="0">
                <a:latin typeface="Consolas" pitchFamily="49" charset="0"/>
              </a:rPr>
              <a:t> List&lt;E&gt; {</a:t>
            </a:r>
            <a:endParaRPr lang="en-US" sz="24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    boolean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2400" b="1" noProof="1" smtClean="0">
                <a:latin typeface="Consolas" pitchFamily="49" charset="0"/>
              </a:rPr>
              <a:t>(E e);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</a:rPr>
              <a:t>   int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size</a:t>
            </a:r>
            <a:r>
              <a:rPr lang="en-US" sz="2400" b="1" noProof="1" smtClean="0">
                <a:latin typeface="Consolas" pitchFamily="49" charset="0"/>
              </a:rPr>
              <a:t>();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</a:rPr>
              <a:t>   boolean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en-US" sz="2400" b="1" noProof="1">
                <a:latin typeface="Consolas" pitchFamily="49" charset="0"/>
              </a:rPr>
              <a:t>(Object</a:t>
            </a:r>
            <a:r>
              <a:rPr lang="en-US" sz="2400" b="1" noProof="1" smtClean="0">
                <a:latin typeface="Consolas" pitchFamily="49" charset="0"/>
              </a:rPr>
              <a:t> o);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</a:rPr>
              <a:t>   boolean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isEmplty</a:t>
            </a:r>
            <a:r>
              <a:rPr lang="en-US" sz="2400" b="1" noProof="1" smtClean="0">
                <a:latin typeface="Consolas" pitchFamily="49" charset="0"/>
              </a:rPr>
              <a:t>();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}</a:t>
            </a:r>
            <a:endParaRPr lang="en-US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51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b="1" dirty="0" smtClean="0">
                <a:solidFill>
                  <a:schemeClr val="bg1"/>
                </a:solidFill>
              </a:rPr>
              <a:t>mplementation </a:t>
            </a:r>
            <a:r>
              <a:rPr lang="en-US" dirty="0" smtClean="0"/>
              <a:t>– definitive way of ADS to be presented inside the computer memory, alongside the implementation</a:t>
            </a:r>
            <a:r>
              <a:rPr lang="bg-BG" dirty="0" smtClean="0"/>
              <a:t> </a:t>
            </a:r>
            <a:r>
              <a:rPr lang="en-US" dirty="0" smtClean="0"/>
              <a:t>of the operations.</a:t>
            </a: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6000" y="2982365"/>
            <a:ext cx="8268073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</a:t>
            </a:r>
            <a:r>
              <a:rPr lang="en-US" sz="2400" b="1" noProof="1" smtClean="0">
                <a:latin typeface="Consolas" pitchFamily="49" charset="0"/>
              </a:rPr>
              <a:t>ublic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class</a:t>
            </a:r>
            <a:r>
              <a:rPr lang="en-US" sz="2400" b="1" noProof="1" smtClean="0">
                <a:latin typeface="Consolas" pitchFamily="49" charset="0"/>
              </a:rPr>
              <a:t> ArrayList&lt;E&gt;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implements</a:t>
            </a:r>
            <a:r>
              <a:rPr lang="en-US" sz="2400" b="1" noProof="1" smtClean="0">
                <a:latin typeface="Consolas" pitchFamily="49" charset="0"/>
              </a:rPr>
              <a:t> List&lt;E&gt; {</a:t>
            </a:r>
            <a:endParaRPr lang="en-US" sz="24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    public boolean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2400" b="1" noProof="1" smtClean="0">
                <a:latin typeface="Consolas" pitchFamily="49" charset="0"/>
              </a:rPr>
              <a:t>(E e)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        this.elements[this.index++] = e;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</a:rPr>
              <a:t>       this.size++;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</a:rPr>
              <a:t>       return true;</a:t>
            </a:r>
            <a:endParaRPr lang="en-US" sz="24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    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}</a:t>
            </a:r>
            <a:endParaRPr lang="en-US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71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 smtClean="0"/>
              <a:t>Algorithmic </a:t>
            </a:r>
            <a:r>
              <a:rPr lang="en-US" dirty="0"/>
              <a:t>Complexity</a:t>
            </a:r>
            <a:endParaRPr lang="bg-BG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b="0" dirty="0"/>
              <a:t>Asymptotic Notation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53699" y="1706252"/>
            <a:ext cx="2884602" cy="17619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600" dirty="0" smtClean="0">
                <a:solidFill>
                  <a:schemeClr val="bg2"/>
                </a:solidFill>
              </a:rPr>
              <a:t>O(n)</a:t>
            </a:r>
            <a:endParaRPr lang="en-US" sz="9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92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dirty="0">
                <a:ea typeface="굴림" pitchFamily="50" charset="-127"/>
              </a:rPr>
              <a:t>Why should we analyze algorithms?</a:t>
            </a:r>
          </a:p>
          <a:p>
            <a:pPr lvl="1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Predict the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resources</a:t>
            </a:r>
            <a:r>
              <a:rPr lang="en-US" altLang="ko-KR" sz="3400" dirty="0">
                <a:ea typeface="굴림" pitchFamily="50" charset="-127"/>
              </a:rPr>
              <a:t> the algorithm will need</a:t>
            </a:r>
          </a:p>
          <a:p>
            <a:pPr lvl="2">
              <a:lnSpc>
                <a:spcPct val="110000"/>
              </a:lnSpc>
            </a:pPr>
            <a:r>
              <a:rPr lang="en-US" altLang="ko-KR" sz="3200" dirty="0">
                <a:ea typeface="굴림" pitchFamily="50" charset="-127"/>
              </a:rPr>
              <a:t>Computational time (</a:t>
            </a:r>
            <a:r>
              <a:rPr lang="en-US" altLang="ko-KR" sz="3200" b="1" dirty="0">
                <a:solidFill>
                  <a:schemeClr val="bg1"/>
                </a:solidFill>
                <a:ea typeface="굴림" pitchFamily="50" charset="-127"/>
              </a:rPr>
              <a:t>CPU</a:t>
            </a:r>
            <a:r>
              <a:rPr lang="en-US" altLang="ko-KR" sz="3200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sz="3200" dirty="0">
                <a:ea typeface="굴림" pitchFamily="50" charset="-127"/>
              </a:rPr>
              <a:t>Memory space (</a:t>
            </a:r>
            <a:r>
              <a:rPr lang="en-US" altLang="ko-KR" sz="3200" b="1" dirty="0">
                <a:solidFill>
                  <a:schemeClr val="bg1"/>
                </a:solidFill>
                <a:ea typeface="굴림" pitchFamily="50" charset="-127"/>
              </a:rPr>
              <a:t>RAM</a:t>
            </a:r>
            <a:r>
              <a:rPr lang="en-US" altLang="ko-KR" sz="3200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sz="3200" dirty="0">
                <a:ea typeface="굴림" pitchFamily="50" charset="-127"/>
              </a:rPr>
              <a:t>Communication </a:t>
            </a:r>
            <a:r>
              <a:rPr lang="en-US" altLang="ko-KR" sz="3200" b="1" dirty="0">
                <a:solidFill>
                  <a:schemeClr val="bg1"/>
                </a:solidFill>
                <a:ea typeface="굴림" pitchFamily="50" charset="-127"/>
              </a:rPr>
              <a:t>bandwidth</a:t>
            </a:r>
            <a:r>
              <a:rPr lang="en-US" altLang="ko-KR" sz="3200" dirty="0">
                <a:ea typeface="굴림" pitchFamily="50" charset="-127"/>
              </a:rPr>
              <a:t> </a:t>
            </a:r>
            <a:r>
              <a:rPr lang="en-US" altLang="ko-KR" sz="3200" dirty="0" smtClean="0">
                <a:ea typeface="굴림" pitchFamily="50" charset="-127"/>
              </a:rPr>
              <a:t>consumption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ea typeface="굴림" pitchFamily="50" charset="-127"/>
              </a:rPr>
              <a:t>Hard disk </a:t>
            </a:r>
            <a:r>
              <a:rPr lang="en-US" sz="3200" dirty="0">
                <a:ea typeface="굴림" pitchFamily="50" charset="-127"/>
              </a:rPr>
              <a:t>operations</a:t>
            </a:r>
            <a:endParaRPr lang="en-US" sz="3200" b="1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10000"/>
              </a:lnSpc>
            </a:pP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Algorithm Analysis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9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 dirty="0" smtClean="0"/>
              <a:t>There are three main properties we want </a:t>
            </a:r>
            <a:r>
              <a:rPr lang="en-US" sz="3600" dirty="0"/>
              <a:t>to </a:t>
            </a:r>
            <a:r>
              <a:rPr lang="en-US" sz="3600" dirty="0" smtClean="0"/>
              <a:t>analyze: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Simplicity</a:t>
            </a:r>
            <a:r>
              <a:rPr lang="en-US" sz="3400" dirty="0" smtClean="0">
                <a:solidFill>
                  <a:schemeClr val="bg1"/>
                </a:solidFill>
              </a:rPr>
              <a:t> </a:t>
            </a:r>
            <a:r>
              <a:rPr lang="en-US" sz="3400" dirty="0" smtClean="0"/>
              <a:t>– this is really a matter of intuition and of</a:t>
            </a:r>
            <a:r>
              <a:rPr lang="bg-BG" sz="3400" dirty="0" smtClean="0"/>
              <a:t> </a:t>
            </a:r>
            <a:r>
              <a:rPr lang="en-US" sz="3400" dirty="0" smtClean="0"/>
              <a:t>course it is subjective quality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Accuracy</a:t>
            </a:r>
            <a:r>
              <a:rPr lang="en-US" sz="3400" dirty="0" smtClean="0"/>
              <a:t> – this seems easy to determine, however it may</a:t>
            </a:r>
            <a:r>
              <a:rPr lang="bg-BG" sz="3400" dirty="0" smtClean="0"/>
              <a:t> </a:t>
            </a:r>
            <a:r>
              <a:rPr lang="en-US" sz="3400" dirty="0" smtClean="0"/>
              <a:t>be very difficult to determine is the algorithm correct?</a:t>
            </a:r>
            <a:endParaRPr lang="en-US" sz="3400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Performance</a:t>
            </a:r>
            <a:r>
              <a:rPr lang="en-US" sz="3400" dirty="0" smtClean="0"/>
              <a:t> – the consumption of CPU, Memory and</a:t>
            </a:r>
            <a:r>
              <a:rPr lang="bg-BG" sz="3400" dirty="0" smtClean="0"/>
              <a:t> </a:t>
            </a:r>
            <a:r>
              <a:rPr lang="en-US" sz="3400" dirty="0" smtClean="0"/>
              <a:t>other resources (we really care the most for the first two)</a:t>
            </a:r>
            <a:endParaRPr lang="bg-BG" sz="3400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Algorithm </a:t>
            </a:r>
            <a:r>
              <a:rPr lang="en-US" altLang="ko-KR" dirty="0" smtClean="0">
                <a:ea typeface="굴림" pitchFamily="50" charset="-127"/>
              </a:rPr>
              <a:t>Analysis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75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90406" y="1224025"/>
            <a:ext cx="9319234" cy="5580000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/>
              <a:t>Memory Storage</a:t>
            </a:r>
          </a:p>
          <a:p>
            <a:pPr marL="514350" indent="-514350"/>
            <a:r>
              <a:rPr lang="en-US" dirty="0"/>
              <a:t>Data Structures – Overview</a:t>
            </a:r>
          </a:p>
          <a:p>
            <a:pPr marL="514350" indent="-514350"/>
            <a:r>
              <a:rPr lang="en-US" dirty="0"/>
              <a:t>Algorithmic Complexity</a:t>
            </a:r>
          </a:p>
          <a:p>
            <a:pPr marL="990289" lvl="1" indent="-514350"/>
            <a:r>
              <a:rPr lang="en-US" dirty="0"/>
              <a:t>Asymptotic notations</a:t>
            </a:r>
          </a:p>
          <a:p>
            <a:pPr marL="514350" indent="-514350"/>
            <a:r>
              <a:rPr lang="en-US" dirty="0"/>
              <a:t>Array Data Structure</a:t>
            </a:r>
          </a:p>
          <a:p>
            <a:pPr marL="514350" indent="-514350"/>
            <a:r>
              <a:rPr lang="en-US" dirty="0"/>
              <a:t>Data Structure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8683F36-ECC7-4362-9822-CEF6381B1A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26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dirty="0" smtClean="0">
                <a:ea typeface="굴림" pitchFamily="50" charset="-127"/>
              </a:rPr>
              <a:t>The expected </a:t>
            </a:r>
            <a:r>
              <a:rPr lang="en-US" altLang="ko-KR" sz="3600" b="1" dirty="0" smtClean="0">
                <a:solidFill>
                  <a:schemeClr val="bg1"/>
                </a:solidFill>
                <a:ea typeface="굴림" pitchFamily="50" charset="-127"/>
              </a:rPr>
              <a:t>running time </a:t>
            </a:r>
            <a:r>
              <a:rPr lang="en-US" altLang="ko-KR" sz="3600" dirty="0" smtClean="0">
                <a:ea typeface="굴림" pitchFamily="50" charset="-127"/>
              </a:rPr>
              <a:t>of an algorithm is:</a:t>
            </a:r>
          </a:p>
          <a:p>
            <a:pPr lvl="1">
              <a:lnSpc>
                <a:spcPct val="110000"/>
              </a:lnSpc>
            </a:pPr>
            <a:r>
              <a:rPr lang="en-US" altLang="ko-KR" sz="3400" dirty="0" smtClean="0">
                <a:ea typeface="굴림" pitchFamily="50" charset="-127"/>
              </a:rPr>
              <a:t>The total number of </a:t>
            </a:r>
            <a:r>
              <a:rPr lang="en-US" altLang="ko-KR" sz="3400" b="1" dirty="0" smtClean="0">
                <a:solidFill>
                  <a:schemeClr val="bg1"/>
                </a:solidFill>
                <a:ea typeface="굴림" pitchFamily="50" charset="-127"/>
              </a:rPr>
              <a:t>primitive operations</a:t>
            </a:r>
            <a:r>
              <a:rPr lang="en-US" altLang="ko-KR" sz="3400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en-US" altLang="ko-KR" sz="3400" dirty="0" smtClean="0">
                <a:ea typeface="굴림" pitchFamily="50" charset="-127"/>
              </a:rPr>
              <a:t>executed</a:t>
            </a:r>
            <a:br>
              <a:rPr lang="en-US" altLang="ko-KR" sz="3400" dirty="0" smtClean="0">
                <a:ea typeface="굴림" pitchFamily="50" charset="-127"/>
              </a:rPr>
            </a:br>
            <a:r>
              <a:rPr lang="en-US" altLang="ko-KR" sz="3400" dirty="0" smtClean="0">
                <a:ea typeface="굴림" pitchFamily="50" charset="-127"/>
              </a:rPr>
              <a:t>(machine independent steps)</a:t>
            </a:r>
          </a:p>
          <a:p>
            <a:pPr lvl="1">
              <a:lnSpc>
                <a:spcPct val="110000"/>
              </a:lnSpc>
            </a:pPr>
            <a:r>
              <a:rPr lang="en-US" sz="3400" dirty="0" smtClean="0">
                <a:ea typeface="굴림" pitchFamily="50" charset="-127"/>
              </a:rPr>
              <a:t>Also known as </a:t>
            </a:r>
            <a:r>
              <a:rPr lang="en-US" sz="3400" b="1" dirty="0" smtClean="0">
                <a:solidFill>
                  <a:schemeClr val="bg1"/>
                </a:solidFill>
                <a:ea typeface="굴림" pitchFamily="50" charset="-127"/>
              </a:rPr>
              <a:t>algorithm complexity</a:t>
            </a:r>
          </a:p>
          <a:p>
            <a:pPr lvl="1">
              <a:lnSpc>
                <a:spcPct val="110000"/>
              </a:lnSpc>
            </a:pPr>
            <a:r>
              <a:rPr lang="en-US" sz="3400" dirty="0" smtClean="0">
                <a:ea typeface="굴림" pitchFamily="50" charset="-127"/>
              </a:rPr>
              <a:t>Compare algorithms </a:t>
            </a:r>
            <a:r>
              <a:rPr lang="en-US" sz="3400" b="1" dirty="0" smtClean="0">
                <a:solidFill>
                  <a:schemeClr val="bg1"/>
                </a:solidFill>
                <a:ea typeface="굴림" pitchFamily="50" charset="-127"/>
              </a:rPr>
              <a:t>ignoring details</a:t>
            </a:r>
            <a:r>
              <a:rPr lang="en-US" sz="3400" dirty="0" smtClean="0">
                <a:ea typeface="굴림" pitchFamily="50" charset="-127"/>
              </a:rPr>
              <a:t> such as </a:t>
            </a:r>
            <a:r>
              <a:rPr lang="bg-BG" sz="3400" dirty="0" smtClean="0">
                <a:ea typeface="굴림" pitchFamily="50" charset="-127"/>
              </a:rPr>
              <a:t/>
            </a:r>
            <a:br>
              <a:rPr lang="bg-BG" sz="3400" dirty="0" smtClean="0">
                <a:ea typeface="굴림" pitchFamily="50" charset="-127"/>
              </a:rPr>
            </a:br>
            <a:r>
              <a:rPr lang="en-US" sz="3400" b="1" dirty="0" smtClean="0">
                <a:solidFill>
                  <a:schemeClr val="bg1"/>
                </a:solidFill>
                <a:ea typeface="굴림" pitchFamily="50" charset="-127"/>
              </a:rPr>
              <a:t>language</a:t>
            </a:r>
            <a:r>
              <a:rPr lang="en-US" sz="3400" dirty="0" smtClean="0">
                <a:ea typeface="굴림" pitchFamily="50" charset="-127"/>
              </a:rPr>
              <a:t> or </a:t>
            </a:r>
            <a:r>
              <a:rPr lang="en-US" sz="3400" b="1" dirty="0" smtClean="0">
                <a:solidFill>
                  <a:schemeClr val="bg1"/>
                </a:solidFill>
                <a:ea typeface="굴림" pitchFamily="50" charset="-127"/>
              </a:rPr>
              <a:t>hardware</a:t>
            </a:r>
            <a:endParaRPr lang="bg-BG" sz="3400" b="1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Algorithm Analysis </a:t>
            </a:r>
            <a:r>
              <a:rPr lang="en-US" altLang="ko-KR" dirty="0" smtClean="0">
                <a:ea typeface="굴림" pitchFamily="50" charset="-127"/>
              </a:rPr>
              <a:t>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2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>
                <a:ea typeface="굴림" pitchFamily="50" charset="-127"/>
              </a:rPr>
              <a:t>Calculate maximum steps to find the result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 smtClean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The </a:t>
            </a:r>
            <a:r>
              <a:rPr lang="en-US" dirty="0" smtClean="0">
                <a:ea typeface="굴림" pitchFamily="50" charset="-127"/>
              </a:rPr>
              <a:t>input(</a:t>
            </a:r>
            <a:r>
              <a:rPr lang="en-US" b="1" dirty="0" smtClean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dirty="0" smtClean="0">
                <a:ea typeface="굴림" pitchFamily="50" charset="-127"/>
              </a:rPr>
              <a:t>) </a:t>
            </a:r>
            <a:r>
              <a:rPr lang="en-US" dirty="0">
                <a:ea typeface="굴림" pitchFamily="50" charset="-127"/>
              </a:rPr>
              <a:t>of the function is the </a:t>
            </a:r>
            <a:r>
              <a:rPr lang="en-US" dirty="0" smtClean="0">
                <a:ea typeface="굴림" pitchFamily="50" charset="-127"/>
              </a:rPr>
              <a:t>main source of steps growth</a:t>
            </a:r>
            <a:endParaRPr lang="en-US" dirty="0"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Get </a:t>
            </a:r>
            <a:r>
              <a:rPr lang="en-US" altLang="ko-KR" dirty="0" smtClean="0">
                <a:ea typeface="굴림" pitchFamily="50" charset="-127"/>
              </a:rPr>
              <a:t>Number </a:t>
            </a:r>
            <a:r>
              <a:rPr lang="en-US" altLang="ko-KR" dirty="0">
                <a:ea typeface="굴림" pitchFamily="50" charset="-127"/>
              </a:rPr>
              <a:t>of Steps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41000" y="1772238"/>
            <a:ext cx="10515598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long getOperationsCount(int n) {</a:t>
            </a:r>
            <a:endParaRPr lang="en-US" sz="24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</a:rPr>
              <a:t>long counter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400" b="1" noProof="1">
                <a:latin typeface="Consolas" pitchFamily="49" charset="0"/>
              </a:rPr>
              <a:t> 0;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</a:rPr>
              <a:t>for (int </a:t>
            </a:r>
            <a:r>
              <a:rPr lang="en-US" sz="2400" b="1" noProof="1">
                <a:latin typeface="Consolas" pitchFamily="49" charset="0"/>
              </a:rPr>
              <a:t>i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400" b="1" noProof="1">
                <a:latin typeface="Consolas" pitchFamily="49" charset="0"/>
              </a:rPr>
              <a:t> 0; i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</a:rPr>
              <a:t>n; </a:t>
            </a:r>
            <a:r>
              <a:rPr lang="en-US" sz="2400" b="1" noProof="1">
                <a:latin typeface="Consolas" pitchFamily="49" charset="0"/>
              </a:rPr>
              <a:t>i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400" b="1" noProof="1" smtClean="0">
                <a:latin typeface="Consolas" pitchFamily="49" charset="0"/>
              </a:rPr>
              <a:t>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</a:rPr>
              <a:t>     for (int j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400" b="1" noProof="1" smtClean="0">
                <a:latin typeface="Consolas" pitchFamily="49" charset="0"/>
              </a:rPr>
              <a:t> 0; j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400" b="1" noProof="1" smtClean="0">
                <a:latin typeface="Consolas" pitchFamily="49" charset="0"/>
              </a:rPr>
              <a:t> n; j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400" b="1" noProof="1" smtClean="0">
                <a:latin typeface="Consolas" pitchFamily="49" charset="0"/>
              </a:rPr>
              <a:t>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</a:rPr>
              <a:t>     counter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400" b="1" noProof="1" smtClean="0">
                <a:latin typeface="Consolas" pitchFamily="49" charset="0"/>
              </a:rPr>
              <a:t>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400" b="1" noProof="1">
                <a:latin typeface="Consolas" pitchFamily="49" charset="0"/>
              </a:rPr>
              <a:t> counter</a:t>
            </a:r>
            <a:r>
              <a:rPr lang="en-US" sz="2400" b="1" noProof="1" smtClean="0">
                <a:latin typeface="Consolas" pitchFamily="49" charset="0"/>
              </a:rPr>
              <a:t>;</a:t>
            </a:r>
            <a:endParaRPr lang="en-US" sz="24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491000" y="1703607"/>
            <a:ext cx="4356371" cy="919401"/>
          </a:xfrm>
          <a:prstGeom prst="wedgeRoundRectCallout">
            <a:avLst>
              <a:gd name="adj1" fmla="val -70959"/>
              <a:gd name="adj2" fmla="val -42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Solution: </a:t>
            </a:r>
          </a:p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T(n) </a:t>
            </a:r>
            <a:r>
              <a:rPr lang="en-US" sz="2400" b="1" dirty="0" smtClean="0">
                <a:solidFill>
                  <a:schemeClr val="bg1"/>
                </a:solidFill>
              </a:rPr>
              <a:t>= 3(n ^ </a:t>
            </a:r>
            <a:r>
              <a:rPr lang="en-US" sz="2400" b="1" dirty="0">
                <a:solidFill>
                  <a:schemeClr val="bg1"/>
                </a:solidFill>
              </a:rPr>
              <a:t>2) + </a:t>
            </a:r>
            <a:r>
              <a:rPr lang="en-US" sz="2400" b="1" dirty="0" smtClean="0">
                <a:solidFill>
                  <a:schemeClr val="bg1"/>
                </a:solidFill>
              </a:rPr>
              <a:t>3n + 3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20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8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600" dirty="0">
                <a:ea typeface="굴림" pitchFamily="50" charset="-127"/>
              </a:rPr>
              <a:t>Some parts of the equation </a:t>
            </a:r>
            <a:r>
              <a:rPr lang="en-US" sz="3600" b="1" dirty="0">
                <a:solidFill>
                  <a:schemeClr val="bg1"/>
                </a:solidFill>
                <a:ea typeface="굴림" pitchFamily="50" charset="-127"/>
              </a:rPr>
              <a:t>grow much faster </a:t>
            </a:r>
            <a:r>
              <a:rPr lang="en-US" sz="3600" dirty="0">
                <a:ea typeface="굴림" pitchFamily="50" charset="-127"/>
              </a:rPr>
              <a:t>than </a:t>
            </a:r>
            <a:r>
              <a:rPr lang="en-US" sz="3600" dirty="0" smtClean="0">
                <a:ea typeface="굴림" pitchFamily="50" charset="-127"/>
              </a:rPr>
              <a:t>others</a:t>
            </a:r>
            <a:endParaRPr lang="en-US" sz="3600" dirty="0"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en-US" sz="3400" dirty="0"/>
              <a:t>T(n) =</a:t>
            </a:r>
            <a:r>
              <a:rPr lang="en-US" sz="3400" b="1" dirty="0"/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3(n</a:t>
            </a:r>
            <a:r>
              <a:rPr lang="en-US" sz="3400" b="1" baseline="30000" dirty="0" smtClean="0">
                <a:solidFill>
                  <a:schemeClr val="bg1"/>
                </a:solidFill>
              </a:rPr>
              <a:t>2</a:t>
            </a:r>
            <a:r>
              <a:rPr lang="en-US" sz="3400" b="1" dirty="0">
                <a:solidFill>
                  <a:schemeClr val="bg1"/>
                </a:solidFill>
              </a:rPr>
              <a:t>) </a:t>
            </a:r>
            <a:r>
              <a:rPr lang="en-US" sz="3400" dirty="0"/>
              <a:t>+ 3n + </a:t>
            </a:r>
            <a:r>
              <a:rPr lang="en-US" sz="3400" dirty="0" smtClean="0"/>
              <a:t>3</a:t>
            </a:r>
          </a:p>
          <a:p>
            <a:pPr lvl="1">
              <a:lnSpc>
                <a:spcPct val="110000"/>
              </a:lnSpc>
            </a:pPr>
            <a:r>
              <a:rPr lang="en-US" sz="3400" dirty="0" smtClean="0"/>
              <a:t>We can </a:t>
            </a:r>
            <a:r>
              <a:rPr lang="en-US" sz="3400" b="1" dirty="0">
                <a:solidFill>
                  <a:schemeClr val="bg1"/>
                </a:solidFill>
              </a:rPr>
              <a:t>ignore</a:t>
            </a:r>
            <a:r>
              <a:rPr lang="en-US" sz="3400" dirty="0" smtClean="0"/>
              <a:t> some part of this equation</a:t>
            </a: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Higher </a:t>
            </a:r>
            <a:r>
              <a:rPr lang="en-US" sz="3400" dirty="0"/>
              <a:t>terms</a:t>
            </a:r>
            <a:r>
              <a:rPr lang="en-US" sz="3400" dirty="0">
                <a:ea typeface="굴림" pitchFamily="50" charset="-127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dominate</a:t>
            </a:r>
            <a:r>
              <a:rPr lang="en-US" sz="3400" dirty="0">
                <a:ea typeface="굴림" pitchFamily="50" charset="-127"/>
              </a:rPr>
              <a:t> lower terms –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 &gt; 2</a:t>
            </a:r>
            <a:r>
              <a:rPr lang="en-US" sz="3400" dirty="0">
                <a:ea typeface="굴림" pitchFamily="50" charset="-127"/>
              </a:rPr>
              <a:t>,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 &gt; n</a:t>
            </a:r>
            <a:r>
              <a:rPr lang="en-US" sz="3400" dirty="0">
                <a:ea typeface="굴림" pitchFamily="50" charset="-127"/>
              </a:rPr>
              <a:t>,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3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 &gt;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  <a:endParaRPr lang="en-US" sz="3400" b="1" dirty="0">
              <a:solidFill>
                <a:schemeClr val="bg1"/>
              </a:solidFill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Multiplicative constants can be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omitted</a:t>
            </a:r>
            <a:r>
              <a:rPr lang="en-US" sz="3400" dirty="0">
                <a:ea typeface="굴림" pitchFamily="50" charset="-127"/>
              </a:rPr>
              <a:t> –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12n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 </a:t>
            </a:r>
            <a:r>
              <a:rPr lang="en-US" sz="3400" b="1" dirty="0" smtClean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</a:t>
            </a:r>
            <a:r>
              <a:rPr lang="en-US" sz="3400" dirty="0" smtClean="0">
                <a:ea typeface="굴림" pitchFamily="50" charset="-127"/>
                <a:sym typeface="Wingdings" panose="05000000000000000000" pitchFamily="2" charset="2"/>
              </a:rPr>
              <a:t>,</a:t>
            </a:r>
            <a:r>
              <a:rPr lang="bg-BG" sz="3400" dirty="0" smtClean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sz="3400" b="1" dirty="0" smtClean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2n</a:t>
            </a:r>
            <a:r>
              <a:rPr lang="en-US" sz="3400" b="1" baseline="30000" dirty="0" smtClean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r>
              <a:rPr lang="en-US" sz="3400" b="1" dirty="0" smtClean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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endParaRPr lang="en-US" sz="3400" b="1" baseline="30000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sz="3600" dirty="0" smtClean="0">
                <a:ea typeface="굴림" pitchFamily="50" charset="-127"/>
              </a:rPr>
              <a:t>The previous solution becomes </a:t>
            </a:r>
            <a:r>
              <a:rPr lang="en-US" sz="3600" b="1" dirty="0">
                <a:solidFill>
                  <a:schemeClr val="bg1"/>
                </a:solidFill>
                <a:ea typeface="굴림" pitchFamily="50" charset="-127"/>
              </a:rPr>
              <a:t>≈ </a:t>
            </a:r>
            <a:r>
              <a:rPr lang="en-US" sz="3600" b="1" dirty="0" smtClean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600" b="1" baseline="30000" dirty="0" smtClean="0">
                <a:solidFill>
                  <a:schemeClr val="bg1"/>
                </a:solidFill>
                <a:ea typeface="굴림" pitchFamily="50" charset="-127"/>
              </a:rPr>
              <a:t>2</a:t>
            </a:r>
            <a:endParaRPr lang="en-US" sz="3600" b="1" baseline="30000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Simplifying Step Count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726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600" dirty="0"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An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upper</a:t>
            </a:r>
            <a:r>
              <a:rPr lang="en-US" altLang="ko-KR" sz="3400" dirty="0">
                <a:ea typeface="굴림" pitchFamily="50" charset="-127"/>
              </a:rPr>
              <a:t> bound on the running </a:t>
            </a:r>
            <a:r>
              <a:rPr lang="en-US" altLang="ko-KR" sz="3400" dirty="0" smtClean="0">
                <a:ea typeface="굴림" pitchFamily="50" charset="-127"/>
              </a:rPr>
              <a:t>time</a:t>
            </a:r>
            <a:endParaRPr lang="en-US" altLang="ko-KR" sz="3400" dirty="0">
              <a:ea typeface="굴림" pitchFamily="50" charset="-127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600" dirty="0"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Average</a:t>
            </a:r>
            <a:r>
              <a:rPr lang="en-US" sz="3400" dirty="0"/>
              <a:t>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600" dirty="0"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The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lower</a:t>
            </a:r>
            <a:r>
              <a:rPr lang="en-US" altLang="ko-KR" sz="3400" dirty="0">
                <a:ea typeface="굴림" pitchFamily="50" charset="-127"/>
              </a:rPr>
              <a:t> bound on the running time </a:t>
            </a:r>
            <a:r>
              <a:rPr lang="en-US" altLang="ko-KR" sz="3400" dirty="0" smtClean="0">
                <a:ea typeface="굴림" pitchFamily="50" charset="-127"/>
              </a:rPr>
              <a:t>(</a:t>
            </a:r>
            <a:r>
              <a:rPr lang="en-US" altLang="ko-KR" sz="3400" dirty="0">
                <a:ea typeface="굴림" pitchFamily="50" charset="-127"/>
              </a:rPr>
              <a:t>the optimal case)</a:t>
            </a:r>
            <a:endParaRPr lang="bg-BG" sz="3400" dirty="0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1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 smtClean="0"/>
              <a:t>Define the time complexity of the following code: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is not as simple as the previous, </a:t>
            </a:r>
            <a:r>
              <a:rPr lang="en-US" b="1" dirty="0" smtClean="0">
                <a:solidFill>
                  <a:schemeClr val="bg1"/>
                </a:solidFill>
              </a:rPr>
              <a:t>when</a:t>
            </a:r>
            <a:r>
              <a:rPr lang="en-US" dirty="0" smtClean="0"/>
              <a:t> does the code return?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</a:t>
            </a:r>
            <a:r>
              <a:rPr lang="en-US" altLang="ko-KR" dirty="0" smtClean="0">
                <a:ea typeface="굴림" pitchFamily="50" charset="-127"/>
              </a:rPr>
              <a:t>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1854000"/>
            <a:ext cx="10515598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boolean contains(int[] numbers, int number) {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</a:rPr>
              <a:t>for (int </a:t>
            </a:r>
            <a:r>
              <a:rPr lang="en-US" sz="2200" b="1" noProof="1">
                <a:latin typeface="Consolas" pitchFamily="49" charset="0"/>
              </a:rPr>
              <a:t>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numbers.length; </a:t>
            </a:r>
            <a:r>
              <a:rPr lang="en-US" sz="2200" b="1" noProof="1">
                <a:latin typeface="Consolas" pitchFamily="49" charset="0"/>
              </a:rPr>
              <a:t>i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 smtClean="0">
                <a:latin typeface="Consolas" pitchFamily="49" charset="0"/>
              </a:rPr>
              <a:t>)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   if (numbers[i] == number)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      return true;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   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  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false;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756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Therefore, we need to measure </a:t>
            </a:r>
            <a:r>
              <a:rPr lang="en-US" b="1" dirty="0" smtClean="0">
                <a:solidFill>
                  <a:schemeClr val="bg1"/>
                </a:solidFill>
              </a:rPr>
              <a:t>all</a:t>
            </a:r>
            <a:r>
              <a:rPr lang="en-US" dirty="0" smtClean="0"/>
              <a:t> the possibilities: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</a:t>
            </a:r>
            <a:r>
              <a:rPr lang="en-US" altLang="ko-KR" dirty="0" smtClean="0">
                <a:ea typeface="굴림" pitchFamily="50" charset="-127"/>
              </a:rPr>
              <a:t>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5" name="Chart 4"/>
          <p:cNvGraphicFramePr/>
          <p:nvPr>
            <p:extLst/>
          </p:nvPr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031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From the previous chart we can deduce:</a:t>
            </a:r>
          </a:p>
          <a:p>
            <a:pPr lvl="1"/>
            <a:r>
              <a:rPr lang="en-US" sz="3400" dirty="0" smtClean="0"/>
              <a:t>For smaller size of the input (</a:t>
            </a:r>
            <a:r>
              <a:rPr lang="en-US" sz="3400" b="1" dirty="0" smtClean="0">
                <a:solidFill>
                  <a:schemeClr val="bg1"/>
                </a:solidFill>
              </a:rPr>
              <a:t>n</a:t>
            </a:r>
            <a:r>
              <a:rPr lang="en-US" sz="3400" dirty="0" smtClean="0"/>
              <a:t>) we </a:t>
            </a:r>
            <a:r>
              <a:rPr lang="en-US" sz="3400" b="1" dirty="0" smtClean="0">
                <a:solidFill>
                  <a:schemeClr val="bg1"/>
                </a:solidFill>
              </a:rPr>
              <a:t>don't care much for the</a:t>
            </a:r>
            <a:r>
              <a:rPr lang="bg-BG" sz="3400" b="1" dirty="0" smtClean="0">
                <a:solidFill>
                  <a:schemeClr val="bg1"/>
                </a:solidFill>
              </a:rPr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runtime</a:t>
            </a:r>
            <a:r>
              <a:rPr lang="en-US" sz="3400" dirty="0" smtClean="0"/>
              <a:t>. So we measure the time as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 smtClean="0"/>
              <a:t> approaches </a:t>
            </a:r>
            <a:r>
              <a:rPr lang="en-US" sz="3400" b="1" dirty="0">
                <a:solidFill>
                  <a:schemeClr val="bg1"/>
                </a:solidFill>
              </a:rPr>
              <a:t>infinity</a:t>
            </a:r>
          </a:p>
          <a:p>
            <a:pPr lvl="1"/>
            <a:r>
              <a:rPr lang="en-US" sz="3400" dirty="0" smtClean="0"/>
              <a:t>If </a:t>
            </a:r>
            <a:r>
              <a:rPr lang="en-US" sz="3400" dirty="0"/>
              <a:t>an algorithm </a:t>
            </a:r>
            <a:r>
              <a:rPr lang="en-US" sz="3400" b="1" dirty="0">
                <a:solidFill>
                  <a:schemeClr val="bg1"/>
                </a:solidFill>
              </a:rPr>
              <a:t>has to scale</a:t>
            </a:r>
            <a:r>
              <a:rPr lang="en-US" sz="3400" dirty="0"/>
              <a:t>, it </a:t>
            </a:r>
            <a:r>
              <a:rPr lang="en-US" sz="3400" b="1" dirty="0">
                <a:solidFill>
                  <a:schemeClr val="bg1"/>
                </a:solidFill>
              </a:rPr>
              <a:t>should compute </a:t>
            </a:r>
            <a:r>
              <a:rPr lang="en-US" sz="3400" dirty="0"/>
              <a:t>the </a:t>
            </a:r>
            <a:r>
              <a:rPr lang="en-US" sz="3400" dirty="0" smtClean="0"/>
              <a:t>result</a:t>
            </a:r>
            <a:r>
              <a:rPr lang="bg-BG" sz="3400" dirty="0" smtClean="0"/>
              <a:t> </a:t>
            </a:r>
            <a:r>
              <a:rPr lang="en-US" sz="3400" dirty="0" smtClean="0"/>
              <a:t>within </a:t>
            </a:r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finite and practical time</a:t>
            </a:r>
            <a:r>
              <a:rPr lang="en-US" sz="3400" dirty="0"/>
              <a:t> </a:t>
            </a:r>
            <a:endParaRPr lang="en-US" sz="3400" dirty="0" smtClean="0"/>
          </a:p>
          <a:p>
            <a:pPr lvl="1"/>
            <a:r>
              <a:rPr lang="en-US" sz="3400" dirty="0" smtClean="0"/>
              <a:t>We're </a:t>
            </a:r>
            <a:r>
              <a:rPr lang="en-US" sz="3400" dirty="0"/>
              <a:t>concerned about the </a:t>
            </a:r>
            <a:r>
              <a:rPr lang="en-US" sz="3400" b="1" dirty="0">
                <a:solidFill>
                  <a:schemeClr val="bg1"/>
                </a:solidFill>
              </a:rPr>
              <a:t>order of an algorithm's complexity</a:t>
            </a:r>
            <a:r>
              <a:rPr lang="en-US" sz="3400" dirty="0"/>
              <a:t>, </a:t>
            </a:r>
            <a:r>
              <a:rPr lang="en-US" sz="3400" dirty="0" smtClean="0"/>
              <a:t>not </a:t>
            </a:r>
            <a:r>
              <a:rPr lang="en-US" sz="3400" dirty="0"/>
              <a:t>the actual </a:t>
            </a:r>
            <a:r>
              <a:rPr lang="en-US" sz="3400" dirty="0" smtClean="0"/>
              <a:t>time </a:t>
            </a:r>
            <a:r>
              <a:rPr lang="en-US" sz="3400" dirty="0"/>
              <a:t>in terms of </a:t>
            </a:r>
            <a:r>
              <a:rPr lang="en-US" sz="3400" b="1" dirty="0">
                <a:solidFill>
                  <a:schemeClr val="bg1"/>
                </a:solidFill>
              </a:rPr>
              <a:t>milliseconds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</a:t>
            </a:r>
            <a:r>
              <a:rPr lang="en-US" altLang="ko-KR" dirty="0" smtClean="0">
                <a:ea typeface="굴림" pitchFamily="50" charset="-127"/>
              </a:rPr>
              <a:t>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1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Asymptotic notations </a:t>
            </a:r>
            <a:r>
              <a:rPr lang="en-US" sz="3400" dirty="0"/>
              <a:t>are descriptions that </a:t>
            </a:r>
            <a:r>
              <a:rPr lang="en-US" sz="3400" dirty="0" smtClean="0"/>
              <a:t>allow    us </a:t>
            </a:r>
            <a:r>
              <a:rPr lang="en-US" sz="3400" dirty="0"/>
              <a:t>to examine an </a:t>
            </a:r>
            <a:r>
              <a:rPr lang="en-US" sz="3400" dirty="0" smtClean="0"/>
              <a:t>algorithm's running time </a:t>
            </a:r>
            <a:r>
              <a:rPr lang="en-US" sz="3400" dirty="0"/>
              <a:t>by expressing its </a:t>
            </a:r>
            <a:r>
              <a:rPr lang="en-US" sz="3400" b="1" dirty="0">
                <a:solidFill>
                  <a:schemeClr val="bg1"/>
                </a:solidFill>
              </a:rPr>
              <a:t>performance</a:t>
            </a:r>
            <a:r>
              <a:rPr lang="en-US" sz="3400" dirty="0"/>
              <a:t> as </a:t>
            </a:r>
            <a:r>
              <a:rPr lang="en-US" sz="3400" dirty="0" smtClean="0"/>
              <a:t>the input size,</a:t>
            </a:r>
            <a:r>
              <a:rPr lang="en-US" sz="3400" dirty="0"/>
              <a:t> 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,</a:t>
            </a:r>
            <a:r>
              <a:rPr lang="en-US" sz="3400" dirty="0" smtClean="0"/>
              <a:t> </a:t>
            </a:r>
            <a:r>
              <a:rPr lang="en-US" sz="3400" dirty="0"/>
              <a:t>of </a:t>
            </a:r>
            <a:r>
              <a:rPr lang="en-US" sz="3400" dirty="0" smtClean="0"/>
              <a:t>  an algorithm or a function</a:t>
            </a:r>
            <a:r>
              <a:rPr lang="en-US" sz="3400" b="1" dirty="0" smtClean="0">
                <a:solidFill>
                  <a:schemeClr val="bg1"/>
                </a:solidFill>
              </a:rPr>
              <a:t> f </a:t>
            </a:r>
            <a:r>
              <a:rPr lang="en-US" sz="3400" b="1" dirty="0">
                <a:solidFill>
                  <a:schemeClr val="bg1"/>
                </a:solidFill>
              </a:rPr>
              <a:t>increases</a:t>
            </a:r>
            <a:r>
              <a:rPr lang="en-US" sz="3400" dirty="0" smtClean="0"/>
              <a:t>. There </a:t>
            </a:r>
            <a:r>
              <a:rPr lang="en-US" sz="3400" dirty="0"/>
              <a:t>are </a:t>
            </a:r>
            <a:r>
              <a:rPr lang="en-US" sz="3400" b="1" dirty="0">
                <a:solidFill>
                  <a:schemeClr val="bg1"/>
                </a:solidFill>
              </a:rPr>
              <a:t>three</a:t>
            </a:r>
            <a:r>
              <a:rPr lang="en-US" sz="3400" dirty="0"/>
              <a:t> </a:t>
            </a:r>
            <a:r>
              <a:rPr lang="en-US" sz="3400" dirty="0" smtClean="0"/>
              <a:t>common asymptotic notations</a:t>
            </a:r>
            <a:r>
              <a:rPr lang="en-US" sz="3400" dirty="0"/>
              <a:t>: </a:t>
            </a:r>
            <a:endParaRPr lang="en-US" sz="3400" dirty="0" smtClean="0"/>
          </a:p>
          <a:p>
            <a:pPr lvl="1"/>
            <a:r>
              <a:rPr lang="en-US" sz="3200" dirty="0"/>
              <a:t>Big</a:t>
            </a:r>
            <a:r>
              <a:rPr lang="en-US" sz="3200" b="1" dirty="0" smtClean="0">
                <a:solidFill>
                  <a:schemeClr val="bg1"/>
                </a:solidFill>
              </a:rPr>
              <a:t> O </a:t>
            </a:r>
            <a:r>
              <a:rPr lang="en-US" sz="3200" b="1" dirty="0" smtClean="0"/>
              <a:t>– </a:t>
            </a:r>
            <a:r>
              <a:rPr lang="en-US" sz="3200" b="1" dirty="0" smtClean="0">
                <a:solidFill>
                  <a:schemeClr val="bg1"/>
                </a:solidFill>
              </a:rPr>
              <a:t>O(f(n))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r>
              <a:rPr lang="en-US" sz="3200" dirty="0"/>
              <a:t>Big</a:t>
            </a:r>
            <a:r>
              <a:rPr lang="en-US" sz="3200" b="1" dirty="0" smtClean="0">
                <a:solidFill>
                  <a:schemeClr val="bg1"/>
                </a:solidFill>
              </a:rPr>
              <a:t> Theta </a:t>
            </a:r>
            <a:r>
              <a:rPr lang="en-US" sz="3200" b="1" dirty="0" smtClean="0"/>
              <a:t>– </a:t>
            </a:r>
            <a:r>
              <a:rPr lang="el-GR" sz="3200" b="1" dirty="0" smtClean="0">
                <a:solidFill>
                  <a:schemeClr val="bg1"/>
                </a:solidFill>
              </a:rPr>
              <a:t>Θ(</a:t>
            </a:r>
            <a:r>
              <a:rPr lang="en-US" sz="3200" b="1" dirty="0">
                <a:solidFill>
                  <a:schemeClr val="bg1"/>
                </a:solidFill>
              </a:rPr>
              <a:t>f(n))</a:t>
            </a:r>
          </a:p>
          <a:p>
            <a:pPr lvl="1"/>
            <a:r>
              <a:rPr lang="en-US" sz="3200" dirty="0"/>
              <a:t>Big</a:t>
            </a:r>
            <a:r>
              <a:rPr lang="en-US" sz="3200" b="1" dirty="0" smtClean="0">
                <a:solidFill>
                  <a:schemeClr val="bg1"/>
                </a:solidFill>
              </a:rPr>
              <a:t> Omega </a:t>
            </a:r>
            <a:r>
              <a:rPr lang="en-US" sz="3200" b="1" dirty="0" smtClean="0"/>
              <a:t>– </a:t>
            </a:r>
            <a:r>
              <a:rPr lang="el-GR" sz="3200" b="1" dirty="0" smtClean="0">
                <a:solidFill>
                  <a:schemeClr val="bg1"/>
                </a:solidFill>
              </a:rPr>
              <a:t>Ω(</a:t>
            </a:r>
            <a:r>
              <a:rPr lang="en-US" sz="3200" b="1" dirty="0">
                <a:solidFill>
                  <a:schemeClr val="bg1"/>
                </a:solidFill>
              </a:rPr>
              <a:t>f(n))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Asymptotic notations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0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Algorithmic complexity</a:t>
            </a:r>
            <a:r>
              <a:rPr lang="en-US" sz="3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 smtClean="0"/>
              <a:t>– rough estimation of the number of steps performed by given computation, depending on the size of the input</a:t>
            </a:r>
          </a:p>
          <a:p>
            <a:r>
              <a:rPr lang="en-US" sz="3400" dirty="0" smtClean="0"/>
              <a:t>Measured with </a:t>
            </a:r>
            <a:r>
              <a:rPr lang="en-US" sz="3400" dirty="0"/>
              <a:t>asymptotic notation</a:t>
            </a:r>
          </a:p>
          <a:p>
            <a:pPr lvl="1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O(f(n))</a:t>
            </a:r>
            <a:r>
              <a:rPr lang="en-US" sz="3200" dirty="0">
                <a:cs typeface="Consolas" pitchFamily="49" charset="0"/>
              </a:rPr>
              <a:t> – </a:t>
            </a:r>
            <a:r>
              <a:rPr lang="en-US" sz="3200" dirty="0" smtClean="0">
                <a:cs typeface="Consolas" pitchFamily="49" charset="0"/>
              </a:rPr>
              <a:t>upper bound (worst case)</a:t>
            </a:r>
            <a:endParaRPr lang="en-US" sz="3200" dirty="0" smtClean="0"/>
          </a:p>
          <a:p>
            <a:pPr lvl="1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Θ(f(n))</a:t>
            </a:r>
            <a:r>
              <a:rPr lang="en-US" sz="3200" dirty="0">
                <a:cs typeface="Consolas" pitchFamily="49" charset="0"/>
              </a:rPr>
              <a:t> </a:t>
            </a:r>
            <a:r>
              <a:rPr lang="en-US" sz="3200" dirty="0" smtClean="0">
                <a:cs typeface="Consolas" pitchFamily="49" charset="0"/>
              </a:rPr>
              <a:t>– average</a:t>
            </a:r>
            <a:r>
              <a:rPr lang="en-US" sz="3200" dirty="0">
                <a:cs typeface="Consolas" pitchFamily="49" charset="0"/>
              </a:rPr>
              <a:t> </a:t>
            </a:r>
            <a:r>
              <a:rPr lang="en-US" sz="3200" dirty="0" smtClean="0">
                <a:cs typeface="Consolas" pitchFamily="49" charset="0"/>
              </a:rPr>
              <a:t>case</a:t>
            </a:r>
            <a:endParaRPr lang="en-US" sz="3200" dirty="0"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l-GR" sz="32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Ω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(f(n))</a:t>
            </a:r>
            <a:r>
              <a:rPr lang="el-GR" sz="3200" dirty="0">
                <a:cs typeface="Consolas" pitchFamily="49" charset="0"/>
              </a:rPr>
              <a:t> </a:t>
            </a:r>
            <a:r>
              <a:rPr lang="en-US" sz="3200" dirty="0" smtClean="0">
                <a:cs typeface="Consolas" pitchFamily="49" charset="0"/>
              </a:rPr>
              <a:t>– lower bound (best case)</a:t>
            </a:r>
            <a:endParaRPr lang="en-GB" sz="3200" dirty="0" smtClean="0">
              <a:cs typeface="Consolas" pitchFamily="49" charset="0"/>
            </a:endParaRPr>
          </a:p>
          <a:p>
            <a:pPr lvl="2"/>
            <a:r>
              <a:rPr lang="en-US" sz="3000" dirty="0"/>
              <a:t>W</a:t>
            </a:r>
            <a:r>
              <a:rPr lang="en-US" sz="3000" dirty="0" smtClean="0"/>
              <a:t>here </a:t>
            </a:r>
            <a:r>
              <a:rPr lang="en-US" sz="30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f(n)</a:t>
            </a:r>
            <a:r>
              <a:rPr lang="en-US" sz="3000" dirty="0" smtClean="0"/>
              <a:t> is a function of the size of the input data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8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38843"/>
            <a:ext cx="11804822" cy="5443111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 smtClean="0"/>
              <a:t>In this course we will analyze only the Big O – </a:t>
            </a:r>
            <a:r>
              <a:rPr lang="en-US" sz="3400" b="1" dirty="0" smtClean="0">
                <a:solidFill>
                  <a:schemeClr val="bg1"/>
                </a:solidFill>
              </a:rPr>
              <a:t>O(f(n))</a:t>
            </a:r>
          </a:p>
          <a:p>
            <a:pPr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dirty="0"/>
              <a:t>So the code above will have </a:t>
            </a:r>
            <a:r>
              <a:rPr lang="en-US" sz="3400" b="1" dirty="0">
                <a:solidFill>
                  <a:schemeClr val="bg1"/>
                </a:solidFill>
              </a:rPr>
              <a:t>O(n)</a:t>
            </a:r>
            <a:r>
              <a:rPr lang="en-US" sz="3400" dirty="0"/>
              <a:t> </a:t>
            </a:r>
            <a:r>
              <a:rPr lang="en-US" sz="3400" dirty="0" smtClean="0"/>
              <a:t>or simply </a:t>
            </a:r>
            <a:r>
              <a:rPr lang="en-US" sz="3400" b="1" dirty="0" smtClean="0">
                <a:solidFill>
                  <a:schemeClr val="bg1"/>
                </a:solidFill>
              </a:rPr>
              <a:t>linear</a:t>
            </a:r>
            <a:r>
              <a:rPr lang="en-US" sz="3400" dirty="0" smtClean="0"/>
              <a:t> </a:t>
            </a:r>
            <a:r>
              <a:rPr lang="en-US" sz="3400" dirty="0"/>
              <a:t>complexity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Complexity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5" y="1858517"/>
            <a:ext cx="10515598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boolean contains(int[] numbers, int number) {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</a:rPr>
              <a:t>for (int </a:t>
            </a:r>
            <a:r>
              <a:rPr lang="en-US" sz="2200" b="1" noProof="1">
                <a:latin typeface="Consolas" pitchFamily="49" charset="0"/>
              </a:rPr>
              <a:t>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numbers.length; </a:t>
            </a:r>
            <a:r>
              <a:rPr lang="en-US" sz="2200" b="1" noProof="1">
                <a:latin typeface="Consolas" pitchFamily="49" charset="0"/>
              </a:rPr>
              <a:t>i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 smtClean="0">
                <a:latin typeface="Consolas" pitchFamily="49" charset="0"/>
              </a:rPr>
              <a:t>)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   if (numbers[i] == number)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      return true;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   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  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false;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978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 smtClean="0"/>
              <a:t>#ds-java</a:t>
            </a:r>
            <a:endParaRPr lang="en-US" sz="9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6DDE0B9-1655-4B34-8B17-EB5EB2DFC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689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Functions</a:t>
            </a:r>
          </a:p>
        </p:txBody>
      </p:sp>
      <p:graphicFrame>
        <p:nvGraphicFramePr>
          <p:cNvPr id="5" name="Chart 4"/>
          <p:cNvGraphicFramePr/>
          <p:nvPr>
            <p:extLst/>
          </p:nvPr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01591" y="1214259"/>
            <a:ext cx="11804822" cy="62495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dirty="0" smtClean="0"/>
              <a:t>Below are some examples of </a:t>
            </a:r>
            <a:r>
              <a:rPr lang="en-US" sz="3400" b="1" dirty="0" smtClean="0">
                <a:solidFill>
                  <a:schemeClr val="bg1"/>
                </a:solidFill>
              </a:rPr>
              <a:t>common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algorithmic</a:t>
            </a:r>
            <a:r>
              <a:rPr lang="en-US" sz="3400" dirty="0" smtClean="0"/>
              <a:t> grow:</a:t>
            </a:r>
            <a:endParaRPr lang="en-US" sz="3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83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Complexities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44939" y="1426820"/>
          <a:ext cx="11135884" cy="497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795">
                  <a:extLst>
                    <a:ext uri="{9D8B030D-6E8A-4147-A177-3AD203B41FA5}">
                      <a16:colId xmlns:a16="http://schemas.microsoft.com/office/drawing/2014/main" val="120904446"/>
                    </a:ext>
                  </a:extLst>
                </a:gridCol>
                <a:gridCol w="1959397">
                  <a:extLst>
                    <a:ext uri="{9D8B030D-6E8A-4147-A177-3AD203B41FA5}">
                      <a16:colId xmlns:a16="http://schemas.microsoft.com/office/drawing/2014/main" val="3135973592"/>
                    </a:ext>
                  </a:extLst>
                </a:gridCol>
                <a:gridCol w="6306692">
                  <a:extLst>
                    <a:ext uri="{9D8B030D-6E8A-4147-A177-3AD203B41FA5}">
                      <a16:colId xmlns:a16="http://schemas.microsoft.com/office/drawing/2014/main" val="1345296295"/>
                    </a:ext>
                  </a:extLst>
                </a:gridCol>
              </a:tblGrid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  <a:endParaRPr lang="en-US" sz="2398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endParaRPr lang="en-US" sz="2398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398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27527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1-2 operations</a:t>
                      </a:r>
                      <a:endParaRPr lang="en-US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4648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logarithmic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operations</a:t>
                      </a:r>
                      <a:endParaRPr lang="en-US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63065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bg-BG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operations</a:t>
                      </a:r>
                      <a:endParaRPr lang="en-US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804769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linearithmic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O(n*log n)</a:t>
                      </a:r>
                      <a:endParaRPr lang="bg-BG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operations</a:t>
                      </a:r>
                      <a:endParaRPr lang="en-US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96978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O(n2)</a:t>
                      </a:r>
                      <a:endParaRPr lang="bg-BG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operations</a:t>
                      </a:r>
                      <a:endParaRPr lang="en-US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6333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cubic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1 000 000 000 operations</a:t>
                      </a:r>
                      <a:endParaRPr lang="en-US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5636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exponential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O(n^n)</a:t>
                      </a:r>
                      <a:endParaRPr lang="bg-BG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10 </a:t>
                      </a: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10 000 000 000 operations</a:t>
                      </a:r>
                      <a:endParaRPr lang="en-US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034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49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and Program Speed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26935" y="1407321"/>
          <a:ext cx="11039477" cy="509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666">
                  <a:extLst>
                    <a:ext uri="{9D8B030D-6E8A-4147-A177-3AD203B41FA5}">
                      <a16:colId xmlns:a16="http://schemas.microsoft.com/office/drawing/2014/main" val="120904446"/>
                    </a:ext>
                  </a:extLst>
                </a:gridCol>
                <a:gridCol w="1188845">
                  <a:extLst>
                    <a:ext uri="{9D8B030D-6E8A-4147-A177-3AD203B41FA5}">
                      <a16:colId xmlns:a16="http://schemas.microsoft.com/office/drawing/2014/main" val="3135973592"/>
                    </a:ext>
                  </a:extLst>
                </a:gridCol>
                <a:gridCol w="996217">
                  <a:extLst>
                    <a:ext uri="{9D8B030D-6E8A-4147-A177-3AD203B41FA5}">
                      <a16:colId xmlns:a16="http://schemas.microsoft.com/office/drawing/2014/main" val="1345296295"/>
                    </a:ext>
                  </a:extLst>
                </a:gridCol>
                <a:gridCol w="954176">
                  <a:extLst>
                    <a:ext uri="{9D8B030D-6E8A-4147-A177-3AD203B41FA5}">
                      <a16:colId xmlns:a16="http://schemas.microsoft.com/office/drawing/2014/main" val="4228732024"/>
                    </a:ext>
                  </a:extLst>
                </a:gridCol>
                <a:gridCol w="925551">
                  <a:extLst>
                    <a:ext uri="{9D8B030D-6E8A-4147-A177-3AD203B41FA5}">
                      <a16:colId xmlns:a16="http://schemas.microsoft.com/office/drawing/2014/main" val="2764123020"/>
                    </a:ext>
                  </a:extLst>
                </a:gridCol>
                <a:gridCol w="969384">
                  <a:extLst>
                    <a:ext uri="{9D8B030D-6E8A-4147-A177-3AD203B41FA5}">
                      <a16:colId xmlns:a16="http://schemas.microsoft.com/office/drawing/2014/main" val="4100359290"/>
                    </a:ext>
                  </a:extLst>
                </a:gridCol>
                <a:gridCol w="1860642">
                  <a:extLst>
                    <a:ext uri="{9D8B030D-6E8A-4147-A177-3AD203B41FA5}">
                      <a16:colId xmlns:a16="http://schemas.microsoft.com/office/drawing/2014/main" val="1512714751"/>
                    </a:ext>
                  </a:extLst>
                </a:gridCol>
                <a:gridCol w="1586996">
                  <a:extLst>
                    <a:ext uri="{9D8B030D-6E8A-4147-A177-3AD203B41FA5}">
                      <a16:colId xmlns:a16="http://schemas.microsoft.com/office/drawing/2014/main" val="3759201991"/>
                    </a:ext>
                  </a:extLst>
                </a:gridCol>
              </a:tblGrid>
              <a:tr h="43654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  <a:endParaRPr lang="en-US" sz="2398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2398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2398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en-US" sz="2398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US" sz="2398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1 000</a:t>
                      </a:r>
                      <a:endParaRPr lang="en-US" sz="2398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10 000</a:t>
                      </a:r>
                      <a:endParaRPr lang="en-US" sz="2398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100 000</a:t>
                      </a:r>
                      <a:endParaRPr lang="en-US" sz="2398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275276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4648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63065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bg-BG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804769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O(n*log n)</a:t>
                      </a:r>
                      <a:endParaRPr lang="bg-BG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96978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O(n^2)</a:t>
                      </a:r>
                      <a:endParaRPr lang="bg-BG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3-4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63336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231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56366"/>
                  </a:ext>
                </a:extLst>
              </a:tr>
              <a:tr h="785719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O(2^n)</a:t>
                      </a:r>
                      <a:endParaRPr lang="bg-BG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260 </a:t>
                      </a:r>
                    </a:p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034305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O(n!)</a:t>
                      </a:r>
                      <a:endParaRPr lang="bg-BG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84460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O(n^n)</a:t>
                      </a:r>
                      <a:endParaRPr lang="bg-BG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3-4 min</a:t>
                      </a:r>
                      <a:endParaRPr lang="bg-BG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18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41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Memory consumption</a:t>
            </a:r>
            <a:r>
              <a:rPr lang="en-US" sz="3400" dirty="0" smtClean="0"/>
              <a:t> should also be considered, for example:</a:t>
            </a:r>
          </a:p>
          <a:p>
            <a:pPr lvl="1"/>
            <a:r>
              <a:rPr lang="en-US" sz="3200" dirty="0" smtClean="0"/>
              <a:t>Storing elements in a matrix of size N by N</a:t>
            </a:r>
          </a:p>
          <a:p>
            <a:pPr lvl="2"/>
            <a:r>
              <a:rPr lang="en-US" sz="3000" dirty="0" smtClean="0"/>
              <a:t>Filling the matrix – Running time </a:t>
            </a:r>
            <a:r>
              <a:rPr lang="en-US" sz="3000" b="1" dirty="0" smtClean="0">
                <a:solidFill>
                  <a:schemeClr val="bg1"/>
                </a:solidFill>
              </a:rPr>
              <a:t>O(n</a:t>
            </a:r>
            <a:r>
              <a:rPr lang="en-US" sz="3000" b="1" baseline="30000" dirty="0" smtClean="0">
                <a:solidFill>
                  <a:schemeClr val="bg1"/>
                </a:solidFill>
              </a:rPr>
              <a:t>2</a:t>
            </a:r>
            <a:r>
              <a:rPr lang="en-US" sz="3000" b="1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n-US" sz="3000" dirty="0" smtClean="0"/>
              <a:t>Get element by index – Running time </a:t>
            </a:r>
            <a:r>
              <a:rPr lang="en-US" sz="3000" b="1" dirty="0" smtClean="0">
                <a:solidFill>
                  <a:schemeClr val="bg1"/>
                </a:solidFill>
              </a:rPr>
              <a:t>O(1)</a:t>
            </a:r>
          </a:p>
          <a:p>
            <a:pPr lvl="2"/>
            <a:r>
              <a:rPr lang="en-US" sz="3000" dirty="0" smtClean="0"/>
              <a:t>Memory requirement </a:t>
            </a:r>
            <a:r>
              <a:rPr lang="en-US" sz="3000" b="1" dirty="0" smtClean="0">
                <a:solidFill>
                  <a:schemeClr val="bg1"/>
                </a:solidFill>
              </a:rPr>
              <a:t>O(n</a:t>
            </a:r>
            <a:r>
              <a:rPr lang="en-US" sz="3000" b="1" baseline="30000" dirty="0" smtClean="0">
                <a:solidFill>
                  <a:schemeClr val="bg1"/>
                </a:solidFill>
              </a:rPr>
              <a:t>2</a:t>
            </a:r>
            <a:r>
              <a:rPr lang="en-US" sz="30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3400" dirty="0"/>
              <a:t>However in this course </a:t>
            </a:r>
            <a:r>
              <a:rPr lang="en-US" sz="3400" dirty="0" smtClean="0"/>
              <a:t>we </a:t>
            </a:r>
            <a:r>
              <a:rPr lang="en-US" sz="3400" b="1" dirty="0" smtClean="0">
                <a:solidFill>
                  <a:schemeClr val="bg1"/>
                </a:solidFill>
              </a:rPr>
              <a:t>won't be optimizing </a:t>
            </a:r>
            <a:r>
              <a:rPr lang="en-US" sz="3400" dirty="0" smtClean="0"/>
              <a:t>memory consumption we will only point it out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Requirement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Array</a:t>
            </a:r>
            <a:r>
              <a:rPr lang="en-US" dirty="0"/>
              <a:t> Data Structures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000" b="0" noProof="1"/>
              <a:t>Built-in and Lightweight</a:t>
            </a:r>
            <a:endParaRPr lang="en-US" sz="4000" b="0" dirty="0">
              <a:latin typeface="+mj-lt"/>
              <a:cs typeface="+mn-cs"/>
            </a:endParaRPr>
          </a:p>
        </p:txBody>
      </p:sp>
      <p:pic>
        <p:nvPicPr>
          <p:cNvPr id="11" name="Picture 10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831386"/>
            <a:ext cx="3200022" cy="11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3400" dirty="0" smtClean="0"/>
              <a:t>Ordered</a:t>
            </a:r>
          </a:p>
          <a:p>
            <a:r>
              <a:rPr lang="en-US" altLang="ko-KR" sz="3400" dirty="0" smtClean="0"/>
              <a:t>Very </a:t>
            </a:r>
            <a:r>
              <a:rPr lang="en-US" altLang="ko-KR" sz="3400" b="1" dirty="0" smtClean="0">
                <a:solidFill>
                  <a:schemeClr val="bg1"/>
                </a:solidFill>
              </a:rPr>
              <a:t>lightweight</a:t>
            </a:r>
          </a:p>
          <a:p>
            <a:r>
              <a:rPr lang="en-US" altLang="ko-KR" sz="3400" dirty="0" smtClean="0"/>
              <a:t>Has a </a:t>
            </a:r>
            <a:r>
              <a:rPr lang="en-US" altLang="ko-KR" sz="3400" b="1" dirty="0" smtClean="0">
                <a:solidFill>
                  <a:schemeClr val="bg1"/>
                </a:solidFill>
              </a:rPr>
              <a:t>fixed size</a:t>
            </a:r>
          </a:p>
          <a:p>
            <a:r>
              <a:rPr lang="en-US" altLang="ko-KR" sz="3400" dirty="0" smtClean="0"/>
              <a:t>Usually </a:t>
            </a:r>
            <a:r>
              <a:rPr lang="en-US" altLang="ko-KR" sz="3400" b="1" dirty="0" smtClean="0">
                <a:solidFill>
                  <a:schemeClr val="bg1"/>
                </a:solidFill>
              </a:rPr>
              <a:t>built into the language</a:t>
            </a:r>
          </a:p>
          <a:p>
            <a:r>
              <a:rPr lang="en-US" altLang="ko-KR" sz="3400" dirty="0" smtClean="0"/>
              <a:t>Many collections are implemented by using arrays, e.g.</a:t>
            </a:r>
          </a:p>
          <a:p>
            <a:pPr lvl="1">
              <a:buClr>
                <a:schemeClr val="tx1"/>
              </a:buClr>
            </a:pPr>
            <a:r>
              <a:rPr lang="en-US" altLang="ko-KR" sz="3200" b="1" dirty="0" smtClean="0">
                <a:solidFill>
                  <a:schemeClr val="bg1"/>
                </a:solidFill>
              </a:rPr>
              <a:t>ArrayList&lt;E&gt;</a:t>
            </a:r>
            <a:r>
              <a:rPr lang="en-US" altLang="ko-KR" sz="3200" dirty="0" smtClean="0"/>
              <a:t> in Java</a:t>
            </a:r>
          </a:p>
          <a:p>
            <a:pPr lvl="1">
              <a:buClr>
                <a:schemeClr val="tx1"/>
              </a:buClr>
            </a:pPr>
            <a:r>
              <a:rPr lang="en-US" altLang="ko-KR" sz="3200" b="1" dirty="0" smtClean="0">
                <a:solidFill>
                  <a:schemeClr val="bg1"/>
                </a:solidFill>
              </a:rPr>
              <a:t>ArrayDeque&lt;E</a:t>
            </a:r>
            <a:r>
              <a:rPr lang="en-US" altLang="ko-KR" sz="3200" b="1" dirty="0">
                <a:solidFill>
                  <a:schemeClr val="bg1"/>
                </a:solidFill>
              </a:rPr>
              <a:t>&gt;</a:t>
            </a:r>
            <a:r>
              <a:rPr lang="en-US" altLang="ko-KR" sz="3200" dirty="0"/>
              <a:t> in </a:t>
            </a:r>
            <a:r>
              <a:rPr lang="en-US" altLang="ko-KR" sz="3200" dirty="0" smtClean="0"/>
              <a:t>Java</a:t>
            </a:r>
            <a:endParaRPr lang="en-US" altLang="ko-KR" sz="3200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Data Structure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088532"/>
              </p:ext>
            </p:extLst>
          </p:nvPr>
        </p:nvGraphicFramePr>
        <p:xfrm>
          <a:off x="3128279" y="3332645"/>
          <a:ext cx="6357860" cy="18275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5786">
                  <a:extLst>
                    <a:ext uri="{9D8B030D-6E8A-4147-A177-3AD203B41FA5}">
                      <a16:colId xmlns:a16="http://schemas.microsoft.com/office/drawing/2014/main" val="4021378060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582569307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072220713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585343737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863154922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743315566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392501038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688695034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089404228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3283454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206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57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7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223651"/>
                  </a:ext>
                </a:extLst>
              </a:tr>
            </a:tbl>
          </a:graphicData>
        </a:graphic>
      </p:graphicFrame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9980" y="1243665"/>
            <a:ext cx="11818096" cy="552876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Arrays use a </a:t>
            </a:r>
            <a:r>
              <a:rPr lang="en-US" altLang="ko-KR" b="1" dirty="0" smtClean="0">
                <a:solidFill>
                  <a:schemeClr val="bg1"/>
                </a:solidFill>
              </a:rPr>
              <a:t>single block of memory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Uses total </a:t>
            </a:r>
            <a:r>
              <a:rPr lang="en-US" altLang="ko-KR" dirty="0"/>
              <a:t>of</a:t>
            </a:r>
            <a:r>
              <a:rPr lang="en-US" altLang="ko-KR" b="1" dirty="0" smtClean="0">
                <a:solidFill>
                  <a:schemeClr val="bg1"/>
                </a:solidFill>
              </a:rPr>
              <a:t> array pointer + (N * element/pointer size)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Clr>
                <a:schemeClr val="tx1"/>
              </a:buClr>
            </a:pPr>
            <a:r>
              <a:rPr lang="en-US" altLang="ko-KR" b="1" dirty="0" smtClean="0">
                <a:solidFill>
                  <a:schemeClr val="bg1"/>
                </a:solidFill>
              </a:rPr>
              <a:t>Array Address </a:t>
            </a:r>
            <a:r>
              <a:rPr lang="en-US" altLang="ko-KR" b="1" dirty="0" smtClean="0"/>
              <a:t>+</a:t>
            </a:r>
            <a:r>
              <a:rPr lang="en-US" altLang="ko-KR" b="1" dirty="0" smtClean="0">
                <a:solidFill>
                  <a:schemeClr val="bg1"/>
                </a:solidFill>
              </a:rPr>
              <a:t> (Element Index </a:t>
            </a:r>
            <a:r>
              <a:rPr lang="en-US" altLang="ko-KR" b="1" dirty="0" smtClean="0"/>
              <a:t>*</a:t>
            </a:r>
            <a:r>
              <a:rPr lang="en-US" altLang="ko-KR" b="1" dirty="0" smtClean="0">
                <a:solidFill>
                  <a:schemeClr val="bg1"/>
                </a:solidFill>
              </a:rPr>
              <a:t> Size) </a:t>
            </a:r>
            <a:r>
              <a:rPr lang="en-US" altLang="ko-KR" b="1" dirty="0" smtClean="0"/>
              <a:t>=</a:t>
            </a:r>
            <a:r>
              <a:rPr lang="en-US" altLang="ko-KR" b="1" dirty="0" smtClean="0">
                <a:solidFill>
                  <a:schemeClr val="bg1"/>
                </a:solidFill>
              </a:rPr>
              <a:t> Element Address</a:t>
            </a:r>
          </a:p>
          <a:p>
            <a:r>
              <a:rPr lang="en-US" altLang="ko-KR" dirty="0" smtClean="0"/>
              <a:t>Array Element Lookup – </a:t>
            </a:r>
            <a:r>
              <a:rPr lang="en-US" altLang="ko-KR" b="1" dirty="0" smtClean="0">
                <a:solidFill>
                  <a:schemeClr val="bg1"/>
                </a:solidFill>
              </a:rPr>
              <a:t>O(1)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Arrays Are Fast?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7301" y="1932180"/>
            <a:ext cx="105155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 array = { 2, 4, 1, 3, 5 };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99874" y="3718607"/>
            <a:ext cx="3305189" cy="578882"/>
          </a:xfrm>
          <a:prstGeom prst="wedgeRoundRectCallout">
            <a:avLst>
              <a:gd name="adj1" fmla="val -65629"/>
              <a:gd name="adj2" fmla="val 7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Total: </a:t>
            </a:r>
            <a:r>
              <a:rPr lang="en-US" sz="2800" b="1" dirty="0">
                <a:solidFill>
                  <a:schemeClr val="bg1"/>
                </a:solidFill>
              </a:rPr>
              <a:t>5 * 4 bytes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93601" y="1532784"/>
            <a:ext cx="2914732" cy="578882"/>
          </a:xfrm>
          <a:prstGeom prst="wedgeRoundRectCallout">
            <a:avLst>
              <a:gd name="adj1" fmla="val -51227"/>
              <a:gd name="adj2" fmla="val 770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int</a:t>
            </a:r>
            <a:r>
              <a:rPr lang="en-US" sz="2800" b="1" dirty="0" smtClean="0">
                <a:solidFill>
                  <a:srgbClr val="FFFFFF"/>
                </a:solidFill>
              </a:rPr>
              <a:t> size is </a:t>
            </a:r>
            <a:r>
              <a:rPr lang="en-US" sz="2800" b="1" dirty="0">
                <a:solidFill>
                  <a:schemeClr val="bg1"/>
                </a:solidFill>
              </a:rPr>
              <a:t>4 bytes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0506" y="3718607"/>
            <a:ext cx="3177539" cy="1055608"/>
          </a:xfrm>
          <a:prstGeom prst="wedgeRoundRectCallout">
            <a:avLst>
              <a:gd name="adj1" fmla="val 69291"/>
              <a:gd name="adj2" fmla="val -18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Array starts at this address</a:t>
            </a:r>
          </a:p>
        </p:txBody>
      </p:sp>
    </p:spTree>
    <p:extLst>
      <p:ext uri="{BB962C8B-B14F-4D97-AF65-F5344CB8AC3E}">
        <p14:creationId xmlns:p14="http://schemas.microsoft.com/office/powerpoint/2010/main" val="559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920520" y="3462785"/>
          <a:ext cx="6357860" cy="18275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5786">
                  <a:extLst>
                    <a:ext uri="{9D8B030D-6E8A-4147-A177-3AD203B41FA5}">
                      <a16:colId xmlns:a16="http://schemas.microsoft.com/office/drawing/2014/main" val="3355335373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951684442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714781493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508693061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321097870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3265099882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483083108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343160814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319773101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735444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9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2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25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83408"/>
                  </a:ext>
                </a:extLst>
              </a:tr>
            </a:tbl>
          </a:graphicData>
        </a:graphic>
      </p:graphicFrame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56492" y="1230234"/>
            <a:ext cx="11818096" cy="552876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Arrays have a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fixed size</a:t>
            </a:r>
          </a:p>
          <a:p>
            <a:pPr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Memory after the array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may be occupied</a:t>
            </a:r>
          </a:p>
          <a:p>
            <a:pPr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If we want to resize the array we have to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make a </a:t>
            </a:r>
            <a:r>
              <a:rPr lang="en-US" altLang="ko-KR" sz="3400" b="1" dirty="0" smtClean="0">
                <a:solidFill>
                  <a:schemeClr val="bg1"/>
                </a:solidFill>
                <a:ea typeface="굴림" pitchFamily="50" charset="-127"/>
              </a:rPr>
              <a:t>copy</a:t>
            </a:r>
            <a:r>
              <a:rPr lang="bg-BG" altLang="ko-KR" sz="3400" b="1" dirty="0" smtClean="0">
                <a:solidFill>
                  <a:schemeClr val="bg1"/>
                </a:solidFill>
                <a:ea typeface="굴림" pitchFamily="50" charset="-127"/>
              </a:rPr>
              <a:t/>
            </a:r>
            <a:br>
              <a:rPr lang="bg-BG" altLang="ko-KR" sz="3400" b="1" dirty="0" smtClean="0">
                <a:solidFill>
                  <a:schemeClr val="bg1"/>
                </a:solidFill>
                <a:ea typeface="굴림" pitchFamily="50" charset="-127"/>
              </a:rPr>
            </a:br>
            <a:r>
              <a:rPr lang="bg-BG" altLang="ko-KR" sz="3400" b="1" dirty="0" smtClean="0">
                <a:solidFill>
                  <a:schemeClr val="bg1"/>
                </a:solidFill>
                <a:ea typeface="굴림" pitchFamily="50" charset="-127"/>
              </a:rPr>
              <a:t/>
            </a:r>
            <a:br>
              <a:rPr lang="bg-BG" altLang="ko-KR" sz="3400" b="1" dirty="0" smtClean="0">
                <a:solidFill>
                  <a:schemeClr val="bg1"/>
                </a:solidFill>
                <a:ea typeface="굴림" pitchFamily="50" charset="-127"/>
              </a:rPr>
            </a:br>
            <a:r>
              <a:rPr lang="bg-BG" altLang="ko-KR" sz="3400" b="1" dirty="0" smtClean="0">
                <a:solidFill>
                  <a:schemeClr val="bg1"/>
                </a:solidFill>
                <a:ea typeface="굴림" pitchFamily="50" charset="-127"/>
              </a:rPr>
              <a:t/>
            </a:r>
            <a:br>
              <a:rPr lang="bg-BG" altLang="ko-KR" sz="3400" b="1" dirty="0" smtClean="0">
                <a:solidFill>
                  <a:schemeClr val="bg1"/>
                </a:solidFill>
                <a:ea typeface="굴림" pitchFamily="50" charset="-127"/>
              </a:rPr>
            </a:br>
            <a:r>
              <a:rPr lang="bg-BG" altLang="ko-KR" sz="3400" b="1" dirty="0" smtClean="0">
                <a:solidFill>
                  <a:schemeClr val="bg1"/>
                </a:solidFill>
                <a:ea typeface="굴림" pitchFamily="50" charset="-127"/>
              </a:rPr>
              <a:t/>
            </a:r>
            <a:br>
              <a:rPr lang="bg-BG" altLang="ko-KR" sz="3400" b="1" dirty="0" smtClean="0">
                <a:solidFill>
                  <a:schemeClr val="bg1"/>
                </a:solidFill>
                <a:ea typeface="굴림" pitchFamily="50" charset="-127"/>
              </a:rPr>
            </a:br>
            <a:endParaRPr lang="en-US" altLang="ko-KR" sz="3400" dirty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Array Copy –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O(n)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Arrays – Changing Array Size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123365" y="3320943"/>
            <a:ext cx="2914732" cy="578882"/>
          </a:xfrm>
          <a:prstGeom prst="wedgeRoundRectCallout">
            <a:avLst>
              <a:gd name="adj1" fmla="val -70281"/>
              <a:gd name="adj2" fmla="val 974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May be occupied</a:t>
            </a:r>
          </a:p>
        </p:txBody>
      </p:sp>
    </p:spTree>
    <p:extLst>
      <p:ext uri="{BB962C8B-B14F-4D97-AF65-F5344CB8AC3E}">
        <p14:creationId xmlns:p14="http://schemas.microsoft.com/office/powerpoint/2010/main" val="386104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Structure Implementation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Elements Representation Approaches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38</a:t>
            </a:fld>
            <a:endParaRPr lang="en-US" sz="1000" dirty="0"/>
          </a:p>
        </p:txBody>
      </p:sp>
      <p:graphicFrame>
        <p:nvGraphicFramePr>
          <p:cNvPr id="11" name="Diagram 10"/>
          <p:cNvGraphicFramePr/>
          <p:nvPr>
            <p:extLst/>
          </p:nvPr>
        </p:nvGraphicFramePr>
        <p:xfrm>
          <a:off x="4501824" y="1558652"/>
          <a:ext cx="3237584" cy="2155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679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Choose</a:t>
            </a:r>
            <a:r>
              <a:rPr lang="en-US" sz="3600" dirty="0" smtClean="0"/>
              <a:t> the way to </a:t>
            </a:r>
            <a:r>
              <a:rPr lang="en-US" sz="3600" b="1" dirty="0">
                <a:solidFill>
                  <a:schemeClr val="bg1"/>
                </a:solidFill>
              </a:rPr>
              <a:t>store</a:t>
            </a:r>
            <a:r>
              <a:rPr lang="en-US" sz="3600" dirty="0" smtClean="0"/>
              <a:t> the elements:</a:t>
            </a:r>
          </a:p>
          <a:p>
            <a:pPr lvl="1"/>
            <a:r>
              <a:rPr lang="en-US" sz="3400" dirty="0" smtClean="0"/>
              <a:t>By </a:t>
            </a:r>
            <a:r>
              <a:rPr lang="en-US" sz="3400" b="1" dirty="0">
                <a:solidFill>
                  <a:schemeClr val="bg1"/>
                </a:solidFill>
              </a:rPr>
              <a:t>using an array</a:t>
            </a:r>
            <a:r>
              <a:rPr lang="en-US" sz="3400" dirty="0" smtClean="0"/>
              <a:t>: </a:t>
            </a:r>
          </a:p>
          <a:p>
            <a:pPr lvl="2"/>
            <a:r>
              <a:rPr lang="en-US" sz="3200" dirty="0" smtClean="0"/>
              <a:t>Stores the elements as a </a:t>
            </a:r>
            <a:r>
              <a:rPr lang="en-US" sz="3200" b="1" dirty="0">
                <a:solidFill>
                  <a:schemeClr val="bg1"/>
                </a:solidFill>
              </a:rPr>
              <a:t>sequence</a:t>
            </a:r>
            <a:r>
              <a:rPr lang="en-US" sz="3200" dirty="0" smtClean="0"/>
              <a:t> inside</a:t>
            </a:r>
            <a:r>
              <a:rPr lang="bg-BG" sz="3200" dirty="0" smtClean="0"/>
              <a:t> </a:t>
            </a:r>
            <a:r>
              <a:rPr lang="en-US" sz="3200" dirty="0" smtClean="0"/>
              <a:t>the computer memory </a:t>
            </a:r>
          </a:p>
          <a:p>
            <a:pPr lvl="1"/>
            <a:r>
              <a:rPr lang="en-US" sz="3400" dirty="0"/>
              <a:t>B</a:t>
            </a:r>
            <a:r>
              <a:rPr lang="en-US" sz="3400" dirty="0" smtClean="0"/>
              <a:t>y </a:t>
            </a:r>
            <a:r>
              <a:rPr lang="en-US" sz="3400" b="1" dirty="0">
                <a:solidFill>
                  <a:schemeClr val="bg1"/>
                </a:solidFill>
              </a:rPr>
              <a:t>using a Node&lt;E&gt; </a:t>
            </a:r>
            <a:r>
              <a:rPr lang="en-US" sz="3400" dirty="0" smtClean="0"/>
              <a:t>class:</a:t>
            </a:r>
            <a:endParaRPr lang="en-US" sz="3400" dirty="0"/>
          </a:p>
          <a:p>
            <a:pPr lvl="2"/>
            <a:r>
              <a:rPr lang="en-US" sz="3200" dirty="0" smtClean="0"/>
              <a:t>Contains the </a:t>
            </a:r>
            <a:r>
              <a:rPr lang="en-US" sz="3200" b="1" dirty="0">
                <a:solidFill>
                  <a:schemeClr val="bg1"/>
                </a:solidFill>
              </a:rPr>
              <a:t>element</a:t>
            </a:r>
            <a:r>
              <a:rPr lang="en-US" sz="3200" dirty="0" smtClean="0"/>
              <a:t> inside the Node.</a:t>
            </a:r>
            <a:r>
              <a:rPr lang="bg-BG" sz="3200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Must</a:t>
            </a:r>
            <a:r>
              <a:rPr lang="en-US" sz="3200" dirty="0" smtClean="0"/>
              <a:t> have </a:t>
            </a:r>
            <a:r>
              <a:rPr lang="en-US" sz="3200" b="1" dirty="0">
                <a:solidFill>
                  <a:schemeClr val="bg1"/>
                </a:solidFill>
              </a:rPr>
              <a:t>pointer to the next </a:t>
            </a:r>
            <a:r>
              <a:rPr lang="en-US" sz="3200" b="1" dirty="0" smtClean="0">
                <a:solidFill>
                  <a:schemeClr val="bg1"/>
                </a:solidFill>
              </a:rPr>
              <a:t>Node.</a:t>
            </a:r>
            <a:r>
              <a:rPr lang="bg-BG" sz="3200" b="1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/>
              <a:t>Can </a:t>
            </a:r>
            <a:r>
              <a:rPr lang="en-US" sz="3200" dirty="0"/>
              <a:t>have </a:t>
            </a:r>
            <a:r>
              <a:rPr lang="en-US" sz="3200" b="1" dirty="0">
                <a:solidFill>
                  <a:schemeClr val="bg1"/>
                </a:solidFill>
              </a:rPr>
              <a:t>more</a:t>
            </a:r>
            <a:r>
              <a:rPr lang="en-US" sz="3200" dirty="0"/>
              <a:t> 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en-US" sz="3200" dirty="0" smtClean="0"/>
              <a:t>fields </a:t>
            </a:r>
            <a:r>
              <a:rPr lang="en-US" sz="3200" dirty="0"/>
              <a:t>if </a:t>
            </a:r>
            <a:r>
              <a:rPr lang="en-US" sz="3200" dirty="0" smtClean="0"/>
              <a:t>necessary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Store the Elements?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8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48C735-88C3-480B-8CE5-C13452C939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Memory Storage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Memory Storage and Hierarchy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061000" y="1269000"/>
            <a:ext cx="1978463" cy="2751864"/>
            <a:chOff x="5062537" y="1202250"/>
            <a:chExt cx="2066926" cy="2903025"/>
          </a:xfrm>
        </p:grpSpPr>
        <p:sp>
          <p:nvSpPr>
            <p:cNvPr id="5" name="Can 4"/>
            <p:cNvSpPr/>
            <p:nvPr/>
          </p:nvSpPr>
          <p:spPr bwMode="auto">
            <a:xfrm>
              <a:off x="5062538" y="3409950"/>
              <a:ext cx="2066925" cy="695325"/>
            </a:xfrm>
            <a:prstGeom prst="can">
              <a:avLst/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Can 6"/>
            <p:cNvSpPr/>
            <p:nvPr/>
          </p:nvSpPr>
          <p:spPr bwMode="auto">
            <a:xfrm>
              <a:off x="5062538" y="2858025"/>
              <a:ext cx="2066925" cy="695325"/>
            </a:xfrm>
            <a:prstGeom prst="can">
              <a:avLst/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Can 7"/>
            <p:cNvSpPr/>
            <p:nvPr/>
          </p:nvSpPr>
          <p:spPr bwMode="auto">
            <a:xfrm>
              <a:off x="5062537" y="2306100"/>
              <a:ext cx="2066925" cy="695325"/>
            </a:xfrm>
            <a:prstGeom prst="can">
              <a:avLst/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Can 8"/>
            <p:cNvSpPr/>
            <p:nvPr/>
          </p:nvSpPr>
          <p:spPr bwMode="auto">
            <a:xfrm>
              <a:off x="5062537" y="1754175"/>
              <a:ext cx="2066925" cy="695325"/>
            </a:xfrm>
            <a:prstGeom prst="can">
              <a:avLst/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Can 9"/>
            <p:cNvSpPr/>
            <p:nvPr/>
          </p:nvSpPr>
          <p:spPr bwMode="auto">
            <a:xfrm>
              <a:off x="5062537" y="1202250"/>
              <a:ext cx="2066925" cy="695325"/>
            </a:xfrm>
            <a:prstGeom prst="can">
              <a:avLst/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806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Store the elements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endParaRPr lang="en-US" dirty="0" smtClean="0"/>
          </a:p>
          <a:p>
            <a:r>
              <a:rPr lang="en-US" dirty="0" smtClean="0"/>
              <a:t>We can access indices with </a:t>
            </a:r>
            <a:r>
              <a:rPr lang="en-US" b="1" dirty="0" smtClean="0">
                <a:solidFill>
                  <a:schemeClr val="bg1"/>
                </a:solidFill>
              </a:rPr>
              <a:t>O(1)</a:t>
            </a:r>
            <a:r>
              <a:rPr lang="en-US" dirty="0" smtClean="0"/>
              <a:t> – constant complexity</a:t>
            </a:r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rest</a:t>
            </a:r>
            <a:r>
              <a:rPr lang="en-US" dirty="0" smtClean="0"/>
              <a:t> operations on </a:t>
            </a:r>
            <a:r>
              <a:rPr lang="en-US" b="1" dirty="0">
                <a:solidFill>
                  <a:schemeClr val="bg1"/>
                </a:solidFill>
              </a:rPr>
              <a:t>unsorted</a:t>
            </a:r>
            <a:r>
              <a:rPr lang="en-US" dirty="0" smtClean="0"/>
              <a:t> arrays are </a:t>
            </a:r>
            <a:r>
              <a:rPr lang="en-US" b="1" dirty="0">
                <a:solidFill>
                  <a:schemeClr val="bg1"/>
                </a:solidFill>
              </a:rPr>
              <a:t>linear</a:t>
            </a:r>
          </a:p>
          <a:p>
            <a:r>
              <a:rPr lang="en-US" dirty="0" smtClean="0"/>
              <a:t>Array initial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happens when we </a:t>
            </a:r>
            <a:r>
              <a:rPr lang="en-US" b="1" dirty="0">
                <a:solidFill>
                  <a:schemeClr val="bg1"/>
                </a:solidFill>
              </a:rPr>
              <a:t>exceed</a:t>
            </a:r>
            <a:r>
              <a:rPr lang="en-US" dirty="0" smtClean="0"/>
              <a:t> the </a:t>
            </a:r>
            <a:r>
              <a:rPr lang="en-US" b="1" dirty="0">
                <a:solidFill>
                  <a:schemeClr val="bg1"/>
                </a:solidFill>
              </a:rPr>
              <a:t>initial</a:t>
            </a:r>
            <a:r>
              <a:rPr lang="en-US" dirty="0" smtClean="0"/>
              <a:t> size?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 Array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1809000"/>
            <a:ext cx="60300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</a:t>
            </a:r>
            <a:r>
              <a:rPr lang="en-US" sz="2400" b="1" noProof="1" smtClean="0">
                <a:latin typeface="Consolas" pitchFamily="49" charset="0"/>
              </a:rPr>
              <a:t>ublic class ArrayList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private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 int[] </a:t>
            </a:r>
            <a:r>
              <a:rPr lang="en-US" sz="2400" b="1" noProof="1">
                <a:latin typeface="Consolas" pitchFamily="49" charset="0"/>
              </a:rPr>
              <a:t>elements;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}</a:t>
            </a:r>
            <a:endParaRPr lang="en-US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95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b="1" dirty="0" smtClean="0">
                <a:solidFill>
                  <a:schemeClr val="bg1"/>
                </a:solidFill>
              </a:rPr>
              <a:t>grow() </a:t>
            </a:r>
            <a:r>
              <a:rPr lang="en-US" dirty="0" smtClean="0"/>
              <a:t>method when you </a:t>
            </a:r>
            <a:r>
              <a:rPr lang="en-US" b="1" dirty="0">
                <a:solidFill>
                  <a:schemeClr val="bg1"/>
                </a:solidFill>
              </a:rPr>
              <a:t>need more </a:t>
            </a:r>
            <a:r>
              <a:rPr lang="en-US" b="1" dirty="0" smtClean="0">
                <a:solidFill>
                  <a:schemeClr val="bg1"/>
                </a:solidFill>
              </a:rPr>
              <a:t>space</a:t>
            </a:r>
            <a:r>
              <a:rPr lang="bg-BG" b="1" dirty="0" smtClean="0">
                <a:solidFill>
                  <a:schemeClr val="bg1"/>
                </a:solidFill>
              </a:rPr>
              <a:t/>
            </a:r>
            <a:br>
              <a:rPr lang="bg-BG" b="1" dirty="0" smtClean="0">
                <a:solidFill>
                  <a:schemeClr val="bg1"/>
                </a:solidFill>
              </a:rPr>
            </a:br>
            <a:r>
              <a:rPr lang="bg-BG" b="1" dirty="0" smtClean="0">
                <a:solidFill>
                  <a:schemeClr val="bg1"/>
                </a:solidFill>
              </a:rPr>
              <a:t/>
            </a:r>
            <a:br>
              <a:rPr lang="bg-BG" b="1" dirty="0" smtClean="0">
                <a:solidFill>
                  <a:schemeClr val="bg1"/>
                </a:solidFill>
              </a:rPr>
            </a:br>
            <a:r>
              <a:rPr lang="bg-BG" b="1" dirty="0" smtClean="0">
                <a:solidFill>
                  <a:schemeClr val="bg1"/>
                </a:solidFill>
              </a:rPr>
              <a:t/>
            </a:r>
            <a:br>
              <a:rPr lang="bg-BG" b="1" dirty="0" smtClean="0">
                <a:solidFill>
                  <a:schemeClr val="bg1"/>
                </a:solidFill>
              </a:rPr>
            </a:br>
            <a:r>
              <a:rPr lang="bg-BG" b="1" dirty="0" smtClean="0">
                <a:solidFill>
                  <a:schemeClr val="bg1"/>
                </a:solidFill>
              </a:rPr>
              <a:t/>
            </a:r>
            <a:br>
              <a:rPr lang="bg-BG" b="1" dirty="0" smtClean="0">
                <a:solidFill>
                  <a:schemeClr val="bg1"/>
                </a:solidFill>
              </a:rPr>
            </a:br>
            <a:r>
              <a:rPr lang="bg-BG" b="1" dirty="0" smtClean="0">
                <a:solidFill>
                  <a:schemeClr val="bg1"/>
                </a:solidFill>
              </a:rPr>
              <a:t/>
            </a:r>
            <a:br>
              <a:rPr lang="bg-BG" b="1" dirty="0" smtClean="0">
                <a:solidFill>
                  <a:schemeClr val="bg1"/>
                </a:solidFill>
              </a:rPr>
            </a:br>
            <a:r>
              <a:rPr lang="bg-BG" b="1" dirty="0" smtClean="0">
                <a:solidFill>
                  <a:schemeClr val="bg1"/>
                </a:solidFill>
              </a:rPr>
              <a:t/>
            </a:r>
            <a:br>
              <a:rPr lang="bg-BG" b="1" dirty="0" smtClean="0">
                <a:solidFill>
                  <a:schemeClr val="bg1"/>
                </a:solidFill>
              </a:rPr>
            </a:br>
            <a:r>
              <a:rPr lang="bg-BG" b="1" dirty="0" smtClean="0">
                <a:solidFill>
                  <a:schemeClr val="bg1"/>
                </a:solidFill>
              </a:rPr>
              <a:t/>
            </a:r>
            <a:br>
              <a:rPr lang="bg-BG" b="1" dirty="0" smtClean="0">
                <a:solidFill>
                  <a:schemeClr val="bg1"/>
                </a:solidFill>
              </a:rPr>
            </a:br>
            <a:endParaRPr lang="en-US" dirty="0"/>
          </a:p>
          <a:p>
            <a:r>
              <a:rPr lang="en-US" dirty="0" smtClean="0"/>
              <a:t>What is the complexity? – </a:t>
            </a:r>
            <a:r>
              <a:rPr lang="en-US" b="1" dirty="0">
                <a:solidFill>
                  <a:schemeClr val="bg1"/>
                </a:solidFill>
              </a:rPr>
              <a:t>O(n)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 Array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402" y="1854000"/>
            <a:ext cx="10515598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</a:t>
            </a:r>
            <a:r>
              <a:rPr lang="en-US" sz="2400" b="1" noProof="1" smtClean="0">
                <a:latin typeface="Consolas" pitchFamily="49" charset="0"/>
              </a:rPr>
              <a:t>ublic class ArrayList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</a:rPr>
              <a:t>  private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grow()</a:t>
            </a:r>
            <a:r>
              <a:rPr lang="en-US" sz="2400" b="1" noProof="1" smtClean="0">
                <a:latin typeface="Consolas" pitchFamily="49" charset="0"/>
              </a:rPr>
              <a:t>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latin typeface="Consolas" pitchFamily="49" charset="0"/>
              </a:rPr>
              <a:t> </a:t>
            </a:r>
            <a:r>
              <a:rPr lang="en-US" sz="2400" b="1" i="1" noProof="1" smtClean="0">
                <a:latin typeface="Consolas" pitchFamily="49" charset="0"/>
              </a:rPr>
              <a:t>      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</a:rPr>
              <a:t>// Create new array with larger size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	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</a:rPr>
              <a:t>// Copy the elements from the old to the new array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</a:rPr>
              <a:t>       // Do additional operations if needed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   }</a:t>
            </a:r>
            <a:endParaRPr lang="en-US" sz="24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}</a:t>
            </a:r>
            <a:endParaRPr lang="en-US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86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use nested class – </a:t>
            </a:r>
            <a:r>
              <a:rPr lang="en-US" b="1" dirty="0" smtClean="0">
                <a:solidFill>
                  <a:schemeClr val="bg1"/>
                </a:solidFill>
              </a:rPr>
              <a:t>Node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connect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Node Class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1855239"/>
            <a:ext cx="10515598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</a:t>
            </a:r>
            <a:r>
              <a:rPr lang="en-US" sz="2200" b="1" noProof="1" smtClean="0">
                <a:latin typeface="Consolas" pitchFamily="49" charset="0"/>
              </a:rPr>
              <a:t>ublic class ArrayList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private static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class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 Node </a:t>
            </a: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      </a:t>
            </a:r>
            <a:r>
              <a:rPr lang="en-US" sz="2200" b="1" noProof="1">
                <a:latin typeface="Consolas" pitchFamily="49" charset="0"/>
              </a:rPr>
              <a:t>private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 int </a:t>
            </a:r>
            <a:r>
              <a:rPr lang="en-US" sz="2200" b="1" noProof="1">
                <a:latin typeface="Consolas" pitchFamily="49" charset="0"/>
              </a:rPr>
              <a:t>element;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     </a:t>
            </a:r>
            <a:r>
              <a:rPr lang="en-US" sz="2200" b="1" noProof="1">
                <a:latin typeface="Consolas" pitchFamily="49" charset="0"/>
              </a:rPr>
              <a:t>private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 Node </a:t>
            </a:r>
            <a:r>
              <a:rPr lang="en-US" sz="2200" b="1" noProof="1">
                <a:latin typeface="Consolas" pitchFamily="49" charset="0"/>
              </a:rPr>
              <a:t>next;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 smtClean="0">
                <a:solidFill>
                  <a:schemeClr val="bg1"/>
                </a:solidFill>
                <a:latin typeface="Consolas" pitchFamily="49" charset="0"/>
              </a:rPr>
              <a:t>      </a:t>
            </a:r>
            <a:r>
              <a:rPr lang="en-US" sz="2200" b="1" i="1" noProof="1" smtClean="0">
                <a:solidFill>
                  <a:schemeClr val="accent2"/>
                </a:solidFill>
                <a:latin typeface="Consolas" pitchFamily="49" charset="0"/>
              </a:rPr>
              <a:t>//You can add any fields needed 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</a:rPr>
              <a:t>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private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Node </a:t>
            </a:r>
            <a:r>
              <a:rPr lang="en-US" sz="2200" b="1" noProof="1">
                <a:latin typeface="Consolas" pitchFamily="49" charset="0"/>
              </a:rPr>
              <a:t>head</a:t>
            </a:r>
            <a:r>
              <a:rPr lang="en-US" sz="2200" b="1" noProof="1" smtClean="0">
                <a:latin typeface="Consolas" pitchFamily="49" charset="0"/>
              </a:rPr>
              <a:t>;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}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855227" y="2937718"/>
            <a:ext cx="4356371" cy="919401"/>
          </a:xfrm>
          <a:prstGeom prst="wedgeRoundRectCallout">
            <a:avLst>
              <a:gd name="adj1" fmla="val -98598"/>
              <a:gd name="adj2" fmla="val 232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</a:rPr>
              <a:t>Keep at </a:t>
            </a:r>
            <a:r>
              <a:rPr lang="en-US" sz="2400" b="1" dirty="0" smtClean="0">
                <a:solidFill>
                  <a:schemeClr val="bg1"/>
                </a:solidFill>
              </a:rPr>
              <a:t>least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one</a:t>
            </a:r>
            <a:r>
              <a:rPr lang="en-US" sz="2400" b="1" dirty="0" smtClean="0">
                <a:solidFill>
                  <a:srgbClr val="FFFFFF"/>
                </a:solidFill>
              </a:rPr>
              <a:t> reference to connect the nodes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50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</a:t>
            </a:r>
            <a:r>
              <a:rPr lang="en-US" b="1" dirty="0" smtClean="0">
                <a:solidFill>
                  <a:schemeClr val="bg1"/>
                </a:solidFill>
              </a:rPr>
              <a:t>chaining</a:t>
            </a:r>
            <a:r>
              <a:rPr lang="en-US" dirty="0" smtClean="0"/>
              <a:t> elements </a:t>
            </a:r>
            <a:r>
              <a:rPr lang="en-US" b="1" dirty="0">
                <a:solidFill>
                  <a:schemeClr val="bg1"/>
                </a:solidFill>
              </a:rPr>
              <a:t>when adding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</a:t>
            </a:r>
            <a:r>
              <a:rPr lang="en-US" dirty="0" smtClean="0"/>
              <a:t>new </a:t>
            </a:r>
            <a:r>
              <a:rPr lang="en-US" dirty="0"/>
              <a:t>element simply </a:t>
            </a:r>
            <a:r>
              <a:rPr lang="en-US" b="1" dirty="0">
                <a:solidFill>
                  <a:schemeClr val="bg1"/>
                </a:solidFill>
              </a:rPr>
              <a:t>add new Node </a:t>
            </a:r>
            <a:r>
              <a:rPr lang="en-US" dirty="0" smtClean="0"/>
              <a:t>make all the </a:t>
            </a:r>
            <a:r>
              <a:rPr lang="en-US" b="1" dirty="0">
                <a:solidFill>
                  <a:schemeClr val="bg1"/>
                </a:solidFill>
              </a:rPr>
              <a:t>required references point to it</a:t>
            </a:r>
          </a:p>
          <a:p>
            <a:r>
              <a:rPr lang="en-US" dirty="0" smtClean="0"/>
              <a:t>To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 smtClean="0"/>
              <a:t> Node </a:t>
            </a:r>
            <a:r>
              <a:rPr lang="en-US" b="1" dirty="0">
                <a:solidFill>
                  <a:schemeClr val="bg1"/>
                </a:solidFill>
              </a:rPr>
              <a:t>clear all the references pointing to it</a:t>
            </a:r>
            <a:r>
              <a:rPr lang="en-US" dirty="0" smtClean="0"/>
              <a:t> all</a:t>
            </a:r>
            <a:r>
              <a:rPr lang="bg-BG" dirty="0" smtClean="0"/>
              <a:t> </a:t>
            </a:r>
            <a:r>
              <a:rPr lang="en-US" dirty="0" smtClean="0"/>
              <a:t>the other nodes </a:t>
            </a:r>
            <a:r>
              <a:rPr lang="en-US" b="1" dirty="0">
                <a:solidFill>
                  <a:schemeClr val="bg1"/>
                </a:solidFill>
              </a:rPr>
              <a:t>should</a:t>
            </a:r>
            <a:r>
              <a:rPr lang="en-US" dirty="0" smtClean="0"/>
              <a:t> remain in the </a:t>
            </a:r>
            <a:r>
              <a:rPr lang="en-US" b="1" dirty="0">
                <a:solidFill>
                  <a:schemeClr val="bg1"/>
                </a:solidFill>
              </a:rPr>
              <a:t>same </a:t>
            </a:r>
            <a:r>
              <a:rPr lang="en-US" b="1" dirty="0" smtClean="0">
                <a:solidFill>
                  <a:schemeClr val="bg1"/>
                </a:solidFill>
              </a:rPr>
              <a:t>order unchanged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Node Class (2)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77653" y="2048134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398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202317" y="2048134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398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726981" y="2048133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2398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8256437" y="2048132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n-1</a:t>
                      </a:r>
                      <a:endParaRPr lang="en-US" sz="2398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2061713" y="2251494"/>
            <a:ext cx="1140604" cy="923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597972" y="2251492"/>
            <a:ext cx="1140604" cy="923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111041" y="2300140"/>
            <a:ext cx="1118559" cy="872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85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8558" y="1677094"/>
            <a:ext cx="8532590" cy="478323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Data structures </a:t>
            </a:r>
            <a:r>
              <a:rPr lang="en-US" sz="3000" dirty="0">
                <a:solidFill>
                  <a:schemeClr val="bg2"/>
                </a:solidFill>
              </a:rPr>
              <a:t>organize data in computer </a:t>
            </a:r>
            <a:r>
              <a:rPr lang="bg-BG" sz="3000" dirty="0" smtClean="0">
                <a:solidFill>
                  <a:schemeClr val="bg2"/>
                </a:solidFill>
              </a:rPr>
              <a:t/>
            </a:r>
            <a:br>
              <a:rPr lang="bg-BG" sz="3000" dirty="0" smtClean="0">
                <a:solidFill>
                  <a:schemeClr val="bg2"/>
                </a:solidFill>
              </a:rPr>
            </a:br>
            <a:r>
              <a:rPr lang="en-US" sz="3000" dirty="0" smtClean="0">
                <a:solidFill>
                  <a:schemeClr val="bg2"/>
                </a:solidFill>
              </a:rPr>
              <a:t>systems for </a:t>
            </a:r>
            <a:r>
              <a:rPr lang="en-US" sz="3000" dirty="0">
                <a:solidFill>
                  <a:schemeClr val="bg2"/>
                </a:solidFill>
              </a:rPr>
              <a:t>efficient use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Abstract data types (</a:t>
            </a:r>
            <a:r>
              <a:rPr lang="en-US" sz="2800" b="1" dirty="0">
                <a:solidFill>
                  <a:schemeClr val="bg1"/>
                </a:solidFill>
              </a:rPr>
              <a:t>ADT</a:t>
            </a:r>
            <a:r>
              <a:rPr lang="en-US" sz="2800" dirty="0">
                <a:solidFill>
                  <a:schemeClr val="bg2"/>
                </a:solidFill>
              </a:rPr>
              <a:t>) describe a set of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operations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Algorithm complexity </a:t>
            </a:r>
            <a:r>
              <a:rPr lang="en-US" sz="3000" dirty="0">
                <a:solidFill>
                  <a:schemeClr val="bg2"/>
                </a:solidFill>
              </a:rPr>
              <a:t>is a rough estimation of the </a:t>
            </a:r>
            <a:r>
              <a:rPr lang="en-US" sz="3000" b="1" dirty="0" smtClean="0">
                <a:solidFill>
                  <a:schemeClr val="bg1"/>
                </a:solidFill>
              </a:rPr>
              <a:t>number </a:t>
            </a:r>
            <a:r>
              <a:rPr lang="en-US" sz="3000" b="1" dirty="0">
                <a:solidFill>
                  <a:schemeClr val="bg1"/>
                </a:solidFill>
              </a:rPr>
              <a:t>of steps</a:t>
            </a:r>
            <a:r>
              <a:rPr lang="en-US" sz="3000" dirty="0">
                <a:solidFill>
                  <a:schemeClr val="bg2"/>
                </a:solidFill>
              </a:rPr>
              <a:t> performed by given computation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Arrays</a:t>
            </a:r>
            <a:r>
              <a:rPr lang="en-US" sz="3000" dirty="0">
                <a:solidFill>
                  <a:schemeClr val="bg2"/>
                </a:solidFill>
              </a:rPr>
              <a:t> are </a:t>
            </a:r>
            <a:r>
              <a:rPr lang="en-US" sz="3000" b="1" dirty="0">
                <a:solidFill>
                  <a:schemeClr val="bg2"/>
                </a:solidFill>
              </a:rPr>
              <a:t>a </a:t>
            </a:r>
            <a:r>
              <a:rPr lang="en-US" sz="3000" b="1" dirty="0">
                <a:solidFill>
                  <a:schemeClr val="bg1"/>
                </a:solidFill>
              </a:rPr>
              <a:t>lightweight data structure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that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has </a:t>
            </a:r>
            <a:r>
              <a:rPr lang="en-US" sz="3000" b="1" dirty="0">
                <a:solidFill>
                  <a:schemeClr val="bg1"/>
                </a:solidFill>
              </a:rPr>
              <a:t>constant time access</a:t>
            </a:r>
            <a:r>
              <a:rPr lang="en-US" sz="3000" dirty="0">
                <a:solidFill>
                  <a:schemeClr val="bg2"/>
                </a:solidFill>
              </a:rPr>
              <a:t> to elements but has a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fixed size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E44DE09-C465-41BA-BD77-C46FBA694F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93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3849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1" name="Picture 20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EF12A64E-DC49-4D79-B0DA-C76767A306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00" y="1449000"/>
            <a:ext cx="2295533" cy="817950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689D8AFE-17CD-4324-91DC-4195939E7EE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6" y="1286025"/>
            <a:ext cx="2020412" cy="1142747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6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3226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2432A80-93DD-444D-B8B6-0385D17CA4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BC954D-D64E-43A2-BB9D-06E629810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49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Computer </a:t>
            </a:r>
            <a:r>
              <a:rPr lang="en-US" sz="3400" b="1" dirty="0">
                <a:solidFill>
                  <a:schemeClr val="bg1"/>
                </a:solidFill>
              </a:rPr>
              <a:t>memory</a:t>
            </a:r>
            <a:r>
              <a:rPr lang="en-US" sz="3400" dirty="0"/>
              <a:t> is any physical device </a:t>
            </a:r>
            <a:r>
              <a:rPr lang="en-US" sz="3400" dirty="0" smtClean="0"/>
              <a:t>capable of </a:t>
            </a:r>
            <a:r>
              <a:rPr lang="en-US" sz="3400" dirty="0"/>
              <a:t>storing information temporarily, like </a:t>
            </a:r>
            <a:r>
              <a:rPr lang="en-US" sz="3400" b="1" dirty="0" smtClean="0">
                <a:solidFill>
                  <a:schemeClr val="bg1"/>
                </a:solidFill>
              </a:rPr>
              <a:t>RAM</a:t>
            </a:r>
            <a:r>
              <a:rPr lang="en-US" sz="3400" dirty="0" smtClean="0"/>
              <a:t>, or </a:t>
            </a:r>
            <a:r>
              <a:rPr lang="en-US" sz="3400" dirty="0"/>
              <a:t>permanently, like </a:t>
            </a:r>
            <a:r>
              <a:rPr lang="en-US" sz="3400" b="1" dirty="0" smtClean="0">
                <a:solidFill>
                  <a:schemeClr val="bg1"/>
                </a:solidFill>
              </a:rPr>
              <a:t>ROM</a:t>
            </a:r>
            <a:r>
              <a:rPr lang="en-US" sz="3400" dirty="0" smtClean="0"/>
              <a:t>. Memory </a:t>
            </a:r>
            <a:r>
              <a:rPr lang="en-US" sz="3400" dirty="0"/>
              <a:t>devices </a:t>
            </a:r>
            <a:r>
              <a:rPr lang="en-US" sz="3400" dirty="0" smtClean="0"/>
              <a:t>utilize </a:t>
            </a:r>
            <a:r>
              <a:rPr lang="en-US" sz="3400" b="1" dirty="0">
                <a:solidFill>
                  <a:schemeClr val="bg1"/>
                </a:solidFill>
              </a:rPr>
              <a:t>integrated circuits</a:t>
            </a:r>
            <a:r>
              <a:rPr lang="en-US" sz="3400" dirty="0"/>
              <a:t> and are used by </a:t>
            </a:r>
            <a:r>
              <a:rPr lang="en-US" sz="3400" b="1" dirty="0" smtClean="0">
                <a:solidFill>
                  <a:schemeClr val="bg1"/>
                </a:solidFill>
              </a:rPr>
              <a:t>operating systems</a:t>
            </a:r>
            <a:r>
              <a:rPr lang="en-US" sz="3400" dirty="0" smtClean="0"/>
              <a:t>,</a:t>
            </a:r>
            <a:r>
              <a:rPr lang="en-US" sz="3400" dirty="0"/>
              <a:t> </a:t>
            </a:r>
            <a:r>
              <a:rPr lang="en-US" sz="3400" b="1" dirty="0">
                <a:solidFill>
                  <a:schemeClr val="bg1"/>
                </a:solidFill>
              </a:rPr>
              <a:t>software</a:t>
            </a:r>
            <a:r>
              <a:rPr lang="en-US" sz="3400" dirty="0" smtClean="0"/>
              <a:t>, </a:t>
            </a:r>
            <a:r>
              <a:rPr lang="en-US" sz="3400" dirty="0"/>
              <a:t>and </a:t>
            </a:r>
            <a:r>
              <a:rPr lang="en-US" sz="3400" b="1" dirty="0">
                <a:solidFill>
                  <a:schemeClr val="bg1"/>
                </a:solidFill>
              </a:rPr>
              <a:t>hardware</a:t>
            </a:r>
            <a:r>
              <a:rPr lang="en-US" sz="3400" dirty="0" smtClean="0"/>
              <a:t>.</a:t>
            </a:r>
          </a:p>
          <a:p>
            <a:r>
              <a:rPr lang="en-US" sz="3400" dirty="0"/>
              <a:t>The term "memory", meaning "primary </a:t>
            </a:r>
            <a:r>
              <a:rPr lang="en-US" sz="3400" dirty="0" smtClean="0"/>
              <a:t>storage" or </a:t>
            </a:r>
            <a:r>
              <a:rPr lang="en-US" sz="3400" dirty="0"/>
              <a:t>"</a:t>
            </a:r>
            <a:r>
              <a:rPr lang="en-US" sz="3400" b="1" dirty="0" smtClean="0">
                <a:solidFill>
                  <a:schemeClr val="bg1"/>
                </a:solidFill>
              </a:rPr>
              <a:t>main </a:t>
            </a:r>
            <a:r>
              <a:rPr lang="en-US" sz="3400" b="1" dirty="0">
                <a:solidFill>
                  <a:schemeClr val="bg1"/>
                </a:solidFill>
              </a:rPr>
              <a:t>memory</a:t>
            </a:r>
            <a:r>
              <a:rPr lang="en-US" sz="3400" dirty="0"/>
              <a:t>",</a:t>
            </a:r>
            <a:r>
              <a:rPr lang="en-US" sz="3400" dirty="0" smtClean="0"/>
              <a:t> </a:t>
            </a:r>
            <a:r>
              <a:rPr lang="en-US" sz="3400" dirty="0"/>
              <a:t>is often associated with addressable </a:t>
            </a:r>
            <a:r>
              <a:rPr lang="en-US" sz="3400" b="1" dirty="0" smtClean="0">
                <a:solidFill>
                  <a:schemeClr val="bg1"/>
                </a:solidFill>
              </a:rPr>
              <a:t>semiconductor memory</a:t>
            </a:r>
            <a:r>
              <a:rPr lang="en-US" sz="3400" dirty="0" smtClean="0"/>
              <a:t>.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Call Memory?</a:t>
            </a:r>
          </a:p>
        </p:txBody>
      </p:sp>
    </p:spTree>
    <p:extLst>
      <p:ext uri="{BB962C8B-B14F-4D97-AF65-F5344CB8AC3E}">
        <p14:creationId xmlns:p14="http://schemas.microsoft.com/office/powerpoint/2010/main" val="58987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343874-7B47-435C-8CC6-BC7357A8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Call Memory?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B621D3-23B8-444A-889C-5B3999610DE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128D-6155-448F-9EBD-FA7B3277397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7825" cy="5570537"/>
          </a:xfrm>
        </p:spPr>
        <p:txBody>
          <a:bodyPr>
            <a:normAutofit/>
          </a:bodyPr>
          <a:lstStyle/>
          <a:p>
            <a:r>
              <a:rPr lang="en-US" sz="3600" dirty="0"/>
              <a:t>In computer science, memory usually is:</a:t>
            </a:r>
          </a:p>
          <a:p>
            <a:pPr lvl="1"/>
            <a:r>
              <a:rPr lang="en-US" sz="3400" dirty="0"/>
              <a:t>a continuous, numbered – aka addressed – </a:t>
            </a:r>
            <a:r>
              <a:rPr lang="en-US" sz="3400" dirty="0" smtClean="0"/>
              <a:t>sequence of </a:t>
            </a:r>
            <a:r>
              <a:rPr lang="en-US" sz="3400" dirty="0"/>
              <a:t>bytes</a:t>
            </a:r>
            <a:endParaRPr lang="bg-BG" sz="3400" dirty="0"/>
          </a:p>
          <a:p>
            <a:pPr lvl="1"/>
            <a:r>
              <a:rPr lang="en-US" sz="3400" dirty="0"/>
              <a:t>storage for variables and </a:t>
            </a:r>
            <a:r>
              <a:rPr lang="en-US" sz="3400" dirty="0" smtClean="0"/>
              <a:t>functions </a:t>
            </a:r>
            <a:r>
              <a:rPr lang="en-US" sz="3400" dirty="0"/>
              <a:t>created in programs</a:t>
            </a:r>
          </a:p>
          <a:p>
            <a:pPr lvl="1"/>
            <a:r>
              <a:rPr lang="en-US" sz="3400" dirty="0"/>
              <a:t>random-access – equally fast accessing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3400" baseline="30000" dirty="0"/>
              <a:t>th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500</a:t>
            </a:r>
            <a:r>
              <a:rPr lang="en-US" sz="3400" baseline="30000" dirty="0"/>
              <a:t>th</a:t>
            </a:r>
            <a:r>
              <a:rPr lang="en-US" sz="3400" dirty="0"/>
              <a:t> byte</a:t>
            </a:r>
          </a:p>
          <a:p>
            <a:pPr lvl="1"/>
            <a:r>
              <a:rPr lang="en-US" sz="3400" dirty="0"/>
              <a:t>addresses numbered in hexadecimal, prefixed with 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0x</a:t>
            </a:r>
            <a:r>
              <a:rPr lang="en-US" sz="3400" dirty="0"/>
              <a:t>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E86035-6556-4A4D-AF8F-4B82D9290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03689"/>
              </p:ext>
            </p:extLst>
          </p:nvPr>
        </p:nvGraphicFramePr>
        <p:xfrm>
          <a:off x="741000" y="5049000"/>
          <a:ext cx="10327888" cy="973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0712">
                  <a:extLst>
                    <a:ext uri="{9D8B030D-6E8A-4147-A177-3AD203B41FA5}">
                      <a16:colId xmlns:a16="http://schemas.microsoft.com/office/drawing/2014/main" val="436430339"/>
                    </a:ext>
                  </a:extLst>
                </a:gridCol>
                <a:gridCol w="1696057">
                  <a:extLst>
                    <a:ext uri="{9D8B030D-6E8A-4147-A177-3AD203B41FA5}">
                      <a16:colId xmlns:a16="http://schemas.microsoft.com/office/drawing/2014/main" val="2032826480"/>
                    </a:ext>
                  </a:extLst>
                </a:gridCol>
                <a:gridCol w="1696057">
                  <a:extLst>
                    <a:ext uri="{9D8B030D-6E8A-4147-A177-3AD203B41FA5}">
                      <a16:colId xmlns:a16="http://schemas.microsoft.com/office/drawing/2014/main" val="948481775"/>
                    </a:ext>
                  </a:extLst>
                </a:gridCol>
                <a:gridCol w="1696057">
                  <a:extLst>
                    <a:ext uri="{9D8B030D-6E8A-4147-A177-3AD203B41FA5}">
                      <a16:colId xmlns:a16="http://schemas.microsoft.com/office/drawing/2014/main" val="253539082"/>
                    </a:ext>
                  </a:extLst>
                </a:gridCol>
                <a:gridCol w="978927">
                  <a:extLst>
                    <a:ext uri="{9D8B030D-6E8A-4147-A177-3AD203B41FA5}">
                      <a16:colId xmlns:a16="http://schemas.microsoft.com/office/drawing/2014/main" val="1028449858"/>
                    </a:ext>
                  </a:extLst>
                </a:gridCol>
                <a:gridCol w="1941151">
                  <a:extLst>
                    <a:ext uri="{9D8B030D-6E8A-4147-A177-3AD203B41FA5}">
                      <a16:colId xmlns:a16="http://schemas.microsoft.com/office/drawing/2014/main" val="2848004021"/>
                    </a:ext>
                  </a:extLst>
                </a:gridCol>
                <a:gridCol w="978927">
                  <a:extLst>
                    <a:ext uri="{9D8B030D-6E8A-4147-A177-3AD203B41FA5}">
                      <a16:colId xmlns:a16="http://schemas.microsoft.com/office/drawing/2014/main" val="3951866538"/>
                    </a:ext>
                  </a:extLst>
                </a:gridCol>
              </a:tblGrid>
              <a:tr h="4866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0x0</a:t>
                      </a:r>
                      <a:endParaRPr lang="bg-BG" sz="3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0x1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0x2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20421"/>
                  </a:ext>
                </a:extLst>
              </a:tr>
              <a:tr h="4866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Byte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(binary)</a:t>
                      </a:r>
                      <a:endParaRPr lang="bg-BG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00001101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bg-BG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101010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01000101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00000011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21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82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CA6791-5CDA-4501-901F-360D8BC2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Usage by Variables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74BB16-2B1B-4746-A85E-BACA4C9C42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BEC2D-2FBC-4F00-8244-DD246A5B870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6007" y="1150938"/>
            <a:ext cx="11807825" cy="5570537"/>
          </a:xfrm>
        </p:spPr>
        <p:txBody>
          <a:bodyPr/>
          <a:lstStyle/>
          <a:p>
            <a:r>
              <a:rPr lang="en-US" sz="3600" dirty="0"/>
              <a:t>A primitive data type takes up a sequence of bytes</a:t>
            </a:r>
          </a:p>
          <a:p>
            <a:pPr lvl="1"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byte</a:t>
            </a:r>
            <a:r>
              <a:rPr lang="en-US" sz="3400" dirty="0" smtClean="0"/>
              <a:t> </a:t>
            </a:r>
            <a:r>
              <a:rPr lang="en-US" sz="3400" dirty="0"/>
              <a:t>is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400" dirty="0"/>
              <a:t> byte,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400" dirty="0"/>
              <a:t> </a:t>
            </a:r>
            <a:r>
              <a:rPr lang="en-US" sz="3400" dirty="0" smtClean="0"/>
              <a:t>address:</a:t>
            </a:r>
            <a:endParaRPr lang="en-US" sz="3400" dirty="0"/>
          </a:p>
          <a:p>
            <a:pPr lvl="1"/>
            <a:endParaRPr lang="en-US" sz="3400" dirty="0"/>
          </a:p>
          <a:p>
            <a:pPr lvl="1"/>
            <a:endParaRPr lang="en-US" sz="3400" dirty="0"/>
          </a:p>
          <a:p>
            <a:pPr lvl="1"/>
            <a:r>
              <a:rPr lang="en-US" sz="3400" dirty="0"/>
              <a:t>Other types &amp; arrays use consecutive bytes, e.g.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400" dirty="0"/>
              <a:t>-byte 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endParaRPr lang="en-US" sz="3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015489-9AD9-48BC-91C7-CF7FC1DCA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555729"/>
              </p:ext>
            </p:extLst>
          </p:nvPr>
        </p:nvGraphicFramePr>
        <p:xfrm>
          <a:off x="1056000" y="2976107"/>
          <a:ext cx="842194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970">
                  <a:extLst>
                    <a:ext uri="{9D8B030D-6E8A-4147-A177-3AD203B41FA5}">
                      <a16:colId xmlns:a16="http://schemas.microsoft.com/office/drawing/2014/main" val="436430339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1028449858"/>
                    </a:ext>
                  </a:extLst>
                </a:gridCol>
                <a:gridCol w="1697355">
                  <a:extLst>
                    <a:ext uri="{9D8B030D-6E8A-4147-A177-3AD203B41FA5}">
                      <a16:colId xmlns:a16="http://schemas.microsoft.com/office/drawing/2014/main" val="1070309948"/>
                    </a:ext>
                  </a:extLst>
                </a:gridCol>
                <a:gridCol w="1543832">
                  <a:extLst>
                    <a:ext uri="{9D8B030D-6E8A-4147-A177-3AD203B41FA5}">
                      <a16:colId xmlns:a16="http://schemas.microsoft.com/office/drawing/2014/main" val="2848004021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3951866538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405941992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1451668114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1313168716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0x6afe4b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(binary)</a:t>
                      </a:r>
                      <a:endParaRPr kumimoji="0" lang="bg-BG" sz="2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00101010‬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21275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3E0F0097-A4A3-4DC5-B8E9-78C389D70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000" y="2514762"/>
            <a:ext cx="8421947" cy="461345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398" b="1" dirty="0">
                <a:solidFill>
                  <a:schemeClr val="tx1"/>
                </a:solidFill>
              </a:rPr>
              <a:t>byte number = 42;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8000"/>
                </a:solidFill>
                <a:latin typeface="Consolas" panose="020B0609020204030204" pitchFamily="49" charset="0"/>
              </a:rPr>
              <a:t>// let's assume </a:t>
            </a:r>
            <a:r>
              <a:rPr lang="en-US" b="1" i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number </a:t>
            </a:r>
            <a:r>
              <a:rPr lang="en-US" b="1" i="1" dirty="0">
                <a:solidFill>
                  <a:srgbClr val="008000"/>
                </a:solidFill>
                <a:latin typeface="Consolas" panose="020B0609020204030204" pitchFamily="49" charset="0"/>
              </a:rPr>
              <a:t>is at address 0x6afe4c</a:t>
            </a:r>
            <a:endParaRPr lang="bg-BG" b="1" i="1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837C9D-5FFF-4DA4-874F-47F21A5CE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11045"/>
              </p:ext>
            </p:extLst>
          </p:nvPr>
        </p:nvGraphicFramePr>
        <p:xfrm>
          <a:off x="1059164" y="5094000"/>
          <a:ext cx="10801659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970">
                  <a:extLst>
                    <a:ext uri="{9D8B030D-6E8A-4147-A177-3AD203B41FA5}">
                      <a16:colId xmlns:a16="http://schemas.microsoft.com/office/drawing/2014/main" val="436430339"/>
                    </a:ext>
                  </a:extLst>
                </a:gridCol>
                <a:gridCol w="787005">
                  <a:extLst>
                    <a:ext uri="{9D8B030D-6E8A-4147-A177-3AD203B41FA5}">
                      <a16:colId xmlns:a16="http://schemas.microsoft.com/office/drawing/2014/main" val="1028449858"/>
                    </a:ext>
                  </a:extLst>
                </a:gridCol>
                <a:gridCol w="1697355">
                  <a:extLst>
                    <a:ext uri="{9D8B030D-6E8A-4147-A177-3AD203B41FA5}">
                      <a16:colId xmlns:a16="http://schemas.microsoft.com/office/drawing/2014/main" val="3762794745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2848004021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3951866538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2315733304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2377764386"/>
                    </a:ext>
                  </a:extLst>
                </a:gridCol>
                <a:gridCol w="787005">
                  <a:extLst>
                    <a:ext uri="{9D8B030D-6E8A-4147-A177-3AD203B41FA5}">
                      <a16:colId xmlns:a16="http://schemas.microsoft.com/office/drawing/2014/main" val="2045659150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0x6afe4b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0x6afe4d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0x6afe4e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0x6afe4f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(binary)</a:t>
                      </a:r>
                      <a:endParaRPr kumimoji="0" lang="bg-BG" sz="2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11100100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00000111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00000000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00000000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21275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67F35B10-0331-488A-B67B-6735EFF2B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000" y="4636800"/>
            <a:ext cx="10801658" cy="461345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398" b="1" dirty="0">
                <a:solidFill>
                  <a:schemeClr val="tx1"/>
                </a:solidFill>
              </a:rPr>
              <a:t>int year = 2020;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8000"/>
                </a:solidFill>
                <a:latin typeface="Consolas" panose="020B0609020204030204" pitchFamily="49" charset="0"/>
              </a:rPr>
              <a:t>// let's assume year is at address 0x6afe4c</a:t>
            </a:r>
            <a:endParaRPr lang="bg-BG" b="1" i="1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17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190402" y="1314656"/>
            <a:ext cx="4144695" cy="5201066"/>
          </a:xfrm>
        </p:spPr>
        <p:txBody>
          <a:bodyPr>
            <a:noAutofit/>
          </a:bodyPr>
          <a:lstStyle/>
          <a:p>
            <a:r>
              <a:rPr lang="en-US" sz="3400" dirty="0" smtClean="0"/>
              <a:t>Each memory level is </a:t>
            </a:r>
            <a:r>
              <a:rPr lang="en-US" sz="3400" b="1" dirty="0" smtClean="0">
                <a:solidFill>
                  <a:schemeClr val="bg1"/>
                </a:solidFill>
              </a:rPr>
              <a:t>faster</a:t>
            </a:r>
            <a:r>
              <a:rPr lang="en-US" sz="3400" dirty="0" smtClean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smaller</a:t>
            </a:r>
            <a:r>
              <a:rPr lang="en-US" sz="3400" dirty="0" smtClean="0"/>
              <a:t> than the </a:t>
            </a:r>
            <a:r>
              <a:rPr lang="en-US" sz="3400" b="1" dirty="0">
                <a:solidFill>
                  <a:schemeClr val="bg1"/>
                </a:solidFill>
              </a:rPr>
              <a:t>next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memory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level</a:t>
            </a:r>
            <a:r>
              <a:rPr lang="en-US" sz="3400" dirty="0" smtClean="0"/>
              <a:t>. At the end we can say we have </a:t>
            </a:r>
            <a:r>
              <a:rPr lang="en-US" sz="3400" b="1" dirty="0">
                <a:solidFill>
                  <a:schemeClr val="bg1"/>
                </a:solidFill>
              </a:rPr>
              <a:t>nearly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infinite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memory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 smtClean="0"/>
              <a:t>storage that </a:t>
            </a:r>
            <a:r>
              <a:rPr lang="en-US" sz="3400" b="1" dirty="0">
                <a:solidFill>
                  <a:schemeClr val="bg1"/>
                </a:solidFill>
              </a:rPr>
              <a:t>is also infinitely slow</a:t>
            </a:r>
            <a:r>
              <a:rPr lang="en-US" sz="3400" dirty="0" smtClean="0"/>
              <a:t>.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943428" y="1348033"/>
            <a:ext cx="2" cy="44247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43428" y="5791526"/>
            <a:ext cx="668499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61953" y="5772817"/>
            <a:ext cx="6684995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/>
              <a:t>                                                                       </a:t>
            </a:r>
            <a:r>
              <a:rPr lang="en-US" sz="2400" b="1" dirty="0" smtClean="0">
                <a:solidFill>
                  <a:schemeClr val="bg1"/>
                </a:solidFill>
              </a:rPr>
              <a:t>Storage Size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2300250" y="3399345"/>
            <a:ext cx="4731116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bg1"/>
                </a:solidFill>
              </a:rPr>
              <a:t>Access Time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9871908">
            <a:off x="5085187" y="4652010"/>
            <a:ext cx="1430052" cy="827507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/>
              <a:t>CPU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/>
              <a:t>Registers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 rot="19861986">
            <a:off x="6565388" y="3839943"/>
            <a:ext cx="1430052" cy="827507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/>
              <a:t>CPU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/>
              <a:t>Cache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 rot="19874990">
            <a:off x="7985779" y="2918221"/>
            <a:ext cx="1940087" cy="827507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/>
              <a:t>Random</a:t>
            </a:r>
            <a:r>
              <a:rPr lang="en-US" dirty="0" smtClean="0"/>
              <a:t> </a:t>
            </a:r>
            <a:r>
              <a:rPr lang="en-US" b="1" dirty="0" smtClean="0"/>
              <a:t>Access</a:t>
            </a:r>
            <a:r>
              <a:rPr lang="en-US" dirty="0" smtClean="0"/>
              <a:t> </a:t>
            </a:r>
            <a:r>
              <a:rPr lang="en-US" b="1" dirty="0" smtClean="0"/>
              <a:t>Memory</a:t>
            </a:r>
          </a:p>
        </p:txBody>
      </p:sp>
      <p:sp>
        <p:nvSpPr>
          <p:cNvPr id="23" name="TextBox 22"/>
          <p:cNvSpPr txBox="1"/>
          <p:nvPr/>
        </p:nvSpPr>
        <p:spPr>
          <a:xfrm rot="19874990">
            <a:off x="9897137" y="2030858"/>
            <a:ext cx="1352295" cy="827507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/>
              <a:t>Disk</a:t>
            </a:r>
            <a:r>
              <a:rPr lang="en-US" dirty="0" smtClean="0"/>
              <a:t> </a:t>
            </a:r>
            <a:r>
              <a:rPr lang="en-US" b="1" dirty="0" smtClean="0"/>
              <a:t>Storage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67356" y="1655469"/>
            <a:ext cx="6805047" cy="375477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00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 smtClean="0"/>
              <a:t>Data Structures</a:t>
            </a:r>
            <a:endParaRPr lang="bg-BG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b="0" dirty="0" smtClean="0"/>
              <a:t>Overview</a:t>
            </a:r>
            <a:endParaRPr lang="en-US" b="0" dirty="0"/>
          </a:p>
        </p:txBody>
      </p:sp>
      <p:sp>
        <p:nvSpPr>
          <p:cNvPr id="4" name="Oval 3"/>
          <p:cNvSpPr/>
          <p:nvPr/>
        </p:nvSpPr>
        <p:spPr bwMode="auto">
          <a:xfrm>
            <a:off x="5727192" y="941832"/>
            <a:ext cx="731520" cy="713232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386072" y="2279261"/>
            <a:ext cx="731520" cy="713232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062216" y="2279261"/>
            <a:ext cx="731520" cy="713232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727192" y="3626213"/>
            <a:ext cx="731520" cy="713232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7" idx="7"/>
            <a:endCxn id="4" idx="3"/>
          </p:cNvCxnSpPr>
          <p:nvPr/>
        </p:nvCxnSpPr>
        <p:spPr>
          <a:xfrm flipV="1">
            <a:off x="5010463" y="1550614"/>
            <a:ext cx="823858" cy="833097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21" idx="0"/>
          </p:cNvCxnSpPr>
          <p:nvPr/>
        </p:nvCxnSpPr>
        <p:spPr>
          <a:xfrm>
            <a:off x="6458712" y="1298448"/>
            <a:ext cx="970720" cy="980813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7"/>
          </p:cNvCxnSpPr>
          <p:nvPr/>
        </p:nvCxnSpPr>
        <p:spPr>
          <a:xfrm flipH="1">
            <a:off x="6351583" y="2888043"/>
            <a:ext cx="817762" cy="84262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86275" y="2301696"/>
            <a:ext cx="51435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/>
              <a:t>D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172257" y="2279261"/>
            <a:ext cx="51435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34321" y="3608684"/>
            <a:ext cx="51435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34321" y="933546"/>
            <a:ext cx="51435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A</a:t>
            </a:r>
          </a:p>
        </p:txBody>
      </p:sp>
      <p:cxnSp>
        <p:nvCxnSpPr>
          <p:cNvPr id="24" name="Straight Arrow Connector 23"/>
          <p:cNvCxnSpPr>
            <a:stCxn id="22" idx="0"/>
            <a:endCxn id="4" idx="4"/>
          </p:cNvCxnSpPr>
          <p:nvPr/>
        </p:nvCxnSpPr>
        <p:spPr>
          <a:xfrm flipV="1">
            <a:off x="6091496" y="1655064"/>
            <a:ext cx="1456" cy="195362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7" idx="6"/>
          </p:cNvCxnSpPr>
          <p:nvPr/>
        </p:nvCxnSpPr>
        <p:spPr>
          <a:xfrm flipH="1">
            <a:off x="5117592" y="2635877"/>
            <a:ext cx="1944624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4" idx="5"/>
          </p:cNvCxnSpPr>
          <p:nvPr/>
        </p:nvCxnSpPr>
        <p:spPr>
          <a:xfrm flipH="1" flipV="1">
            <a:off x="6351583" y="1550614"/>
            <a:ext cx="817762" cy="833097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61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3826</TotalTime>
  <Words>2546</Words>
  <Application>Microsoft Office PowerPoint</Application>
  <PresentationFormat>Widescreen</PresentationFormat>
  <Paragraphs>593</Paragraphs>
  <Slides>49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맑은 고딕</vt:lpstr>
      <vt:lpstr>Arial</vt:lpstr>
      <vt:lpstr>Calibri</vt:lpstr>
      <vt:lpstr>Consolas</vt:lpstr>
      <vt:lpstr>Courier New</vt:lpstr>
      <vt:lpstr>굴림</vt:lpstr>
      <vt:lpstr>Segoe UI Symbol</vt:lpstr>
      <vt:lpstr>Times New Roman</vt:lpstr>
      <vt:lpstr>Wingdings</vt:lpstr>
      <vt:lpstr>Wingdings 2</vt:lpstr>
      <vt:lpstr>SoftUni</vt:lpstr>
      <vt:lpstr>Data Structures and Complexity</vt:lpstr>
      <vt:lpstr>Table of Contents</vt:lpstr>
      <vt:lpstr>Have a Question?</vt:lpstr>
      <vt:lpstr>Memory Storage</vt:lpstr>
      <vt:lpstr>What Do We Call Memory?</vt:lpstr>
      <vt:lpstr>What Do We Call Memory?</vt:lpstr>
      <vt:lpstr>Memory Usage by Variables</vt:lpstr>
      <vt:lpstr>Memory Hierarchy</vt:lpstr>
      <vt:lpstr>PowerPoint Presentation</vt:lpstr>
      <vt:lpstr>What is Data?</vt:lpstr>
      <vt:lpstr>What is Information?</vt:lpstr>
      <vt:lpstr>Data in Computing</vt:lpstr>
      <vt:lpstr>Data in Computing</vt:lpstr>
      <vt:lpstr>Data Structures</vt:lpstr>
      <vt:lpstr>Abstract Data Structures (ADS)</vt:lpstr>
      <vt:lpstr>Data Structures Implementation</vt:lpstr>
      <vt:lpstr>PowerPoint Presentation</vt:lpstr>
      <vt:lpstr>Algorithm Analysis</vt:lpstr>
      <vt:lpstr>Algorithm Analysis</vt:lpstr>
      <vt:lpstr>Algorithm Analysis (3)</vt:lpstr>
      <vt:lpstr>Problem: Get Number of Steps</vt:lpstr>
      <vt:lpstr>Simplifying Step Count</vt:lpstr>
      <vt:lpstr>Time Complexity</vt:lpstr>
      <vt:lpstr>Time Complexity</vt:lpstr>
      <vt:lpstr>Time Complexity</vt:lpstr>
      <vt:lpstr>Time Complexity</vt:lpstr>
      <vt:lpstr>Asymptotic notations</vt:lpstr>
      <vt:lpstr>Algorithms Complexity</vt:lpstr>
      <vt:lpstr>Algorithmic Complexity</vt:lpstr>
      <vt:lpstr>Asymptotic Functions</vt:lpstr>
      <vt:lpstr>Typical Complexities</vt:lpstr>
      <vt:lpstr>Time Complexity and Program Speed</vt:lpstr>
      <vt:lpstr>Memory Requirement</vt:lpstr>
      <vt:lpstr>PowerPoint Presentation</vt:lpstr>
      <vt:lpstr>Array Data Structure</vt:lpstr>
      <vt:lpstr>Why Arrays Are Fast?</vt:lpstr>
      <vt:lpstr>Arrays – Changing Array Size</vt:lpstr>
      <vt:lpstr>PowerPoint Presentation</vt:lpstr>
      <vt:lpstr>How Do We Store the Elements?</vt:lpstr>
      <vt:lpstr>Using an Array</vt:lpstr>
      <vt:lpstr>Using an Array (2)</vt:lpstr>
      <vt:lpstr>Using Node Class</vt:lpstr>
      <vt:lpstr>Using Node Class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Stack and Queue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42</cp:revision>
  <dcterms:created xsi:type="dcterms:W3CDTF">2018-05-23T13:08:44Z</dcterms:created>
  <dcterms:modified xsi:type="dcterms:W3CDTF">2022-02-07T10:07:49Z</dcterms:modified>
  <cp:category>programming;computer programming;software development;web development</cp:category>
</cp:coreProperties>
</file>