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37"/>
  </p:notesMasterIdLst>
  <p:handoutMasterIdLst>
    <p:handoutMasterId r:id="rId38"/>
  </p:handoutMasterIdLst>
  <p:sldIdLst>
    <p:sldId id="256" r:id="rId5"/>
    <p:sldId id="257" r:id="rId6"/>
    <p:sldId id="258" r:id="rId7"/>
    <p:sldId id="259" r:id="rId8"/>
    <p:sldId id="261" r:id="rId9"/>
    <p:sldId id="292" r:id="rId10"/>
    <p:sldId id="260" r:id="rId11"/>
    <p:sldId id="262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9" r:id="rId32"/>
    <p:sldId id="317" r:id="rId33"/>
    <p:sldId id="316" r:id="rId34"/>
    <p:sldId id="291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F940809-A4F3-40F6-AB59-E02B2A3A29B8}">
          <p14:sldIdLst>
            <p14:sldId id="256"/>
            <p14:sldId id="257"/>
            <p14:sldId id="258"/>
          </p14:sldIdLst>
        </p14:section>
        <p14:section name="Objects and Classes" id="{AA30CDEB-F630-4A25-AB37-F363087BCAD8}">
          <p14:sldIdLst>
            <p14:sldId id="259"/>
            <p14:sldId id="261"/>
            <p14:sldId id="292"/>
            <p14:sldId id="260"/>
            <p14:sldId id="262"/>
            <p14:sldId id="264"/>
          </p14:sldIdLst>
        </p14:section>
        <p14:section name="Using the Built-in API Classes" id="{267CAE95-206D-4376-811F-E78F79ED052D}">
          <p14:sldIdLst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Defining Simple Classes" id="{00151231-57A8-4AA2-9365-33B273D388BA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Conclusion" id="{07EA0280-4CC5-46A4-A2D4-D0E7135A8933}">
          <p14:sldIdLst>
            <p14:sldId id="283"/>
            <p14:sldId id="289"/>
            <p14:sldId id="317"/>
            <p14:sldId id="316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3" d="100"/>
          <a:sy n="73" d="100"/>
        </p:scale>
        <p:origin x="490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3923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1996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39212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3859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8030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29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6907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3092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099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2572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1820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4#0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4#0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4#1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14#1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taulia.com/company/careers/" TargetMode="External"/><Relationship Id="rId3" Type="http://schemas.openxmlformats.org/officeDocument/2006/relationships/image" Target="../media/image29.jp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6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2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createx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virtualracingschool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fundamentals/tutorials/classes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Objects and Classes</a:t>
            </a:r>
            <a:br>
              <a:rPr lang="en-US" dirty="0"/>
            </a:br>
            <a:r>
              <a:rPr lang="en-US" dirty="0"/>
              <a:t> Defining Simple Classes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and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67936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Math, Random, BigInteger, ...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91000" y="2138380"/>
            <a:ext cx="4038600" cy="1030640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noFill/>
          </a:ln>
          <a:scene3d>
            <a:camera prst="isometricOffAxis1Right"/>
            <a:lightRig rig="threePt" dir="t"/>
          </a:scene3d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solidFill>
                  <a:schemeClr val="bg2"/>
                </a:solidFill>
                <a:latin typeface="Consolas" panose="020B0609020204030204" pitchFamily="49" charset="0"/>
              </a:rPr>
              <a:t>Math.Max()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Using the Built-in API Classes</a:t>
            </a:r>
          </a:p>
        </p:txBody>
      </p:sp>
    </p:spTree>
    <p:extLst>
      <p:ext uri="{BB962C8B-B14F-4D97-AF65-F5344CB8AC3E}">
        <p14:creationId xmlns:p14="http://schemas.microsoft.com/office/powerpoint/2010/main" val="48989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.NET Core provides thousands of ready-to-use classes</a:t>
            </a:r>
          </a:p>
          <a:p>
            <a:pPr lvl="1"/>
            <a:r>
              <a:rPr lang="en-US" sz="3400" dirty="0"/>
              <a:t>Packaged into namespaces like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3400" noProof="1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System.Text</a:t>
            </a:r>
            <a:r>
              <a:rPr lang="en-US" sz="3400" noProof="1"/>
              <a:t>, </a:t>
            </a:r>
            <a:br>
              <a:rPr lang="en-US" sz="3400" noProof="1"/>
            </a:b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System.Collections</a:t>
            </a:r>
            <a:r>
              <a:rPr lang="en-US" sz="3400" dirty="0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en-US" sz="3400" dirty="0"/>
              <a:t>,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System.Net</a:t>
            </a:r>
            <a:r>
              <a:rPr lang="en-US" sz="3400" noProof="1"/>
              <a:t>, </a:t>
            </a:r>
            <a:r>
              <a:rPr lang="en-US" sz="3400" dirty="0"/>
              <a:t>etc.</a:t>
            </a:r>
          </a:p>
          <a:p>
            <a:r>
              <a:rPr lang="en-US" sz="3600" dirty="0"/>
              <a:t>Using static .NET class members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sz="3600" dirty="0"/>
              <a:t>Using non-static .NET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API Classes in .NET Core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6000" y="3808112"/>
            <a:ext cx="647699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1"/>
                </a:solidFill>
              </a:rPr>
              <a:t>double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cosine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noProof="1">
                <a:solidFill>
                  <a:schemeClr val="bg1"/>
                </a:solidFill>
              </a:rPr>
              <a:t>Math.Cos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>
                <a:solidFill>
                  <a:schemeClr val="bg1"/>
                </a:solidFill>
              </a:rPr>
              <a:t>Math.PI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96000" y="5229000"/>
            <a:ext cx="64769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rnd = 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int randomNumber = </a:t>
            </a:r>
            <a:r>
              <a:rPr lang="en-US" noProof="1">
                <a:solidFill>
                  <a:schemeClr val="tx1"/>
                </a:solidFill>
              </a:rPr>
              <a:t>rnd.</a:t>
            </a:r>
            <a:r>
              <a:rPr lang="en-US" noProof="1">
                <a:solidFill>
                  <a:schemeClr val="bg1"/>
                </a:solidFill>
              </a:rPr>
              <a:t>Next</a:t>
            </a:r>
            <a:r>
              <a:rPr lang="en-US" noProof="1">
                <a:solidFill>
                  <a:schemeClr val="tx1"/>
                </a:solidFill>
              </a:rPr>
              <a:t>(1</a:t>
            </a:r>
            <a:r>
              <a:rPr lang="en-US" dirty="0">
                <a:solidFill>
                  <a:schemeClr val="tx1"/>
                </a:solidFill>
              </a:rPr>
              <a:t>, 99);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279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You are given a list of words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Randomize their order and print each word at a separate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Randomize Words</a:t>
            </a:r>
            <a:endParaRPr lang="en-US" dirty="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3429000" y="5026768"/>
            <a:ext cx="4736462" cy="1034508"/>
          </a:xfrm>
          <a:prstGeom prst="wedgeRoundRectCallout">
            <a:avLst>
              <a:gd name="adj1" fmla="val 48816"/>
              <a:gd name="adj2" fmla="val -163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The output is a sample. It should always be different!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581400" y="2615812"/>
            <a:ext cx="92646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581400" y="3398679"/>
            <a:ext cx="92646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8" name="Curved Left Arrow 17"/>
          <p:cNvSpPr/>
          <p:nvPr/>
        </p:nvSpPr>
        <p:spPr>
          <a:xfrm>
            <a:off x="4605423" y="2850222"/>
            <a:ext cx="457200" cy="1213390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703951" y="2615812"/>
            <a:ext cx="258048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PHP Java C#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482944" y="3398678"/>
            <a:ext cx="1012798" cy="1401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Java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PHP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C#</a:t>
            </a:r>
          </a:p>
        </p:txBody>
      </p:sp>
      <p:sp>
        <p:nvSpPr>
          <p:cNvPr id="21" name="Curved Left Arrow 20"/>
          <p:cNvSpPr/>
          <p:nvPr/>
        </p:nvSpPr>
        <p:spPr>
          <a:xfrm>
            <a:off x="8382000" y="2850222"/>
            <a:ext cx="457200" cy="1371600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C95F36-4EE4-419F-BF0B-8378C05F7D70}"/>
              </a:ext>
            </a:extLst>
          </p:cNvPr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https://judge.softuni.org/Contests/Practice/Index/1214#0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297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Randomize Words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39647" y="1600200"/>
            <a:ext cx="10591799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string[] words = Console.ReadLine().Split(' ');</a:t>
            </a:r>
          </a:p>
          <a:p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rnd = </a:t>
            </a:r>
            <a:r>
              <a:rPr lang="en-US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for (int pos1 = 0; pos1 &lt; words.Length; pos1++)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int pos2 = rnd.</a:t>
            </a:r>
            <a:r>
              <a:rPr lang="en-US" dirty="0">
                <a:solidFill>
                  <a:schemeClr val="bg1"/>
                </a:solidFill>
              </a:rPr>
              <a:t>Next</a:t>
            </a:r>
            <a:r>
              <a:rPr lang="en-US" dirty="0">
                <a:solidFill>
                  <a:schemeClr val="tx1"/>
                </a:solidFill>
              </a:rPr>
              <a:t>(words.Length);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chemeClr val="accent2"/>
                </a:solidFill>
              </a:rPr>
              <a:t>// TODO: </a:t>
            </a:r>
            <a:r>
              <a:rPr lang="en-US" i="1" dirty="0">
                <a:solidFill>
                  <a:schemeClr val="accent2"/>
                </a:solidFill>
              </a:rPr>
              <a:t>Swap words[pos1] with words[pos2]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Console.WriteLine(string.Join(Environment.NewLine, words));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8D4A1-9388-4D51-BA7B-7228519536D3}"/>
              </a:ext>
            </a:extLst>
          </p:cNvPr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https://judge.softuni.org/Contests/Practice/Index/1214#0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251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Calculate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b="1" dirty="0">
                <a:solidFill>
                  <a:schemeClr val="bg1"/>
                </a:solidFill>
              </a:rPr>
              <a:t>!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dirty="0"/>
              <a:t> factorial) for very big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dirty="0"/>
              <a:t> (e.g. 1000)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Big Factorial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6947" y="319062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48838" y="2955227"/>
            <a:ext cx="9281163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30414093201713378043612608166064768844377641568960512000000000000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597137" y="3321347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6947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148838" y="2023494"/>
            <a:ext cx="97536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597138" y="2126081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73891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336928" y="2023494"/>
            <a:ext cx="174967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3628800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04082" y="2148139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859157" y="202349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322194" y="2023494"/>
            <a:ext cx="210780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479001600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8789348" y="2141854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1825" y="4891764"/>
            <a:ext cx="80453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88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148838" y="4396254"/>
            <a:ext cx="9281163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185482642257398439114796845645546284380220968949399346684421580986889562184028199319100141244804501828416633516851200000000000000000000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582015" y="4994351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499A80-6467-48C1-AEA5-6D2CF4F9FEDC}"/>
              </a:ext>
            </a:extLst>
          </p:cNvPr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https://judge.softuni.org/Contests/Practice/Index/1214#1</a:t>
            </a:r>
            <a:endParaRPr lang="en-US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701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Big Factorial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4400" y="1770571"/>
            <a:ext cx="7239000" cy="37245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dirty="0">
                <a:solidFill>
                  <a:schemeClr val="bg1"/>
                </a:solidFill>
              </a:rPr>
              <a:t>System.Numerics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int n = int.Parse(Console.ReadLine());</a:t>
            </a:r>
          </a:p>
          <a:p>
            <a:r>
              <a:rPr lang="en-US" dirty="0">
                <a:solidFill>
                  <a:schemeClr val="bg1"/>
                </a:solidFill>
              </a:rPr>
              <a:t>BigInteger</a:t>
            </a:r>
            <a:r>
              <a:rPr lang="en-US" dirty="0">
                <a:solidFill>
                  <a:schemeClr val="tx1"/>
                </a:solidFill>
              </a:rPr>
              <a:t> f = 1;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2; i &lt;= n; i++) </a:t>
            </a:r>
          </a:p>
          <a:p>
            <a:r>
              <a:rPr lang="en-US" dirty="0">
                <a:solidFill>
                  <a:schemeClr val="tx1"/>
                </a:solidFill>
              </a:rPr>
              <a:t>   f *= i;</a:t>
            </a:r>
          </a:p>
          <a:p>
            <a:r>
              <a:rPr lang="en-US" dirty="0">
                <a:solidFill>
                  <a:schemeClr val="tx1"/>
                </a:solidFill>
              </a:rPr>
              <a:t>Console.WriteLine(f);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496118" y="1197570"/>
            <a:ext cx="3581400" cy="1478752"/>
          </a:xfrm>
          <a:prstGeom prst="wedgeRoundRectCallout">
            <a:avLst>
              <a:gd name="adj1" fmla="val -43683"/>
              <a:gd name="adj2" fmla="val 180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Use the .</a:t>
            </a:r>
            <a:r>
              <a:rPr lang="en-US" sz="2400" b="1" dirty="0">
                <a:solidFill>
                  <a:schemeClr val="bg1"/>
                </a:solidFill>
              </a:rPr>
              <a:t>NET API class </a:t>
            </a:r>
            <a:r>
              <a:rPr lang="en-US" sz="2400" b="1" noProof="1">
                <a:solidFill>
                  <a:schemeClr val="bg1"/>
                </a:solidFill>
              </a:rPr>
              <a:t>System.Numerics</a:t>
            </a:r>
            <a:br>
              <a:rPr lang="en-US" sz="2400" b="1" noProof="1">
                <a:solidFill>
                  <a:schemeClr val="bg1"/>
                </a:solidFill>
              </a:rPr>
            </a:br>
            <a:r>
              <a:rPr lang="en-US" sz="2400" b="1" noProof="1">
                <a:solidFill>
                  <a:schemeClr val="bg1"/>
                </a:solidFill>
              </a:rPr>
              <a:t>.BigInteger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35E81C2-445A-41A5-A0C1-FA260BF7CFD4}"/>
              </a:ext>
            </a:extLst>
          </p:cNvPr>
          <p:cNvSpPr txBox="1">
            <a:spLocks/>
          </p:cNvSpPr>
          <p:nvPr/>
        </p:nvSpPr>
        <p:spPr>
          <a:xfrm>
            <a:off x="8229600" y="3371380"/>
            <a:ext cx="3654270" cy="277756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/>
              <a:t>N!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C2007D-6FF7-465C-AE1D-D0A2D430C465}"/>
              </a:ext>
            </a:extLst>
          </p:cNvPr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https://judge.softuni.org/Contests/Practice/Index/1214#1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015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Creating Custom Classes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717221-B250-4F94-A360-F0F2398989F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85091"/>
            <a:ext cx="259080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Defining Classes</a:t>
            </a:r>
          </a:p>
        </p:txBody>
      </p:sp>
    </p:spTree>
    <p:extLst>
      <p:ext uri="{BB962C8B-B14F-4D97-AF65-F5344CB8AC3E}">
        <p14:creationId xmlns:p14="http://schemas.microsoft.com/office/powerpoint/2010/main" val="151017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9209" y="1108911"/>
            <a:ext cx="10129234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GB" sz="3600" dirty="0"/>
              <a:t>Specification of a given type of objects from</a:t>
            </a:r>
            <a:br>
              <a:rPr lang="en-GB" sz="3600" dirty="0"/>
            </a:br>
            <a:r>
              <a:rPr lang="en-GB" sz="3600" dirty="0"/>
              <a:t>the real-world</a:t>
            </a:r>
          </a:p>
          <a:p>
            <a:pPr marL="457200" indent="-457200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Classes</a:t>
            </a:r>
            <a:r>
              <a:rPr lang="en-US" sz="3600" dirty="0"/>
              <a:t> provide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structure for describing</a:t>
            </a:r>
            <a:br>
              <a:rPr lang="en-US" sz="3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and creating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232655" y="3987632"/>
            <a:ext cx="3062477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class</a:t>
            </a:r>
            <a:r>
              <a:rPr lang="en-US" sz="3200" dirty="0">
                <a:solidFill>
                  <a:schemeClr val="tx1"/>
                </a:solidFill>
              </a:rPr>
              <a:t> Dice </a:t>
            </a:r>
          </a:p>
          <a:p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…</a:t>
            </a:r>
          </a:p>
          <a:p>
            <a:r>
              <a:rPr lang="en-US" sz="32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681000" y="3108946"/>
            <a:ext cx="2156684" cy="688889"/>
          </a:xfrm>
          <a:prstGeom prst="wedgeRoundRectCallout">
            <a:avLst>
              <a:gd name="adj1" fmla="val -37121"/>
              <a:gd name="adj2" fmla="val 7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Class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  <a:endParaRPr lang="en-US" sz="3200" b="1" noProof="1">
              <a:solidFill>
                <a:schemeClr val="bg1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207232" y="5344312"/>
            <a:ext cx="2087900" cy="802508"/>
          </a:xfrm>
          <a:prstGeom prst="wedgeRoundRectCallout">
            <a:avLst>
              <a:gd name="adj1" fmla="val -26564"/>
              <a:gd name="adj2" fmla="val -33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Class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  <a:endParaRPr lang="en-US" sz="3200" b="1" noProof="1">
              <a:solidFill>
                <a:schemeClr val="bg1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923130" y="3643188"/>
            <a:ext cx="2008443" cy="688889"/>
          </a:xfrm>
          <a:prstGeom prst="wedgeRoundRectCallout">
            <a:avLst>
              <a:gd name="adj1" fmla="val 59925"/>
              <a:gd name="adj2" fmla="val 34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Keyword</a:t>
            </a:r>
            <a:endParaRPr lang="en-US" sz="3200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147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8801" y="1121144"/>
            <a:ext cx="10164900" cy="5276048"/>
          </a:xfrm>
        </p:spPr>
        <p:txBody>
          <a:bodyPr>
            <a:normAutofit/>
          </a:bodyPr>
          <a:lstStyle/>
          <a:p>
            <a:r>
              <a:rPr lang="en-US" sz="3600" noProof="1"/>
              <a:t>Use </a:t>
            </a:r>
            <a:r>
              <a:rPr lang="en-US" sz="3600" b="1" noProof="1">
                <a:solidFill>
                  <a:schemeClr val="bg1"/>
                </a:solidFill>
              </a:rPr>
              <a:t>PascalCase</a:t>
            </a:r>
            <a:r>
              <a:rPr lang="en-US" sz="3600" noProof="1"/>
              <a:t> naming</a:t>
            </a:r>
          </a:p>
          <a:p>
            <a:r>
              <a:rPr lang="en-GB" sz="3600" dirty="0"/>
              <a:t>Use descriptive nouns</a:t>
            </a:r>
          </a:p>
          <a:p>
            <a:r>
              <a:rPr lang="en-GB" sz="3600" dirty="0"/>
              <a:t>Avoid abbreviations (except widely known, e.g. URL, HTTP, etc.)</a:t>
            </a:r>
            <a:endParaRPr lang="en-US" sz="36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321000" y="3608027"/>
            <a:ext cx="5283578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Dice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IntegerCalculator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6321000" y="5087778"/>
            <a:ext cx="5283578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TPMF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intcalc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3A682C-DC54-42EC-AFCC-68B2FA310D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677" y="3792346"/>
            <a:ext cx="2564200" cy="1093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1954AF-7B81-4793-8AB5-B62C097098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877" y="5255944"/>
            <a:ext cx="914400" cy="91440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905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 is made up of </a:t>
            </a:r>
            <a:r>
              <a:rPr lang="en-US" sz="3600" b="1" dirty="0">
                <a:solidFill>
                  <a:schemeClr val="bg1"/>
                </a:solidFill>
              </a:rPr>
              <a:t>state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behavior</a:t>
            </a:r>
            <a:endParaRPr lang="bg-BG" sz="3600" b="1" dirty="0">
              <a:solidFill>
                <a:schemeClr val="bg1"/>
              </a:solidFill>
            </a:endParaRPr>
          </a:p>
          <a:p>
            <a:r>
              <a:rPr lang="en-GB" sz="3600" dirty="0"/>
              <a:t>Properties </a:t>
            </a:r>
            <a:r>
              <a:rPr lang="en-GB" sz="3600" b="1" dirty="0">
                <a:solidFill>
                  <a:schemeClr val="bg1"/>
                </a:solidFill>
              </a:rPr>
              <a:t>store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state</a:t>
            </a:r>
          </a:p>
          <a:p>
            <a:r>
              <a:rPr lang="en-GB" sz="3600" dirty="0"/>
              <a:t>Methods </a:t>
            </a:r>
            <a:r>
              <a:rPr lang="en-GB" sz="3600" b="1" dirty="0">
                <a:solidFill>
                  <a:schemeClr val="bg1"/>
                </a:solidFill>
              </a:rPr>
              <a:t>describe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behaviour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91000" y="3502298"/>
            <a:ext cx="6007137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</a:t>
            </a:r>
            <a:r>
              <a:rPr lang="en-GB" dirty="0">
                <a:solidFill>
                  <a:schemeClr val="bg1"/>
                </a:solidFill>
              </a:rPr>
              <a:t>public int Sides { get; set; }</a:t>
            </a:r>
          </a:p>
          <a:p>
            <a:r>
              <a:rPr lang="en-GB" dirty="0">
                <a:solidFill>
                  <a:schemeClr val="bg1"/>
                </a:solidFill>
              </a:rPr>
              <a:t>  public string Type { get; set; }</a:t>
            </a:r>
          </a:p>
          <a:p>
            <a:r>
              <a:rPr lang="en-GB" dirty="0">
                <a:solidFill>
                  <a:schemeClr val="bg1"/>
                </a:solidFill>
              </a:rPr>
              <a:t>  public void Roll() {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165" y="1939542"/>
            <a:ext cx="3102572" cy="3862126"/>
          </a:xfrm>
          <a:prstGeom prst="rect">
            <a:avLst/>
          </a:prstGeom>
        </p:spPr>
      </p:pic>
      <p:sp>
        <p:nvSpPr>
          <p:cNvPr id="9" name="AutoShape 6">
            <a:extLst>
              <a:ext uri="{FF2B5EF4-FFF2-40B4-BE49-F238E27FC236}">
                <a16:creationId xmlns:a16="http://schemas.microsoft.com/office/drawing/2014/main" id="{7F4946F8-1E02-4C77-922C-20D31A314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187" y="3502299"/>
            <a:ext cx="1801922" cy="606641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Properties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EEDEEB2D-2E7C-425C-8B61-6856EA988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6214" y="6097276"/>
            <a:ext cx="1801922" cy="606641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Method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57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Objects</a:t>
            </a:r>
          </a:p>
          <a:p>
            <a:r>
              <a:rPr lang="en-GB" sz="3600" dirty="0"/>
              <a:t>Classes</a:t>
            </a:r>
          </a:p>
          <a:p>
            <a:r>
              <a:rPr lang="en-GB" sz="3600" dirty="0"/>
              <a:t>Built in Classes</a:t>
            </a:r>
          </a:p>
          <a:p>
            <a:r>
              <a:rPr lang="en-US" sz="3600" dirty="0"/>
              <a:t>Defining Simple Classes</a:t>
            </a:r>
          </a:p>
          <a:p>
            <a:pPr lvl="1"/>
            <a:r>
              <a:rPr lang="en-US" sz="3400" dirty="0"/>
              <a:t>Properties</a:t>
            </a:r>
          </a:p>
          <a:p>
            <a:pPr lvl="1"/>
            <a:r>
              <a:rPr lang="en-US" sz="3400" dirty="0"/>
              <a:t>Methods</a:t>
            </a:r>
          </a:p>
          <a:p>
            <a:pPr lvl="1"/>
            <a:r>
              <a:rPr lang="en-US" sz="3400" dirty="0"/>
              <a:t>Constructors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A class can have </a:t>
            </a:r>
            <a:r>
              <a:rPr lang="en-US" sz="3600" b="1" dirty="0">
                <a:solidFill>
                  <a:schemeClr val="bg1"/>
                </a:solidFill>
              </a:rPr>
              <a:t>many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instances</a:t>
            </a:r>
            <a:r>
              <a:rPr lang="en-US" sz="3600" b="1" dirty="0"/>
              <a:t> </a:t>
            </a:r>
            <a:r>
              <a:rPr lang="en-US" sz="3600" dirty="0"/>
              <a:t>(objects)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1690" y="1981200"/>
            <a:ext cx="5324311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Program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public static void Main() 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diceD6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diceD8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391596" y="5176465"/>
            <a:ext cx="2284055" cy="970818"/>
          </a:xfrm>
          <a:prstGeom prst="wedgeRoundRectCallout">
            <a:avLst>
              <a:gd name="adj1" fmla="val -59461"/>
              <a:gd name="adj2" fmla="val -405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Use the </a:t>
            </a:r>
            <a:r>
              <a:rPr lang="en-US" sz="2800" b="1" dirty="0">
                <a:solidFill>
                  <a:schemeClr val="bg1"/>
                </a:solidFill>
              </a:rPr>
              <a:t>new</a:t>
            </a:r>
            <a:r>
              <a:rPr lang="en-US" sz="2800" b="1" dirty="0">
                <a:solidFill>
                  <a:srgbClr val="FFFFFF"/>
                </a:solidFill>
              </a:rPr>
              <a:t> keyword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ECCF80-D750-4E93-82FC-F35ECC4BA2C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379" y="2047509"/>
            <a:ext cx="4114800" cy="41148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1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Describe the characteristics of a given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52728" y="2097255"/>
            <a:ext cx="6791072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Student 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GB" dirty="0">
                <a:solidFill>
                  <a:schemeClr val="tx1"/>
                </a:solidFill>
              </a:rPr>
              <a:t>public string FirstName { 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; </a:t>
            </a:r>
            <a:r>
              <a:rPr lang="en-GB" dirty="0">
                <a:solidFill>
                  <a:schemeClr val="bg1"/>
                </a:solidFill>
              </a:rPr>
              <a:t>set</a:t>
            </a:r>
            <a:r>
              <a:rPr lang="en-GB" dirty="0">
                <a:solidFill>
                  <a:schemeClr val="tx1"/>
                </a:solidFill>
              </a:rPr>
              <a:t>; }</a:t>
            </a:r>
          </a:p>
          <a:p>
            <a:r>
              <a:rPr lang="en-GB" dirty="0">
                <a:solidFill>
                  <a:schemeClr val="tx1"/>
                </a:solidFill>
              </a:rPr>
              <a:t>  public string LastName { 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; </a:t>
            </a:r>
            <a:r>
              <a:rPr lang="en-GB" dirty="0">
                <a:solidFill>
                  <a:schemeClr val="bg1"/>
                </a:solidFill>
              </a:rPr>
              <a:t>set</a:t>
            </a:r>
            <a:r>
              <a:rPr lang="en-GB" dirty="0">
                <a:solidFill>
                  <a:schemeClr val="tx1"/>
                </a:solidFill>
              </a:rPr>
              <a:t>; }</a:t>
            </a:r>
          </a:p>
          <a:p>
            <a:r>
              <a:rPr lang="en-GB" dirty="0">
                <a:solidFill>
                  <a:schemeClr val="tx1"/>
                </a:solidFill>
              </a:rPr>
              <a:t>  public int Age { 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; </a:t>
            </a:r>
            <a:r>
              <a:rPr lang="en-GB" dirty="0">
                <a:solidFill>
                  <a:schemeClr val="bg1"/>
                </a:solidFill>
              </a:rPr>
              <a:t>set</a:t>
            </a:r>
            <a:r>
              <a:rPr lang="en-GB" dirty="0">
                <a:solidFill>
                  <a:schemeClr val="tx1"/>
                </a:solidFill>
              </a:rPr>
              <a:t>;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696200" y="2590800"/>
            <a:ext cx="2895600" cy="990600"/>
          </a:xfrm>
          <a:prstGeom prst="wedgeRoundRectCallout">
            <a:avLst>
              <a:gd name="adj1" fmla="val -39202"/>
              <a:gd name="adj2" fmla="val -37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The </a:t>
            </a:r>
            <a:r>
              <a:rPr lang="en-GB" sz="2400" b="1" noProof="1">
                <a:solidFill>
                  <a:schemeClr val="bg1"/>
                </a:solidFill>
              </a:rPr>
              <a:t>getter</a:t>
            </a:r>
            <a:r>
              <a:rPr lang="en-GB" sz="2400" b="1" noProof="1">
                <a:solidFill>
                  <a:srgbClr val="FFFFFF"/>
                </a:solidFill>
              </a:rPr>
              <a:t> provides access to the field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696200" y="3886200"/>
            <a:ext cx="2895600" cy="901972"/>
          </a:xfrm>
          <a:prstGeom prst="wedgeRoundRectCallout">
            <a:avLst>
              <a:gd name="adj1" fmla="val -23164"/>
              <a:gd name="adj2" fmla="val -321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The </a:t>
            </a:r>
            <a:r>
              <a:rPr lang="en-GB" sz="2400" b="1" noProof="1">
                <a:solidFill>
                  <a:schemeClr val="bg1"/>
                </a:solidFill>
              </a:rPr>
              <a:t>setter</a:t>
            </a:r>
            <a:r>
              <a:rPr lang="en-GB" sz="2400" b="1" noProof="1">
                <a:solidFill>
                  <a:srgbClr val="FFFFFF"/>
                </a:solidFill>
              </a:rPr>
              <a:t> provides field change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181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Store </a:t>
            </a:r>
            <a:r>
              <a:rPr lang="en-US" sz="3600" b="1" dirty="0">
                <a:solidFill>
                  <a:schemeClr val="bg1"/>
                </a:solidFill>
              </a:rPr>
              <a:t>executable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code</a:t>
            </a:r>
            <a:r>
              <a:rPr lang="en-US" sz="3600" b="1" dirty="0"/>
              <a:t> </a:t>
            </a:r>
            <a:r>
              <a:rPr lang="en-US" sz="3600" dirty="0"/>
              <a:t>(algorithm)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1" y="1836596"/>
            <a:ext cx="60198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class Dice</a:t>
            </a:r>
          </a:p>
          <a:p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int Sides { get; set; }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public int Roll()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Random rnd = new Random();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return</a:t>
            </a:r>
            <a:r>
              <a:rPr lang="en-US" sz="2400" dirty="0">
                <a:solidFill>
                  <a:schemeClr val="tx1"/>
                </a:solidFill>
              </a:rPr>
              <a:t> rnd.Next(1, Sides + 1);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497" y="2057400"/>
            <a:ext cx="3102572" cy="3862126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563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Special methods, executed during object creation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0" y="2057400"/>
            <a:ext cx="6400800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public int Sides { get; set; }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public Dice()</a:t>
            </a:r>
          </a:p>
          <a:p>
            <a:r>
              <a:rPr lang="en-US" dirty="0">
                <a:solidFill>
                  <a:schemeClr val="bg1"/>
                </a:solidFill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this.Sides</a:t>
            </a:r>
            <a:r>
              <a:rPr lang="en-US" dirty="0">
                <a:solidFill>
                  <a:schemeClr val="tx1"/>
                </a:solidFill>
              </a:rPr>
              <a:t> = 6;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813679" y="5186775"/>
            <a:ext cx="3138677" cy="1051947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Overloading</a:t>
            </a:r>
            <a:r>
              <a:rPr lang="en-US" sz="2400" b="1" noProof="1">
                <a:solidFill>
                  <a:srgbClr val="FFFFFF"/>
                </a:solidFill>
              </a:rPr>
              <a:t> default constructor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AAE38A-D48F-484F-AF5A-1FA79BCFB73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99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964" y="2345991"/>
            <a:ext cx="3629025" cy="3629025"/>
          </a:xfrm>
          <a:prstGeom prst="rect">
            <a:avLst/>
          </a:prstGeom>
        </p:spPr>
      </p:pic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826153" y="3672454"/>
            <a:ext cx="3138677" cy="1051947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Constructor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en-US" sz="2400" b="1" noProof="1">
                <a:solidFill>
                  <a:schemeClr val="bg1"/>
                </a:solidFill>
              </a:rPr>
              <a:t>name</a:t>
            </a:r>
            <a:r>
              <a:rPr lang="en-US" sz="2400" b="1" noProof="1">
                <a:solidFill>
                  <a:srgbClr val="FFFFFF"/>
                </a:solidFill>
              </a:rPr>
              <a:t> is the same as the name of the class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66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4800" y="1891505"/>
            <a:ext cx="57150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public Dice() {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public Dice(int sides)</a:t>
            </a:r>
          </a:p>
          <a:p>
            <a:r>
              <a:rPr lang="en-US" dirty="0">
                <a:solidFill>
                  <a:schemeClr val="bg1"/>
                </a:solidFill>
              </a:rPr>
              <a:t>  {</a:t>
            </a:r>
          </a:p>
          <a:p>
            <a:r>
              <a:rPr lang="en-US" dirty="0">
                <a:solidFill>
                  <a:schemeClr val="bg1"/>
                </a:solidFill>
              </a:rPr>
              <a:t>    this.Sides = sides;</a:t>
            </a:r>
          </a:p>
          <a:p>
            <a:r>
              <a:rPr lang="en-US" dirty="0">
                <a:solidFill>
                  <a:schemeClr val="bg1"/>
                </a:solidFill>
              </a:rPr>
              <a:t>  }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p int Sides { get; set; 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1FE7C7F-AF81-44BD-AAE4-F55601312BDD}"/>
              </a:ext>
            </a:extLst>
          </p:cNvPr>
          <p:cNvSpPr txBox="1">
            <a:spLocks/>
          </p:cNvSpPr>
          <p:nvPr/>
        </p:nvSpPr>
        <p:spPr>
          <a:xfrm>
            <a:off x="6256138" y="1891505"/>
            <a:ext cx="5308850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StartUp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public static void Main()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{</a:t>
            </a:r>
          </a:p>
          <a:p>
            <a:r>
              <a:rPr lang="it-IT" dirty="0"/>
              <a:t>  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dice1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dice2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Dice(7)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it-IT" dirty="0"/>
              <a:t>  </a:t>
            </a:r>
            <a:r>
              <a:rPr lang="it-IT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782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Classes can define </a:t>
            </a:r>
            <a:r>
              <a:rPr lang="en-US" sz="3600" b="1" dirty="0">
                <a:solidFill>
                  <a:schemeClr val="bg1"/>
                </a:solidFill>
              </a:rPr>
              <a:t>data</a:t>
            </a:r>
            <a:r>
              <a:rPr lang="en-US" sz="3600" dirty="0"/>
              <a:t> (state) and </a:t>
            </a:r>
            <a:r>
              <a:rPr lang="en-US" sz="3600" b="1" dirty="0">
                <a:solidFill>
                  <a:schemeClr val="bg1"/>
                </a:solidFill>
              </a:rPr>
              <a:t>operations</a:t>
            </a:r>
            <a:r>
              <a:rPr lang="en-US" sz="3600" dirty="0"/>
              <a:t> (actions)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Operations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6692" y="2033305"/>
            <a:ext cx="6015109" cy="42772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 Rectangle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Top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Left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Width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bg-BG" dirty="0"/>
              <a:t> </a:t>
            </a:r>
            <a:r>
              <a:rPr lang="en-US" dirty="0"/>
              <a:t>public int Height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endParaRPr lang="bg-BG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CalcArea()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{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return Width * Height;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014120" y="2346820"/>
            <a:ext cx="2895600" cy="1082180"/>
          </a:xfrm>
          <a:prstGeom prst="wedgeRoundRectCallout">
            <a:avLst>
              <a:gd name="adj1" fmla="val -71707"/>
              <a:gd name="adj2" fmla="val 539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Classes may hold data (</a:t>
            </a:r>
            <a:r>
              <a:rPr lang="en-US" sz="2400" b="1" dirty="0">
                <a:solidFill>
                  <a:schemeClr val="bg1"/>
                </a:solidFill>
              </a:rPr>
              <a:t>properties</a:t>
            </a:r>
            <a:r>
              <a:rPr lang="en-US" sz="2400" b="1" dirty="0">
                <a:solidFill>
                  <a:srgbClr val="FFFFFF"/>
                </a:solidFill>
              </a:rPr>
              <a:t>)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010400" y="4176554"/>
            <a:ext cx="2899320" cy="1538446"/>
          </a:xfrm>
          <a:prstGeom prst="wedgeRoundRectCallout">
            <a:avLst>
              <a:gd name="adj1" fmla="val -78562"/>
              <a:gd name="adj2" fmla="val 395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Classes may hold operations (</a:t>
            </a:r>
            <a:r>
              <a:rPr lang="en-US" sz="2400" b="1" dirty="0">
                <a:solidFill>
                  <a:schemeClr val="bg1"/>
                </a:solidFill>
              </a:rPr>
              <a:t>methods</a:t>
            </a:r>
            <a:r>
              <a:rPr lang="en-US" sz="2400" b="1" dirty="0">
                <a:solidFill>
                  <a:srgbClr val="FFFFFF"/>
                </a:solidFill>
              </a:rPr>
              <a:t>)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76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Operations (2)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0" y="1416028"/>
            <a:ext cx="5257800" cy="2774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public int Bottom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get</a:t>
            </a:r>
          </a:p>
          <a:p>
            <a:r>
              <a:rPr lang="en-US" dirty="0"/>
              <a:t>  { </a:t>
            </a:r>
          </a:p>
          <a:p>
            <a:r>
              <a:rPr lang="en-US" dirty="0"/>
              <a:t>    return Top + Height;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172200" y="1416028"/>
            <a:ext cx="5257800" cy="27749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public int Right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get</a:t>
            </a:r>
          </a:p>
          <a:p>
            <a:r>
              <a:rPr lang="en-US" dirty="0"/>
              <a:t>  { </a:t>
            </a:r>
          </a:p>
          <a:p>
            <a:r>
              <a:rPr lang="en-US" dirty="0"/>
              <a:t>    return Left + Width;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3783936" y="1873228"/>
            <a:ext cx="1969165" cy="1082180"/>
          </a:xfrm>
          <a:prstGeom prst="wedgeRoundRectCallout">
            <a:avLst>
              <a:gd name="adj1" fmla="val -66252"/>
              <a:gd name="adj2" fmla="val -52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</a:rPr>
              <a:t>Calculated property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9182101" y="1905000"/>
            <a:ext cx="1969165" cy="1082180"/>
          </a:xfrm>
          <a:prstGeom prst="wedgeRoundRectCallout">
            <a:avLst>
              <a:gd name="adj1" fmla="val -66252"/>
              <a:gd name="adj2" fmla="val -52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</a:rPr>
              <a:t>Calculated property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762000" y="4344772"/>
            <a:ext cx="10668000" cy="2063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public </a:t>
            </a:r>
            <a:r>
              <a:rPr lang="en-US" dirty="0">
                <a:solidFill>
                  <a:schemeClr val="bg1"/>
                </a:solidFill>
              </a:rPr>
              <a:t>bool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IsInside(Rectangle r)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return (</a:t>
            </a:r>
            <a:r>
              <a:rPr lang="en-US" dirty="0">
                <a:solidFill>
                  <a:schemeClr val="bg1"/>
                </a:solidFill>
              </a:rPr>
              <a:t>r.Left &lt;= Left</a:t>
            </a:r>
            <a:r>
              <a:rPr lang="en-US" dirty="0"/>
              <a:t>) &amp;&amp; (</a:t>
            </a:r>
            <a:r>
              <a:rPr lang="en-US" dirty="0">
                <a:solidFill>
                  <a:schemeClr val="bg1"/>
                </a:solidFill>
              </a:rPr>
              <a:t>r.Right </a:t>
            </a:r>
            <a:r>
              <a:rPr lang="en-US" dirty="0"/>
              <a:t>&gt;= </a:t>
            </a:r>
            <a:r>
              <a:rPr lang="en-US" dirty="0">
                <a:solidFill>
                  <a:schemeClr val="bg1"/>
                </a:solidFill>
              </a:rPr>
              <a:t>Right</a:t>
            </a:r>
            <a:r>
              <a:rPr lang="en-US" dirty="0"/>
              <a:t>) &amp;&amp;</a:t>
            </a:r>
          </a:p>
          <a:p>
            <a:r>
              <a:rPr lang="en-US" dirty="0"/>
              <a:t>      (</a:t>
            </a:r>
            <a:r>
              <a:rPr lang="en-US" dirty="0">
                <a:solidFill>
                  <a:schemeClr val="bg1"/>
                </a:solidFill>
              </a:rPr>
              <a:t>r.Top </a:t>
            </a:r>
            <a:r>
              <a:rPr lang="en-US" dirty="0"/>
              <a:t>&lt;= </a:t>
            </a:r>
            <a:r>
              <a:rPr lang="en-US" dirty="0">
                <a:solidFill>
                  <a:schemeClr val="bg1"/>
                </a:solidFill>
              </a:rPr>
              <a:t>Top</a:t>
            </a:r>
            <a:r>
              <a:rPr lang="en-US" dirty="0"/>
              <a:t>) &amp;&amp; (</a:t>
            </a:r>
            <a:r>
              <a:rPr lang="en-US" dirty="0">
                <a:solidFill>
                  <a:schemeClr val="bg1"/>
                </a:solidFill>
              </a:rPr>
              <a:t>r.Bottom </a:t>
            </a:r>
            <a:r>
              <a:rPr lang="en-US" dirty="0"/>
              <a:t>&gt;= </a:t>
            </a:r>
            <a:r>
              <a:rPr lang="en-US" dirty="0">
                <a:solidFill>
                  <a:schemeClr val="bg1"/>
                </a:solidFill>
              </a:rPr>
              <a:t>Bottom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077201" y="3887572"/>
            <a:ext cx="1690800" cy="1066800"/>
          </a:xfrm>
          <a:prstGeom prst="wedgeRoundRectCallout">
            <a:avLst>
              <a:gd name="adj1" fmla="val -78916"/>
              <a:gd name="adj2" fmla="val 455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Boolean method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239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Objects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H</a:t>
            </a:r>
            <a:r>
              <a:rPr lang="en-GB" sz="3400" dirty="0">
                <a:solidFill>
                  <a:schemeClr val="bg2"/>
                </a:solidFill>
              </a:rPr>
              <a:t>olds a set of </a:t>
            </a:r>
            <a:r>
              <a:rPr lang="en-GB" sz="3400" b="1" dirty="0">
                <a:solidFill>
                  <a:schemeClr val="bg1"/>
                </a:solidFill>
              </a:rPr>
              <a:t>named</a:t>
            </a:r>
            <a:r>
              <a:rPr lang="en-GB" sz="3400" dirty="0">
                <a:solidFill>
                  <a:schemeClr val="bg1"/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values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Instance</a:t>
            </a:r>
            <a:r>
              <a:rPr lang="en-GB" sz="3400" dirty="0">
                <a:solidFill>
                  <a:schemeClr val="bg2"/>
                </a:solidFill>
              </a:rPr>
              <a:t> of a class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Classes define templates for object </a:t>
            </a:r>
            <a:endParaRPr lang="bg-BG" sz="36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Methods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Constructors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Properties</a:t>
            </a:r>
            <a:endParaRPr lang="bg-BG" sz="34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endParaRPr lang="en-GB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42" y="142398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616" y="1198206"/>
            <a:ext cx="3785972" cy="2163412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852525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2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What is an Object? What is a Class?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42" y="1524000"/>
            <a:ext cx="2404316" cy="2404316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Objects and Classes</a:t>
            </a:r>
          </a:p>
        </p:txBody>
      </p:sp>
    </p:spTree>
    <p:extLst>
      <p:ext uri="{BB962C8B-B14F-4D97-AF65-F5344CB8AC3E}">
        <p14:creationId xmlns:p14="http://schemas.microsoft.com/office/powerpoint/2010/main" val="104602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91831" y="976208"/>
            <a:ext cx="10237806" cy="5730596"/>
          </a:xfrm>
        </p:spPr>
        <p:txBody>
          <a:bodyPr>
            <a:normAutofit fontScale="92500" lnSpcReduction="20000"/>
          </a:bodyPr>
          <a:lstStyle/>
          <a:p>
            <a:r>
              <a:rPr lang="en-US" sz="3900" dirty="0"/>
              <a:t>In programming, </a:t>
            </a:r>
            <a:r>
              <a:rPr lang="en-US" sz="3900" b="1" dirty="0">
                <a:solidFill>
                  <a:schemeClr val="bg1"/>
                </a:solidFill>
                <a:hlinkClick r:id="rId2"/>
              </a:rPr>
              <a:t>classes</a:t>
            </a:r>
            <a:r>
              <a:rPr lang="en-US" sz="3900" dirty="0"/>
              <a:t> provide the structure for </a:t>
            </a:r>
            <a:r>
              <a:rPr lang="en-US" sz="3900" b="1" dirty="0">
                <a:solidFill>
                  <a:schemeClr val="bg1"/>
                </a:solidFill>
              </a:rPr>
              <a:t>objects</a:t>
            </a:r>
          </a:p>
          <a:p>
            <a:pPr lvl="1"/>
            <a:r>
              <a:rPr lang="en-US" sz="3700" dirty="0"/>
              <a:t>Act as </a:t>
            </a:r>
            <a:r>
              <a:rPr lang="en-US" sz="3700" b="1" dirty="0">
                <a:solidFill>
                  <a:schemeClr val="bg1"/>
                </a:solidFill>
              </a:rPr>
              <a:t>templates</a:t>
            </a:r>
            <a:r>
              <a:rPr lang="bg-BG" sz="3700" dirty="0"/>
              <a:t> </a:t>
            </a:r>
            <a:r>
              <a:rPr lang="en-US" sz="3700" dirty="0"/>
              <a:t>for </a:t>
            </a:r>
            <a:r>
              <a:rPr lang="en-US" sz="3700" b="1" dirty="0">
                <a:solidFill>
                  <a:schemeClr val="bg1"/>
                </a:solidFill>
              </a:rPr>
              <a:t>objects</a:t>
            </a:r>
            <a:r>
              <a:rPr lang="en-US" sz="3700" dirty="0"/>
              <a:t> of the same type</a:t>
            </a:r>
          </a:p>
          <a:p>
            <a:r>
              <a:rPr lang="en-US" sz="3900" dirty="0"/>
              <a:t>Classes define:</a:t>
            </a:r>
          </a:p>
          <a:p>
            <a:pPr lvl="1"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Properties</a:t>
            </a:r>
            <a:r>
              <a:rPr lang="en-US" sz="3700" dirty="0"/>
              <a:t> (data), e.g.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</a:rPr>
              <a:t>Name, Age</a:t>
            </a:r>
          </a:p>
          <a:p>
            <a:pPr lvl="1">
              <a:buClr>
                <a:schemeClr val="tx1"/>
              </a:buClr>
            </a:pPr>
            <a:r>
              <a:rPr lang="en-US" sz="3700" b="1" dirty="0" err="1">
                <a:solidFill>
                  <a:schemeClr val="bg1"/>
                </a:solidFill>
              </a:rPr>
              <a:t>Behaviours</a:t>
            </a:r>
            <a:r>
              <a:rPr lang="en-US" sz="3700" b="1" dirty="0">
                <a:solidFill>
                  <a:schemeClr val="bg1"/>
                </a:solidFill>
              </a:rPr>
              <a:t> </a:t>
            </a:r>
            <a:r>
              <a:rPr lang="en-US" sz="3700" dirty="0"/>
              <a:t>(actions), e.g. 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</a:rPr>
              <a:t>Bark()</a:t>
            </a:r>
            <a:endParaRPr lang="en-US" sz="3700" dirty="0">
              <a:solidFill>
                <a:schemeClr val="bg1"/>
              </a:solidFill>
            </a:endParaRPr>
          </a:p>
          <a:p>
            <a:r>
              <a:rPr lang="en-US" sz="3900" dirty="0"/>
              <a:t>One class may have many instances (objects)</a:t>
            </a:r>
          </a:p>
          <a:p>
            <a:pPr lvl="1"/>
            <a:r>
              <a:rPr lang="en-US" sz="3700" dirty="0"/>
              <a:t>Sample class: 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</a:rPr>
              <a:t>Dog</a:t>
            </a:r>
          </a:p>
          <a:p>
            <a:pPr lvl="1"/>
            <a:r>
              <a:rPr lang="en-US" sz="3700" dirty="0"/>
              <a:t>Sample objects: 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</a:rPr>
              <a:t>sparky</a:t>
            </a:r>
            <a:r>
              <a:rPr lang="en-US" sz="3700" dirty="0"/>
              <a:t>, 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</a:rPr>
              <a:t>rufus</a:t>
            </a:r>
          </a:p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7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7000" y="1219089"/>
            <a:ext cx="7404000" cy="54503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class</a:t>
            </a:r>
            <a:r>
              <a:rPr lang="en-GB" sz="2500" b="1" noProof="1">
                <a:latin typeface="Consolas" pitchFamily="49" charset="0"/>
              </a:rPr>
              <a:t>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Dog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public string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Name</a:t>
            </a:r>
            <a:r>
              <a:rPr lang="en-GB" sz="2500" b="1" noProof="1">
                <a:latin typeface="Consolas" pitchFamily="49" charset="0"/>
              </a:rPr>
              <a:t>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public string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Breed</a:t>
            </a:r>
            <a:r>
              <a:rPr lang="en-GB" sz="2500" b="1" noProof="1">
                <a:latin typeface="Consolas" pitchFamily="49" charset="0"/>
              </a:rPr>
              <a:t>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public int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Age</a:t>
            </a:r>
            <a:r>
              <a:rPr lang="en-GB" sz="2500" b="1" noProof="1">
                <a:latin typeface="Consolas" pitchFamily="49" charset="0"/>
              </a:rPr>
              <a:t>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GB" sz="25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</a:rPr>
              <a:t>public void Bark()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	Console.WriteLine("Bark!")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500" b="1" noProof="1">
                <a:latin typeface="Consolas" pitchFamily="49" charset="0"/>
              </a:rPr>
              <a:t>	}}</a:t>
            </a:r>
            <a:endParaRPr lang="bg-BG" sz="2500" b="1" i="1" noProof="1"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251" y="3433466"/>
            <a:ext cx="1793497" cy="510778"/>
          </a:xfrm>
          <a:prstGeom prst="wedgeRoundRectCallout">
            <a:avLst>
              <a:gd name="adj1" fmla="val -46627"/>
              <a:gd name="adj2" fmla="val 250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Properties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000" y="1243391"/>
            <a:ext cx="1793497" cy="510778"/>
          </a:xfrm>
          <a:prstGeom prst="wedgeRoundRectCallout">
            <a:avLst>
              <a:gd name="adj1" fmla="val -57249"/>
              <a:gd name="adj2" fmla="val 225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Name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000" y="4419000"/>
            <a:ext cx="1793497" cy="510778"/>
          </a:xfrm>
          <a:prstGeom prst="wedgeRoundRectCallout">
            <a:avLst>
              <a:gd name="adj1" fmla="val -55832"/>
              <a:gd name="adj2" fmla="val 225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Method</a:t>
            </a:r>
            <a:endParaRPr lang="en-US" sz="2400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96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88046" y="1257952"/>
            <a:ext cx="10033549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An </a:t>
            </a:r>
            <a:r>
              <a:rPr lang="en-US" sz="3600" b="1" dirty="0">
                <a:solidFill>
                  <a:schemeClr val="bg1"/>
                </a:solidFill>
              </a:rPr>
              <a:t>object</a:t>
            </a:r>
            <a:r>
              <a:rPr lang="en-US" sz="3600" dirty="0"/>
              <a:t> holds a set of named values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Creating a 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Dog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object: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284085" y="6080977"/>
            <a:ext cx="1066465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puppy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new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  <a:r>
              <a:rPr lang="en-US" sz="2400" b="1" dirty="0"/>
              <a:t>Name</a:t>
            </a:r>
            <a:r>
              <a:rPr lang="en-US" sz="2398" b="1" noProof="1">
                <a:latin typeface="Consolas" pitchFamily="49" charset="0"/>
              </a:rPr>
              <a:t> = </a:t>
            </a:r>
            <a:r>
              <a:rPr lang="pt-BR" sz="2398" b="1" noProof="1">
                <a:latin typeface="Consolas" pitchFamily="49" charset="0"/>
              </a:rPr>
              <a:t>"Sparky", Breed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=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"Corgi", Age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=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pt-BR" sz="2398" b="1" noProof="1">
                <a:latin typeface="Consolas" pitchFamily="49" charset="0"/>
              </a:rPr>
              <a:t>3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  <a:endParaRPr lang="en-US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graphicFrame>
        <p:nvGraphicFramePr>
          <p:cNvPr id="21" name="Group 134">
            <a:extLst>
              <a:ext uri="{FF2B5EF4-FFF2-40B4-BE49-F238E27FC236}">
                <a16:creationId xmlns:a16="http://schemas.microsoft.com/office/drawing/2014/main" id="{4907AD29-B8BB-4C0D-A5BC-5AAC61FDE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2831470"/>
              </p:ext>
            </p:extLst>
          </p:nvPr>
        </p:nvGraphicFramePr>
        <p:xfrm>
          <a:off x="1686000" y="3009782"/>
          <a:ext cx="3104999" cy="2460371"/>
        </p:xfrm>
        <a:graphic>
          <a:graphicData uri="http://schemas.openxmlformats.org/drawingml/2006/table">
            <a:tbl>
              <a:tblPr/>
              <a:tblGrid>
                <a:gridCol w="3104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Dog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= "Sparky"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Breed = "Corgi"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 = 3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AutoShape 6">
            <a:extLst>
              <a:ext uri="{FF2B5EF4-FFF2-40B4-BE49-F238E27FC236}">
                <a16:creationId xmlns:a16="http://schemas.microsoft.com/office/drawing/2014/main" id="{90DDD43D-0161-469D-A6DC-F94C5D25C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000" y="4682026"/>
            <a:ext cx="3627411" cy="1091871"/>
          </a:xfrm>
          <a:prstGeom prst="wedgeRoundRectCallout">
            <a:avLst>
              <a:gd name="adj1" fmla="val -60988"/>
              <a:gd name="adj2" fmla="val 43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The </a:t>
            </a:r>
            <a:r>
              <a:rPr lang="en-US" sz="2400" b="1" dirty="0">
                <a:solidFill>
                  <a:schemeClr val="bg1"/>
                </a:solidFill>
              </a:rPr>
              <a:t>new</a:t>
            </a:r>
            <a:r>
              <a:rPr lang="en-US" sz="2400" b="1" dirty="0">
                <a:solidFill>
                  <a:srgbClr val="FFFFFF"/>
                </a:solidFill>
              </a:rPr>
              <a:t> operator creates a new object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AB42CB-DFE5-4700-AB76-2B5B2769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784" y="3240519"/>
            <a:ext cx="5427899" cy="1325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var puppy =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new Dog</a:t>
            </a:r>
            <a:b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</a:b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	</a:t>
            </a:r>
            <a:r>
              <a:rPr lang="pt-BR" sz="2398" b="1" noProof="1">
                <a:latin typeface="Consolas" pitchFamily="49" charset="0"/>
              </a:rPr>
              <a:t>("Sparky", "Corgi", 3); </a:t>
            </a:r>
            <a:br>
              <a:rPr lang="pt-BR" sz="2398" b="1" noProof="1">
                <a:latin typeface="Consolas" pitchFamily="49" charset="0"/>
              </a:rPr>
            </a:br>
            <a:r>
              <a:rPr lang="pt-BR" sz="2398" b="1" noProof="1">
                <a:latin typeface="Consolas" pitchFamily="49" charset="0"/>
              </a:rPr>
              <a:t>Console.WriteLine(puppy);</a:t>
            </a:r>
            <a:endParaRPr lang="en-US" sz="2398" b="1" noProof="1">
              <a:latin typeface="Consolas" pitchFamily="49" charset="0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9ACE39C4-BED2-4D33-B700-6C2198B7F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7185" y="4722985"/>
            <a:ext cx="1669254" cy="961577"/>
          </a:xfrm>
          <a:prstGeom prst="wedgeRoundRectCallout">
            <a:avLst>
              <a:gd name="adj1" fmla="val -61767"/>
              <a:gd name="adj2" fmla="val -21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properties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56380680-96BA-45A4-9AAC-B6724FDE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7285" y="3086648"/>
            <a:ext cx="1367760" cy="923766"/>
          </a:xfrm>
          <a:prstGeom prst="wedgeRoundRectCallout">
            <a:avLst>
              <a:gd name="adj1" fmla="val -65076"/>
              <a:gd name="adj2" fmla="val -23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name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400" y="2193849"/>
            <a:ext cx="3112630" cy="999431"/>
          </a:xfrm>
          <a:prstGeom prst="wedgeRoundRectCallout">
            <a:avLst>
              <a:gd name="adj1" fmla="val -31203"/>
              <a:gd name="adj2" fmla="val 633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Create a </a:t>
            </a:r>
            <a:r>
              <a:rPr lang="en-US" sz="2400" b="1" dirty="0">
                <a:solidFill>
                  <a:schemeClr val="bg1"/>
                </a:solidFill>
              </a:rPr>
              <a:t>new</a:t>
            </a:r>
            <a:r>
              <a:rPr lang="en-US" sz="2400" b="1" dirty="0">
                <a:solidFill>
                  <a:srgbClr val="FFFFFF"/>
                </a:solidFill>
              </a:rPr>
              <a:t> object of type </a:t>
            </a:r>
            <a:r>
              <a:rPr lang="en-US" sz="2400" b="1" noProof="1">
                <a:solidFill>
                  <a:srgbClr val="FFFFFF"/>
                </a:solidFill>
              </a:rPr>
              <a:t>Dog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81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0" grpId="0" animBg="1"/>
      <p:bldP spid="19" grpId="0" animBg="1"/>
      <p:bldP spid="18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Objects – Instances of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70325" y="1108911"/>
            <a:ext cx="10321675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dirty="0"/>
              <a:t>Creating the object of a defined class is </a:t>
            </a:r>
            <a:br>
              <a:rPr lang="en-GB" sz="3600" dirty="0"/>
            </a:br>
            <a:r>
              <a:rPr lang="en-GB" sz="3600" dirty="0"/>
              <a:t>called </a:t>
            </a:r>
            <a:r>
              <a:rPr lang="en-GB" sz="3600" b="1" dirty="0">
                <a:solidFill>
                  <a:schemeClr val="bg1"/>
                </a:solidFill>
              </a:rPr>
              <a:t>instantiation</a:t>
            </a:r>
          </a:p>
          <a:p>
            <a:pPr>
              <a:lnSpc>
                <a:spcPct val="100000"/>
              </a:lnSpc>
            </a:pPr>
            <a:r>
              <a:rPr lang="en-GB" sz="3600" dirty="0"/>
              <a:t>The </a:t>
            </a:r>
            <a:r>
              <a:rPr lang="en-GB" sz="3600" b="1" dirty="0">
                <a:solidFill>
                  <a:schemeClr val="bg1"/>
                </a:solidFill>
              </a:rPr>
              <a:t>instance</a:t>
            </a:r>
            <a:r>
              <a:rPr lang="en-GB" sz="3600" dirty="0"/>
              <a:t> is the object itself, which is</a:t>
            </a:r>
            <a:br>
              <a:rPr lang="bg-BG" sz="3600" dirty="0"/>
            </a:br>
            <a:r>
              <a:rPr lang="en-GB" sz="3600" dirty="0"/>
              <a:t>created</a:t>
            </a:r>
            <a:r>
              <a:rPr lang="bg-BG" sz="3600" dirty="0"/>
              <a:t> </a:t>
            </a:r>
            <a:r>
              <a:rPr lang="en-GB" sz="3600" dirty="0"/>
              <a:t>runtime</a:t>
            </a:r>
          </a:p>
          <a:p>
            <a:pPr>
              <a:lnSpc>
                <a:spcPct val="100000"/>
              </a:lnSpc>
            </a:pPr>
            <a:r>
              <a:rPr lang="en-GB" sz="3600" dirty="0"/>
              <a:t>All instances have common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behaviour</a:t>
            </a:r>
            <a:r>
              <a:rPr lang="en-GB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CFCF8-2C3F-4981-B15E-D0F1590A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343400"/>
            <a:ext cx="83514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Dod</a:t>
            </a:r>
            <a:r>
              <a:rPr lang="en-GB" sz="2398" b="1" noProof="1">
                <a:latin typeface="Consolas" pitchFamily="49" charset="0"/>
              </a:rPr>
              <a:t> sparky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new Dog</a:t>
            </a:r>
            <a:r>
              <a:rPr lang="en-GB" sz="2398" b="1" noProof="1">
                <a:latin typeface="Consolas" pitchFamily="49" charset="0"/>
              </a:rPr>
              <a:t>("Sparky", "Corgi", 5);</a:t>
            </a: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Dog</a:t>
            </a:r>
            <a:r>
              <a:rPr lang="en-GB" sz="2398" b="1" noProof="1">
                <a:latin typeface="Consolas" pitchFamily="49" charset="0"/>
              </a:rPr>
              <a:t> rufus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new Dog</a:t>
            </a:r>
            <a:r>
              <a:rPr lang="en-GB" sz="2398" b="1" noProof="1">
                <a:latin typeface="Consolas" pitchFamily="49" charset="0"/>
              </a:rPr>
              <a:t>("Rufus", "Shepherd", 3);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Dog</a:t>
            </a:r>
            <a:r>
              <a:rPr lang="en-GB" sz="2398" b="1" noProof="1">
                <a:latin typeface="Consolas" pitchFamily="49" charset="0"/>
              </a:rPr>
              <a:t> allie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new Dog</a:t>
            </a:r>
            <a:r>
              <a:rPr lang="en-GB" sz="2398" b="1" noProof="1">
                <a:latin typeface="Consolas" pitchFamily="49" charset="0"/>
              </a:rPr>
              <a:t>("Allie", "Husky", 2);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359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 object is a single</a:t>
            </a:r>
            <a:br>
              <a:rPr lang="bg-BG" sz="3600" dirty="0"/>
            </a:br>
            <a:r>
              <a:rPr lang="en-US" sz="3600" dirty="0"/>
              <a:t>instance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Classes provide </a:t>
            </a:r>
            <a:r>
              <a:rPr lang="en-US" sz="3600" b="1" dirty="0">
                <a:solidFill>
                  <a:schemeClr val="bg1"/>
                </a:solidFill>
              </a:rPr>
              <a:t>structure</a:t>
            </a:r>
            <a:r>
              <a:rPr lang="en-US" sz="3600" dirty="0"/>
              <a:t> for creating</a:t>
            </a:r>
            <a:r>
              <a:rPr lang="en-GB" sz="3600" dirty="0"/>
              <a:t> </a:t>
            </a:r>
            <a:r>
              <a:rPr lang="en-US" sz="3600" dirty="0"/>
              <a:t>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 Objects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259876" y="2568496"/>
            <a:ext cx="2956124" cy="3256704"/>
            <a:chOff x="455612" y="2077297"/>
            <a:chExt cx="2956124" cy="3256704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2077297"/>
              <a:ext cx="2956124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class Dog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956124" cy="1320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Breed: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Age: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4399129"/>
              <a:ext cx="2956124" cy="934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Bark(…)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Eat(…)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724" y="5102375"/>
            <a:ext cx="1558901" cy="510778"/>
          </a:xfrm>
          <a:prstGeom prst="wedgeRoundRectCallout">
            <a:avLst>
              <a:gd name="adj1" fmla="val -48600"/>
              <a:gd name="adj2" fmla="val -6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Methods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725" y="2760561"/>
            <a:ext cx="1476600" cy="510778"/>
          </a:xfrm>
          <a:prstGeom prst="wedgeRoundRectCallout">
            <a:avLst>
              <a:gd name="adj1" fmla="val -46129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724" y="3974759"/>
            <a:ext cx="1712525" cy="510778"/>
          </a:xfrm>
          <a:prstGeom prst="wedgeRoundRectCallout">
            <a:avLst>
              <a:gd name="adj1" fmla="val -41246"/>
              <a:gd name="adj2" fmla="val -14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Properties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6726000" y="2667000"/>
            <a:ext cx="3374611" cy="2373076"/>
            <a:chOff x="9294812" y="1741724"/>
            <a:chExt cx="2133600" cy="2373076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latin typeface="Consolas" panose="020B0609020204030204" pitchFamily="49" charset="0"/>
                </a:rPr>
                <a:t>sparky</a:t>
              </a: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Name = "Sparky"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Breed = "Corgi"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Age = 3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36" y="2661152"/>
            <a:ext cx="1524001" cy="995628"/>
          </a:xfrm>
          <a:prstGeom prst="wedgeRoundRectCallout">
            <a:avLst>
              <a:gd name="adj1" fmla="val -44503"/>
              <a:gd name="adj2" fmla="val -24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35" y="3894699"/>
            <a:ext cx="1524001" cy="995628"/>
          </a:xfrm>
          <a:prstGeom prst="wedgeRoundRectCallout">
            <a:avLst>
              <a:gd name="adj1" fmla="val -36797"/>
              <a:gd name="adj2" fmla="val -12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200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C18B0EB80FEC43B96FC4929E3ACDFF" ma:contentTypeVersion="2" ma:contentTypeDescription="Create a new document." ma:contentTypeScope="" ma:versionID="04af93aabb0940117f0b9cb8e49ad678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9723474c898e800c35579209656b9f44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BA5F61-2F2A-4613-9675-6D53200628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49BF08-5F92-4FE6-8A1D-3A3507A7B4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99E598-6BF5-490E-9FBB-B2B87540B9B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3870</TotalTime>
  <Words>1903</Words>
  <Application>Microsoft Office PowerPoint</Application>
  <PresentationFormat>Widescreen</PresentationFormat>
  <Paragraphs>363</Paragraphs>
  <Slides>32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</vt:lpstr>
      <vt:lpstr>Objects and Classes</vt:lpstr>
      <vt:lpstr>Table of Contents</vt:lpstr>
      <vt:lpstr>Have a Question?</vt:lpstr>
      <vt:lpstr>What is an Object? What is a Class? </vt:lpstr>
      <vt:lpstr>Classes</vt:lpstr>
      <vt:lpstr>Classes – Example</vt:lpstr>
      <vt:lpstr>Objects</vt:lpstr>
      <vt:lpstr>Objects – Instances of Classes</vt:lpstr>
      <vt:lpstr>Classes vs Objects</vt:lpstr>
      <vt:lpstr>Math, Random, BigInteger, ...</vt:lpstr>
      <vt:lpstr>Built-in API Classes in .NET Core</vt:lpstr>
      <vt:lpstr>Problem: Randomize Words</vt:lpstr>
      <vt:lpstr>Solution: Randomize Words</vt:lpstr>
      <vt:lpstr>Problem: Big Factorial</vt:lpstr>
      <vt:lpstr>Solution: Big Factorial</vt:lpstr>
      <vt:lpstr>Creating Custom Classes</vt:lpstr>
      <vt:lpstr>Defining Simple Classes</vt:lpstr>
      <vt:lpstr>Naming Classes</vt:lpstr>
      <vt:lpstr>Class Members</vt:lpstr>
      <vt:lpstr>Creating an Object</vt:lpstr>
      <vt:lpstr>Properties</vt:lpstr>
      <vt:lpstr>Methods</vt:lpstr>
      <vt:lpstr>Constructors</vt:lpstr>
      <vt:lpstr>Constructors (2)</vt:lpstr>
      <vt:lpstr>Class Operations</vt:lpstr>
      <vt:lpstr>Class Operations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C# Objects and Classes</dc:title>
  <dc:subject>Technology Fundamentals – Practical Training Course @ SoftUni</dc:subject>
  <dc:creator>Software University</dc:creator>
  <cp:keywords>Technology Fundamentals; C#;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Alexander Keramanov</cp:lastModifiedBy>
  <cp:revision>48</cp:revision>
  <dcterms:created xsi:type="dcterms:W3CDTF">2018-05-23T13:08:44Z</dcterms:created>
  <dcterms:modified xsi:type="dcterms:W3CDTF">2021-12-09T07:58:47Z</dcterms:modified>
  <cp:category>programming; education; software engineering; software development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