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1"/>
  </p:notesMasterIdLst>
  <p:handoutMasterIdLst>
    <p:handoutMasterId r:id="rId22"/>
  </p:handoutMasterIdLst>
  <p:sldIdLst>
    <p:sldId id="585" r:id="rId3"/>
    <p:sldId id="476" r:id="rId4"/>
    <p:sldId id="614" r:id="rId5"/>
    <p:sldId id="608" r:id="rId6"/>
    <p:sldId id="535" r:id="rId7"/>
    <p:sldId id="479" r:id="rId8"/>
    <p:sldId id="536" r:id="rId9"/>
    <p:sldId id="580" r:id="rId10"/>
    <p:sldId id="483" r:id="rId11"/>
    <p:sldId id="615" r:id="rId12"/>
    <p:sldId id="415" r:id="rId13"/>
    <p:sldId id="264" r:id="rId14"/>
    <p:sldId id="492" r:id="rId15"/>
    <p:sldId id="576" r:id="rId16"/>
    <p:sldId id="494" r:id="rId17"/>
    <p:sldId id="586" r:id="rId18"/>
    <p:sldId id="493" r:id="rId19"/>
    <p:sldId id="40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585"/>
            <p14:sldId id="476"/>
          </p14:sldIdLst>
        </p14:section>
        <p14:section name="Diamond Partners" id="{4D65ABC2-87C9-49F6-BC11-6C97A43DF603}">
          <p14:sldIdLst>
            <p14:sldId id="614"/>
            <p14:sldId id="60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615"/>
          </p14:sldIdLst>
        </p14:section>
        <p14:section name="Course Organization" id="{2B4D2ED8-F966-4FF9-BC04-EA7C60E10932}">
          <p14:sldIdLst>
            <p14:sldId id="415"/>
            <p14:sldId id="264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58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>
      <p:cViewPr varScale="1">
        <p:scale>
          <a:sx n="72" d="100"/>
          <a:sy n="72" d="100"/>
        </p:scale>
        <p:origin x="36" y="6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8AB29-A7DD-4383-A432-E4ABAADD7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44181"/>
            <a:ext cx="297992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774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2B848-D95B-47FC-8707-B388A6B88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79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2246115F-2DB6-45B6-B865-B410F621CC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CDE51141-3B33-4BE4-AA5C-110DBA645B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EE16AB7-E166-49CE-BAC3-F25D934817FC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DB89B0-8E28-4FEE-913C-5CFE39FDE4EF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E0D36D-B790-4F0D-A0F9-D5E4D830A790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77084101-9680-4ECD-9495-1581491CA4BD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A480660E-E97B-4D01-ABDC-CCEEFC01FB9B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4E6BE1-8D7C-4FD8-96AA-3991E7FE102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7057F6CC-3DAC-44A6-830C-DD89BFA52128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287E12-442F-4F68-8CEC-698408B1089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0570AF-D479-461A-BA94-0AEF5887DF3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327800-B7A0-4DE4-9BF8-056CE77235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DFCE38-0059-45FD-85D5-86EBD40E4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C16007-4D58-44E1-8161-17923BC6D30F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91E205-AFBA-48BB-9887-74053C6F9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E5F04F5-EF8D-4091-B1D4-BCEFFBCFC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6A1B94-AA77-4119-9D56-DDDFD4F9E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DCB3375-DF05-47D3-8CCA-3926959C3979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558964-ABA8-4559-AF92-54C79FF4FE6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C69F0D-76D7-4BE6-814D-EEAEC860B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F395BC-1127-4FD6-986B-D53461523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F09D54-5F9A-47A8-BE6C-CC5DD634F9D6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61B1B9-5D56-4EAE-99D9-6E961745AE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7D877F1-F6E3-4CE3-A199-82EA534459BB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7763B187-EB26-4426-B0D4-D8EEAAD01503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D01EBC14-7257-4501-AADD-B07442CFC9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7FE1304B-A47B-4F6D-8991-AD137171318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A2A9E076-6F29-4EBD-BC8B-138F8BC11FC9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538DA2-963A-4FC9-9A0A-63FE43BFD8B6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73CCC2-81B9-4262-919E-8687A1C5402D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A8BE7C-B6E3-45C1-9548-DA16A9490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302D30-59F3-43D1-9A32-1109F171D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ACDEC-809C-49E2-AB04-DD2FA7800A7C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D887BA-C7DE-4F61-AA35-23D701E1D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D5DA69-BF22-4A18-9229-D9103EE28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0BEC42-8850-42C6-8A00-41682FEB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8EFE45-158A-49A7-843E-5C3043B7C718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C4D4D0-6834-4891-B39A-128C9A5A631A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E29A10-C073-4716-A273-F3E29EC63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83908ED-FEA5-4AD9-A81A-9F429B175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4871A01D-B228-4DC1-BAC2-62D869C83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F6E22054-01AD-475C-9CC4-A659C44F34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03EAB849-6E42-4248-909C-80D0791CFD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C75889AC-0905-4F38-9FE5-B1F01BDBC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690" r:id="rId9"/>
    <p:sldLayoutId id="2147483696" r:id="rId10"/>
    <p:sldLayoutId id="214748369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judge.softuni.org/Contests#!/List/ByCategory/351/Algorithms-Fundamentals-Exercise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softuni.bg/trainings/3817/algorithms-with-python-july-2022" TargetMode="External"/><Relationship Id="rId7" Type="http://schemas.openxmlformats.org/officeDocument/2006/relationships/hyperlink" Target="https://www.facebook.com/groups/AlgorithmswithPythonJuly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softuni.bg/foru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jpeg"/><Relationship Id="rId23" Type="http://schemas.openxmlformats.org/officeDocument/2006/relationships/image" Target="../media/image3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2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7A1C8-4C38-4DD7-8AEF-4B65411507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37B9-BA0C-4F4B-A15D-571D5DAC9D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8796-C51C-4449-8864-EA1CB09245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938" y="5344406"/>
            <a:ext cx="2979920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91B4B-C913-4014-8DB2-9E895A00D3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4666B4-B74F-4647-A37E-2217E1F09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1EEF9E-F9C7-466F-A351-9FFDF65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with Python</a:t>
            </a:r>
          </a:p>
        </p:txBody>
      </p:sp>
    </p:spTree>
    <p:extLst>
      <p:ext uri="{BB962C8B-B14F-4D97-AF65-F5344CB8AC3E}">
        <p14:creationId xmlns:p14="http://schemas.microsoft.com/office/powerpoint/2010/main" val="353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430" y="1197286"/>
            <a:ext cx="11766856" cy="55599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/>
              <a:t>Software Engineer at </a:t>
            </a:r>
            <a:r>
              <a:rPr lang="en-US" b="1" noProof="1">
                <a:solidFill>
                  <a:schemeClr val="bg1"/>
                </a:solidFill>
              </a:rPr>
              <a:t>Nexo</a:t>
            </a:r>
          </a:p>
          <a:p>
            <a:pPr lvl="1">
              <a:buClr>
                <a:schemeClr val="tx1"/>
              </a:buClr>
            </a:pPr>
            <a:r>
              <a:rPr lang="en-US" sz="3396" noProof="1"/>
              <a:t>World's leading regulated </a:t>
            </a:r>
            <a:br>
              <a:rPr lang="en-US" sz="3396" noProof="1"/>
            </a:br>
            <a:r>
              <a:rPr lang="en-US" sz="3396" noProof="1"/>
              <a:t>digital assets institution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Created in </a:t>
            </a:r>
            <a:r>
              <a:rPr lang="en-US" b="1" dirty="0">
                <a:solidFill>
                  <a:schemeClr val="bg1"/>
                </a:solidFill>
              </a:rPr>
              <a:t>Bulgaria</a:t>
            </a:r>
            <a:endParaRPr lang="en-US" sz="3396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noProof="1"/>
              <a:t>Technical Trainer at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200+</a:t>
            </a:r>
            <a:r>
              <a:rPr lang="en-US" noProof="1"/>
              <a:t> training sessions for 4 years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vast world of algorithms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blockchain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6341" y="1584481"/>
            <a:ext cx="3454158" cy="34541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4A4B03A-1618-4386-4A1F-93CDE8FF2848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Timeline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798" y="2249848"/>
            <a:ext cx="1133494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098" y="1990939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38620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4912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0901" y="1495273"/>
            <a:ext cx="1406154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/>
              <a:t>0</a:t>
            </a:r>
            <a:r>
              <a:rPr lang="bg-BG" sz="1999" b="1" dirty="0"/>
              <a:t>4</a:t>
            </a:r>
            <a:r>
              <a:rPr lang="en-US" sz="1999" b="1" dirty="0"/>
              <a:t>-Jul-2022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90216" y="1537115"/>
            <a:ext cx="159861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20-Aug-2022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1217612" y="3048000"/>
            <a:ext cx="414889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with Python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2 times / week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credits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04-Jul-2022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13-Aug</a:t>
            </a:r>
            <a:r>
              <a:rPr lang="bg-BG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Retake: 20-Aug-2022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7770812" y="1500290"/>
            <a:ext cx="1550596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9" b="1" dirty="0"/>
              <a:t>13</a:t>
            </a:r>
            <a:r>
              <a:rPr lang="en-US" sz="1999" b="1" dirty="0"/>
              <a:t>-Aug-2022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4D901-377C-4776-A5FE-D548FF3FFF47}"/>
              </a:ext>
            </a:extLst>
          </p:cNvPr>
          <p:cNvSpPr/>
          <p:nvPr/>
        </p:nvSpPr>
        <p:spPr bwMode="auto">
          <a:xfrm>
            <a:off x="6246812" y="3032051"/>
            <a:ext cx="434340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Lections are 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recorded</a:t>
            </a:r>
          </a:p>
          <a:p>
            <a:pPr algn="ctr"/>
            <a:endParaRPr lang="en-GB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Recordings will be available at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10:00 on the scheduled day</a:t>
            </a:r>
          </a:p>
          <a:p>
            <a:pPr algn="ctr"/>
            <a:endParaRPr lang="en-GB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one 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lection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GB" sz="2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GB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August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18:30 to 21:30 – Exam Preparation + Q &amp; A </a:t>
            </a:r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Practical problems submitted in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r>
              <a:rPr lang="bg-BG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12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 August</a:t>
            </a:r>
          </a:p>
          <a:p>
            <a:pPr lvl="1"/>
            <a:r>
              <a:rPr lang="en-US" dirty="0"/>
              <a:t>Quick tests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017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28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7210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6597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0111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0342" y="1858377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0473" y="1670209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400912" y="352983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19919" y="458121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2036" y="1912740"/>
            <a:ext cx="9104956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https://softuni.bg/trainings/3817/algorithms-with-python-july-2022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2036" y="3274355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972" y="3400425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516" y="1755614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620805" y="4833210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https://www.facebook.com/groups/AlgorithmswithPythonJuly2022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76" y="513898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925C8E-611A-4BD6-851A-7C3ABF42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3B4D-8967-4D46-A6DC-2D94BCB7C5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52480" y="1371605"/>
            <a:ext cx="8180332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932996" lvl="1" indent="-457200">
              <a:lnSpc>
                <a:spcPts val="4000"/>
              </a:lnSpc>
            </a:pPr>
            <a:r>
              <a:rPr lang="en-US"/>
              <a:t>Exam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Homework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099" y="2823760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70" y="1069078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45" y="1368415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684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1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00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474" y="5756197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4261448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2120" y="4248012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85" y="4109147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0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74" y="5435972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36" y="1805050"/>
            <a:ext cx="4041110" cy="3990199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11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recursion and backtracking</a:t>
            </a:r>
          </a:p>
          <a:p>
            <a:pPr>
              <a:buClr>
                <a:schemeClr val="tx1"/>
              </a:buClr>
            </a:pPr>
            <a:r>
              <a:rPr lang="en-US" dirty="0"/>
              <a:t>Solving combinatorial problems</a:t>
            </a:r>
          </a:p>
          <a:p>
            <a:pPr>
              <a:buClr>
                <a:schemeClr val="tx1"/>
              </a:buClr>
            </a:pPr>
            <a:r>
              <a:rPr lang="en-US" dirty="0"/>
              <a:t>Searching, sorting and Greedy algorithms</a:t>
            </a:r>
          </a:p>
          <a:p>
            <a:pPr>
              <a:buClr>
                <a:schemeClr val="tx1"/>
              </a:buClr>
            </a:pPr>
            <a:r>
              <a:rPr lang="en-US" dirty="0"/>
              <a:t>Graph theory representation, traversal and                 shortest paths</a:t>
            </a:r>
          </a:p>
          <a:p>
            <a:pPr>
              <a:buClr>
                <a:schemeClr val="tx1"/>
              </a:buClr>
            </a:pPr>
            <a:r>
              <a:rPr lang="en-US" dirty="0"/>
              <a:t>Dynamic programming</a:t>
            </a:r>
          </a:p>
          <a:p>
            <a:pPr>
              <a:buClr>
                <a:schemeClr val="tx1"/>
              </a:buClr>
            </a:pPr>
            <a:r>
              <a:rPr lang="en-US" dirty="0"/>
              <a:t>Understanding solving techniques and choosing        between multiple solutions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 – 4 hours</a:t>
            </a:r>
            <a:endParaRPr lang="en-US" dirty="0"/>
          </a:p>
          <a:p>
            <a:pPr lvl="2"/>
            <a:r>
              <a:rPr lang="en-GB" dirty="0"/>
              <a:t>Recursion and backtracking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Combinatorial problem</a:t>
            </a:r>
          </a:p>
          <a:p>
            <a:pPr lvl="2"/>
            <a:r>
              <a:rPr lang="en-US" dirty="0"/>
              <a:t>Searching, sorting and Greedy</a:t>
            </a:r>
          </a:p>
          <a:p>
            <a:pPr lvl="2"/>
            <a:r>
              <a:rPr lang="en-US" dirty="0"/>
              <a:t>Graph theory</a:t>
            </a:r>
          </a:p>
          <a:p>
            <a:pPr lvl="2"/>
            <a:r>
              <a:rPr lang="en-US" dirty="0"/>
              <a:t>Dynamic programming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have 15 minutes once you enter</a:t>
            </a:r>
          </a:p>
          <a:p>
            <a:r>
              <a:rPr lang="en-GB" dirty="0"/>
              <a:t>10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552</Words>
  <Application>Microsoft Office PowerPoint</Application>
  <PresentationFormat>Custom</PresentationFormat>
  <Paragraphs>125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1_SoftUni3_1</vt:lpstr>
      <vt:lpstr>Algorithms with Python</vt:lpstr>
      <vt:lpstr>Table of Contents</vt:lpstr>
      <vt:lpstr>SoftUni Diamond Partners</vt:lpstr>
      <vt:lpstr>Educational Partners</vt:lpstr>
      <vt:lpstr>PowerPoint Presentation</vt:lpstr>
      <vt:lpstr>Course Objectives</vt:lpstr>
      <vt:lpstr>Practical Programming Exam</vt:lpstr>
      <vt:lpstr>Theoretical Exam</vt:lpstr>
      <vt:lpstr>PowerPoint Presentation</vt:lpstr>
      <vt:lpstr>Atanas Atanasov</vt:lpstr>
      <vt:lpstr>PowerPoint Presentation</vt:lpstr>
      <vt:lpstr>Course Timeline</vt:lpstr>
      <vt:lpstr>Homework Assignments &amp; Exercises</vt:lpstr>
      <vt:lpstr>Scoring System for the Course</vt:lpstr>
      <vt:lpstr>Course Web Site, Forum and FB Group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2022-07-01T08:49:51Z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