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99" r:id="rId2"/>
    <p:sldId id="601" r:id="rId3"/>
    <p:sldId id="434" r:id="rId4"/>
    <p:sldId id="415" r:id="rId5"/>
    <p:sldId id="598" r:id="rId6"/>
    <p:sldId id="446" r:id="rId7"/>
    <p:sldId id="607" r:id="rId8"/>
    <p:sldId id="486" r:id="rId9"/>
    <p:sldId id="611" r:id="rId10"/>
    <p:sldId id="602" r:id="rId11"/>
    <p:sldId id="582" r:id="rId12"/>
    <p:sldId id="595" r:id="rId13"/>
    <p:sldId id="535" r:id="rId14"/>
    <p:sldId id="546" r:id="rId15"/>
    <p:sldId id="614" r:id="rId16"/>
    <p:sldId id="539" r:id="rId17"/>
    <p:sldId id="547" r:id="rId18"/>
    <p:sldId id="436" r:id="rId19"/>
    <p:sldId id="438" r:id="rId20"/>
    <p:sldId id="606" r:id="rId21"/>
    <p:sldId id="615" r:id="rId22"/>
    <p:sldId id="616" r:id="rId23"/>
    <p:sldId id="577" r:id="rId24"/>
    <p:sldId id="504" r:id="rId25"/>
    <p:sldId id="505" r:id="rId26"/>
    <p:sldId id="5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5B9024-377D-417D-A0CC-8E2D17A7D0AE}">
          <p14:sldIdLst>
            <p14:sldId id="599"/>
            <p14:sldId id="601"/>
          </p14:sldIdLst>
        </p14:section>
        <p14:section name="While loop" id="{16BE42BC-74F2-435B-9AD5-F3E84F83DC93}">
          <p14:sldIdLst>
            <p14:sldId id="434"/>
            <p14:sldId id="415"/>
            <p14:sldId id="598"/>
            <p14:sldId id="446"/>
            <p14:sldId id="607"/>
            <p14:sldId id="486"/>
            <p14:sldId id="611"/>
            <p14:sldId id="602"/>
            <p14:sldId id="582"/>
            <p14:sldId id="595"/>
            <p14:sldId id="535"/>
            <p14:sldId id="546"/>
            <p14:sldId id="614"/>
            <p14:sldId id="539"/>
            <p14:sldId id="547"/>
            <p14:sldId id="436"/>
            <p14:sldId id="438"/>
            <p14:sldId id="606"/>
            <p14:sldId id="615"/>
            <p14:sldId id="616"/>
          </p14:sldIdLst>
        </p14:section>
        <p14:section name="Summary" id="{A48E0A96-FCEB-428E-BED7-A3AD00155F06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3" autoAdjust="0"/>
    <p:restoredTop sz="95214" autoAdjust="0"/>
  </p:normalViewPr>
  <p:slideViewPr>
    <p:cSldViewPr showGuides="1">
      <p:cViewPr varScale="1">
        <p:scale>
          <a:sx n="103" d="100"/>
          <a:sy n="103" d="100"/>
        </p:scale>
        <p:origin x="98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162022-17CD-4697-9B94-C62F266D87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4608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CE40E9-1888-4EA5-9C61-C4916132F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5091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D10D74-30A3-4859-B09F-11E29BF60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64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1BB5-CA5C-40FF-89F2-875D1D9349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461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DC7CDB-9019-42DC-B835-B13688246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839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5B9544-8FB9-4918-B6F7-2BCAEEB74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320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A8EA15-795B-4CB9-9535-D93BE6107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540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2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6F7911-F777-4502-8AAB-F9C6837030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71714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4A108E-BBF4-43AC-84DD-FA705124E4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sp>
        <p:nvSpPr>
          <p:cNvPr id="2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>
                <a:hlinkClick r:id="rId4"/>
              </a:rPr>
              <a:t>https://softuni.bg</a:t>
            </a:r>
            <a:endParaRPr lang="en-US" sz="1800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60A13F71-3A6F-496C-91F6-C77DF5C5EC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14872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6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 текст (низ)</a:t>
            </a:r>
          </a:p>
          <a:p>
            <a:pPr lvl="1"/>
            <a:r>
              <a:rPr lang="bg-BG" dirty="0"/>
              <a:t>Приключва четенето когато получи командата "</a:t>
            </a:r>
            <a:r>
              <a:rPr lang="en-US" dirty="0">
                <a:latin typeface="Consolas" panose="020B0609020204030204" pitchFamily="49" charset="0"/>
              </a:rPr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D167A0A-A6B0-47CE-B787-FE4E588CC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F4560F-F48C-496B-9091-149351C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2793BE22-A3BB-487E-BA74-F7758BC4F01C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7C8B520-B25A-43BE-83DB-374A2927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81857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4FFB1-95C7-4658-87D7-B43321F8C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A2167E-9D6F-42B8-9F5F-8A500CEDE8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потребителско име и 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парола за вход и проверява дали е коректна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 цели числа</a:t>
            </a:r>
          </a:p>
          <a:p>
            <a:pPr lvl="1"/>
            <a:r>
              <a:rPr lang="bg-BG" sz="2800" dirty="0"/>
              <a:t>Приключва четенето когато получи сума равна на първоначално въведеното число</a:t>
            </a:r>
            <a:endParaRPr lang="en-US" sz="2800" dirty="0"/>
          </a:p>
          <a:p>
            <a:pPr lvl="1"/>
            <a:r>
              <a:rPr lang="bg-BG" sz="2800" dirty="0"/>
              <a:t>Извежда сумата на всички прочетени числа</a:t>
            </a:r>
          </a:p>
          <a:p>
            <a:r>
              <a:rPr lang="bg-BG" sz="2800" dirty="0"/>
              <a:t>Примерен вход и изход:</a:t>
            </a:r>
          </a:p>
          <a:p>
            <a:pPr lvl="1"/>
            <a:endParaRPr lang="en-US" sz="2800" dirty="0"/>
          </a:p>
          <a:p>
            <a:pPr marL="377887" lvl="1" indent="0">
              <a:buNone/>
            </a:pP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800" dirty="0"/>
          </a:p>
          <a:p>
            <a:pPr lvl="2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739" y="4149000"/>
            <a:ext cx="1147319" cy="213895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100</a:t>
            </a:r>
          </a:p>
          <a:p>
            <a:r>
              <a:rPr lang="en-US" sz="2400" b="1" dirty="0"/>
              <a:t>10</a:t>
            </a:r>
          </a:p>
          <a:p>
            <a:r>
              <a:rPr lang="en-US" sz="2400" b="1" dirty="0"/>
              <a:t>20</a:t>
            </a:r>
          </a:p>
          <a:p>
            <a:r>
              <a:rPr lang="en-US" sz="2400" b="1" dirty="0"/>
              <a:t>30</a:t>
            </a:r>
          </a:p>
          <a:p>
            <a:r>
              <a:rPr lang="en-US" sz="2400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6705600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612" y="4957190"/>
            <a:ext cx="747589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83" y="3854028"/>
            <a:ext cx="1147319" cy="26991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20</a:t>
            </a:r>
          </a:p>
          <a:p>
            <a:r>
              <a:rPr lang="en-US" sz="2400" b="1" dirty="0"/>
              <a:t>1</a:t>
            </a:r>
            <a:endParaRPr lang="bg-BG" sz="2400" b="1" dirty="0"/>
          </a:p>
          <a:p>
            <a:r>
              <a:rPr lang="en-US" sz="2400" b="1" dirty="0"/>
              <a:t>2</a:t>
            </a:r>
          </a:p>
          <a:p>
            <a:r>
              <a:rPr lang="en-US" sz="2400" b="1" dirty="0"/>
              <a:t>3</a:t>
            </a:r>
          </a:p>
          <a:p>
            <a:r>
              <a:rPr lang="en-US" sz="2400" b="1" dirty="0"/>
              <a:t>4</a:t>
            </a:r>
            <a:endParaRPr lang="bg-BG" sz="2400" b="1" dirty="0"/>
          </a:p>
          <a:p>
            <a:r>
              <a:rPr lang="en-US" sz="2400" b="1" dirty="0"/>
              <a:t>5</a:t>
            </a:r>
            <a:endParaRPr lang="bg-BG" sz="2400" b="1" dirty="0"/>
          </a:p>
          <a:p>
            <a:r>
              <a:rPr lang="bg-BG" sz="2400" b="1" dirty="0"/>
              <a:t>6</a:t>
            </a:r>
            <a:endParaRPr lang="en-US" sz="2400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08" y="4957190"/>
            <a:ext cx="549692" cy="4928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076312" y="5051214"/>
            <a:ext cx="4027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1A6882-73EA-432D-9BA8-466616E83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76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Редица</a:t>
            </a:r>
            <a:r>
              <a:rPr lang="ru-RU" dirty="0"/>
              <a:t> числа 2</a:t>
            </a:r>
            <a:r>
              <a:rPr lang="en-US" dirty="0"/>
              <a:t>k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1 – условие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172F8-2333-4AE0-A41D-462B4E98F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62E1928-9F00-4F58-B0A8-EBE74797C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06" y="4419600"/>
            <a:ext cx="9743788" cy="60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+mj-lt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200" b="1" noProof="1">
                <a:latin typeface="+mj-lt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A37792-FFFE-47C9-96EF-BBFD1E9CE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400" dirty="0"/>
              <a:t>Напишете програма, която: </a:t>
            </a:r>
          </a:p>
          <a:p>
            <a:pPr lvl="1"/>
            <a:r>
              <a:rPr lang="bg-BG" sz="3200" dirty="0"/>
              <a:t>Прочита цяло число </a:t>
            </a:r>
            <a:r>
              <a:rPr lang="en-US" sz="3200" b="1" dirty="0"/>
              <a:t>n</a:t>
            </a:r>
            <a:endParaRPr lang="bg-BG" sz="3200" b="1" dirty="0"/>
          </a:p>
          <a:p>
            <a:pPr lvl="1"/>
            <a:r>
              <a:rPr lang="bg-BG" sz="3200" dirty="0"/>
              <a:t>Отпечатва всички числа </a:t>
            </a:r>
            <a:r>
              <a:rPr lang="en-US" sz="3200" dirty="0"/>
              <a:t>≤ </a:t>
            </a:r>
            <a:r>
              <a:rPr lang="en-US" sz="3200" b="1" dirty="0"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1, 3, 7, 15, 31, …</a:t>
            </a:r>
          </a:p>
          <a:p>
            <a:pPr lvl="1"/>
            <a:r>
              <a:rPr lang="bg-BG" sz="3200" dirty="0"/>
              <a:t>Всяко следващо число </a:t>
            </a:r>
            <a:r>
              <a:rPr lang="en-US" sz="3200" dirty="0"/>
              <a:t>e </a:t>
            </a:r>
            <a:r>
              <a:rPr lang="bg-BG" sz="3200" dirty="0"/>
              <a:t>равно на </a:t>
            </a:r>
            <a:r>
              <a:rPr lang="bg-BG" sz="3200" b="1" dirty="0"/>
              <a:t>предишното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*</a:t>
            </a:r>
            <a:r>
              <a:rPr lang="en-US" sz="3200" dirty="0"/>
              <a:t> </a:t>
            </a:r>
            <a:r>
              <a:rPr lang="bg-BG" sz="3200" dirty="0"/>
              <a:t> 2 + 1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27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724400" y="1429829"/>
            <a:ext cx="2447925" cy="4572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= 1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37820" y="1081179"/>
            <a:ext cx="4762" cy="32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7346" y="19021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724400" y="2283125"/>
            <a:ext cx="2447924" cy="1255144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k &lt;=</a:t>
            </a:r>
            <a:r>
              <a:rPr lang="bg-BG" sz="2400" dirty="0">
                <a:solidFill>
                  <a:srgbClr val="FFFFFF"/>
                </a:solidFill>
              </a:rPr>
              <a:t> </a:t>
            </a:r>
            <a:r>
              <a:rPr lang="en-GB" sz="2400" dirty="0">
                <a:solidFill>
                  <a:srgbClr val="FFFFFF"/>
                </a:solidFill>
              </a:rPr>
              <a:t>n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2583" y="355336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724399" y="3949461"/>
            <a:ext cx="2447926" cy="680768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k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28296" y="4645325"/>
            <a:ext cx="9525" cy="381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724400" y="2910699"/>
            <a:ext cx="12700" cy="2446307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737100" y="500333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724400" y="5029200"/>
            <a:ext cx="2447924" cy="6556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400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4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7010400" y="243840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7172324" y="2912842"/>
            <a:ext cx="8286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8011066" y="2620274"/>
            <a:ext cx="2435224" cy="580846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928296" y="3361921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D8F0C1C7-10CC-4932-87F0-BCE242E266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bg-BG" sz="3500" dirty="0"/>
              <a:t>Напишете програма, която:</a:t>
            </a:r>
          </a:p>
          <a:p>
            <a:pPr lvl="1" latinLnBrk="0"/>
            <a:r>
              <a:rPr lang="bg-BG" sz="3500" dirty="0"/>
              <a:t>Чете</a:t>
            </a:r>
            <a:r>
              <a:rPr lang="en-US" sz="3500" dirty="0"/>
              <a:t> </a:t>
            </a:r>
            <a:r>
              <a:rPr lang="en-US" sz="3500" b="1" dirty="0"/>
              <a:t>n</a:t>
            </a:r>
            <a:r>
              <a:rPr lang="en-US" sz="3500" dirty="0"/>
              <a:t> –</a:t>
            </a:r>
            <a:r>
              <a:rPr lang="bg-BG" sz="3500" dirty="0"/>
              <a:t> на</a:t>
            </a:r>
            <a:r>
              <a:rPr lang="en-US" sz="3500" dirty="0"/>
              <a:t> </a:t>
            </a:r>
            <a:r>
              <a:rPr lang="bg-BG" sz="3500" dirty="0"/>
              <a:t>брой числа, които представляват вноски по банкова сметка</a:t>
            </a:r>
            <a:r>
              <a:rPr lang="en-US" sz="3500" dirty="0"/>
              <a:t> </a:t>
            </a:r>
            <a:r>
              <a:rPr lang="bg-BG" sz="3500" dirty="0"/>
              <a:t>до получаване на командата 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r>
              <a:rPr lang="en-US" sz="3500" b="1" dirty="0">
                <a:latin typeface="Consolas" panose="020B0609020204030204" pitchFamily="49" charset="0"/>
              </a:rPr>
              <a:t>NoMoreMoney</a:t>
            </a:r>
            <a:r>
              <a:rPr lang="en-US" sz="3500" dirty="0">
                <a:latin typeface="Consolas" panose="020B0609020204030204" pitchFamily="49" charset="0"/>
              </a:rPr>
              <a:t>"</a:t>
            </a:r>
            <a:endParaRPr lang="bg-BG" sz="3500" dirty="0"/>
          </a:p>
          <a:p>
            <a:pPr lvl="1" latinLnBrk="0"/>
            <a:r>
              <a:rPr lang="bg-BG" sz="3500" dirty="0"/>
              <a:t>При всяка вноска принтира: </a:t>
            </a:r>
          </a:p>
          <a:p>
            <a:pPr marL="377887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bg-BG" sz="3500" b="1" dirty="0"/>
              <a:t>   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500" b="1" dirty="0"/>
              <a:t>{</a:t>
            </a:r>
            <a:r>
              <a:rPr lang="bg-BG" sz="3500" b="1" dirty="0"/>
              <a:t>сумата</a:t>
            </a:r>
            <a:r>
              <a:rPr lang="en-US" sz="3500" b="1" dirty="0"/>
              <a:t>} “</a:t>
            </a:r>
          </a:p>
          <a:p>
            <a:pPr lvl="1" latinLnBrk="0"/>
            <a:r>
              <a:rPr lang="bg-BG" sz="3500" dirty="0"/>
              <a:t>Ако се въведе отрицателно число да се изпише</a:t>
            </a:r>
            <a:endParaRPr lang="en-US" sz="3500" dirty="0"/>
          </a:p>
          <a:p>
            <a:pPr marL="377887" lvl="1" indent="0">
              <a:buNone/>
            </a:pPr>
            <a:r>
              <a:rPr lang="bg-BG" sz="3500" b="1" dirty="0"/>
              <a:t>    </a:t>
            </a:r>
            <a:r>
              <a:rPr lang="en-US" sz="3500" b="1" dirty="0"/>
              <a:t>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3500" b="1" dirty="0"/>
              <a:t>"</a:t>
            </a:r>
            <a:r>
              <a:rPr lang="bg-BG" sz="3500" b="1" dirty="0"/>
              <a:t> </a:t>
            </a:r>
            <a:r>
              <a:rPr lang="bg-BG" sz="3500" dirty="0"/>
              <a:t>и програмата да приключи </a:t>
            </a:r>
          </a:p>
          <a:p>
            <a:pPr lvl="1" latinLnBrk="0"/>
            <a:r>
              <a:rPr lang="bg-BG" sz="3500" dirty="0"/>
              <a:t>Накрая на програмата трябва да се изпише:</a:t>
            </a:r>
          </a:p>
          <a:p>
            <a:pPr marL="377887" lvl="1" indent="0">
              <a:buNone/>
            </a:pPr>
            <a:r>
              <a:rPr lang="bg-BG" sz="3500" b="1" dirty="0"/>
              <a:t>     "</a:t>
            </a:r>
            <a:r>
              <a:rPr lang="en-US" sz="3500" b="1" dirty="0"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3500" b="1" dirty="0"/>
              <a:t>{</a:t>
            </a:r>
            <a:r>
              <a:rPr lang="bg-BG" sz="3500" b="1" dirty="0"/>
              <a:t>общата сума в сметката</a:t>
            </a:r>
            <a:r>
              <a:rPr lang="en-US" sz="3500" b="1" dirty="0"/>
              <a:t>}</a:t>
            </a:r>
            <a:r>
              <a:rPr lang="bg-BG" sz="3500" b="1" dirty="0"/>
              <a:t>"</a:t>
            </a:r>
            <a:endParaRPr lang="en-US" sz="3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3587E6-5FCA-41D4-816C-3BB3632B1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8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Примерен вход и изход:</a:t>
            </a:r>
            <a:endParaRPr lang="bg-BG" sz="3200" dirty="0"/>
          </a:p>
          <a:p>
            <a:pPr lvl="1"/>
            <a:endParaRPr lang="en-US" sz="3000" dirty="0"/>
          </a:p>
          <a:p>
            <a:pPr marL="377887" lvl="1" indent="0">
              <a:buNone/>
            </a:pP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</a:t>
            </a:r>
            <a:r>
              <a:rPr lang="en-US" dirty="0"/>
              <a:t>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3AAE68E-1181-46C0-BCF0-5BEA9CDCE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C610EE19-BE49-46A1-A9CD-34CBE08DD6FD}"/>
              </a:ext>
            </a:extLst>
          </p:cNvPr>
          <p:cNvSpPr/>
          <p:nvPr/>
        </p:nvSpPr>
        <p:spPr>
          <a:xfrm>
            <a:off x="4414155" y="2836149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99D22AA-FEC0-4241-840A-323858DB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2250471"/>
            <a:ext cx="3931515" cy="1524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F8DDB08-044F-42C4-94C9-1B0ECB15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438" y="4378934"/>
            <a:ext cx="1318092" cy="14884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FD8BC586-E237-480C-8229-9BAF800A4D02}"/>
              </a:ext>
            </a:extLst>
          </p:cNvPr>
          <p:cNvSpPr/>
          <p:nvPr/>
        </p:nvSpPr>
        <p:spPr>
          <a:xfrm>
            <a:off x="4414155" y="4946844"/>
            <a:ext cx="462466" cy="352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0CBBFD3-0FE7-4B90-BD67-8686A8E2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48" y="4378933"/>
            <a:ext cx="3909618" cy="148846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7E04C8B-4D66-4811-B2DC-7CBCB40D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286001"/>
            <a:ext cx="2043530" cy="14884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</p:spTree>
    <p:extLst>
      <p:ext uri="{BB962C8B-B14F-4D97-AF65-F5344CB8AC3E}">
        <p14:creationId xmlns:p14="http://schemas.microsoft.com/office/powerpoint/2010/main" val="35998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59856" y="418393"/>
            <a:ext cx="2302945" cy="53340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20" y="951794"/>
            <a:ext cx="2309" cy="3274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000" y="1279194"/>
            <a:ext cx="2112038" cy="7620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 = 0.0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19" y="2041194"/>
            <a:ext cx="2310" cy="3322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056" y="2373464"/>
            <a:ext cx="2210181" cy="1120472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!input.equals</a:t>
              </a: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30" y="3493937"/>
            <a:ext cx="9633" cy="363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603" y="2933700"/>
            <a:ext cx="11035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85" y="3278979"/>
            <a:ext cx="891973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08062" y="2502321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2689" y="3857139"/>
            <a:ext cx="2556547" cy="685800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amount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62" y="4542940"/>
            <a:ext cx="15966" cy="3428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056" y="4885838"/>
            <a:ext cx="2251745" cy="1281272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amount &lt; 0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5037" y="5057937"/>
            <a:ext cx="762000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cxnSp>
        <p:nvCxnSpPr>
          <p:cNvPr id="63" name="Straight Arrow Connector 62"/>
          <p:cNvCxnSpPr>
            <a:cxnSpLocks/>
          </p:cNvCxnSpPr>
          <p:nvPr/>
        </p:nvCxnSpPr>
        <p:spPr>
          <a:xfrm flipH="1">
            <a:off x="4176670" y="5526474"/>
            <a:ext cx="7763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256" y="5080690"/>
            <a:ext cx="776330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0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5558" y="4941031"/>
            <a:ext cx="2344681" cy="1528394"/>
            <a:chOff x="1833070" y="4091946"/>
            <a:chExt cx="2344681" cy="1550507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6"/>
              <a:ext cx="2179888" cy="1550507"/>
              <a:chOff x="1843231" y="3930891"/>
              <a:chExt cx="2274661" cy="1842349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1"/>
                <a:ext cx="2274661" cy="1842349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617649"/>
                <a:ext cx="2102244" cy="629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print message,</a:t>
                </a:r>
                <a:endPara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95336"/>
              <a:ext cx="2344681" cy="5293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increase balance,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5812" y="3025787"/>
            <a:ext cx="2007330" cy="1823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4378" y="2590800"/>
            <a:ext cx="2507730" cy="685800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Print output</a:t>
              </a:r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801" y="3276600"/>
            <a:ext cx="2055443" cy="2249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">
            <a:extLst>
              <a:ext uri="{FF2B5EF4-FFF2-40B4-BE49-F238E27FC236}">
                <a16:creationId xmlns:a16="http://schemas.microsoft.com/office/drawing/2014/main" id="{0D87D48E-3630-43A0-88CC-81C831630E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5" name="Rectangle 76">
            <a:extLst>
              <a:ext uri="{FF2B5EF4-FFF2-40B4-BE49-F238E27FC236}">
                <a16:creationId xmlns:a16="http://schemas.microsoft.com/office/drawing/2014/main" id="{2772DC4F-D3A5-4FC7-AD03-2DFBFEE9DD5C}"/>
              </a:ext>
            </a:extLst>
          </p:cNvPr>
          <p:cNvSpPr/>
          <p:nvPr/>
        </p:nvSpPr>
        <p:spPr>
          <a:xfrm>
            <a:off x="2634220" y="5936277"/>
            <a:ext cx="843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9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4307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Stop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49297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61397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39484" y="5223263"/>
            <a:ext cx="792379" cy="5703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3937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89674" y="5220273"/>
            <a:ext cx="792379" cy="5763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0646" y="53560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74" y="1437509"/>
            <a:ext cx="967122" cy="1233320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15" y="2661305"/>
            <a:ext cx="597509" cy="892433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B8AA65F4-1F1D-4611-93C1-4F8ABC01E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50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16015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"Stop"</a:t>
            </a:r>
            <a:endParaRPr lang="bg-BG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244" y="5277583"/>
            <a:ext cx="788756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022" y="5263366"/>
            <a:ext cx="792379" cy="4919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1411" y="5352376"/>
            <a:ext cx="43088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1878" y="5241572"/>
            <a:ext cx="780922" cy="4919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7400" y="5325670"/>
            <a:ext cx="40877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09" y="5371135"/>
            <a:ext cx="400947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01" y="2494612"/>
            <a:ext cx="773743" cy="1239188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130" y="1542113"/>
            <a:ext cx="891270" cy="127933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2A2262D9-7203-4482-905C-0E899F7B0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273" y="4605718"/>
            <a:ext cx="923021" cy="1805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74" y="4508939"/>
            <a:ext cx="914399" cy="20227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709" y="4438837"/>
            <a:ext cx="914399" cy="209288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2410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/>
              <a:t>For </a:t>
            </a:r>
            <a:r>
              <a:rPr lang="bg-BG" dirty="0"/>
              <a:t>цикъл</a:t>
            </a:r>
            <a:r>
              <a:rPr lang="en-US" dirty="0"/>
              <a:t> </a:t>
            </a:r>
            <a:r>
              <a:rPr lang="bg-BG" dirty="0"/>
              <a:t>с едно условие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  <a:endParaRPr lang="en-US" dirty="0"/>
          </a:p>
          <a:p>
            <a:pPr marL="529863" indent="-514350"/>
            <a:r>
              <a:rPr lang="bg-BG" dirty="0">
                <a:latin typeface="+mj-lt"/>
              </a:rPr>
              <a:t>Безкраен цикъл</a:t>
            </a:r>
            <a:endParaRPr lang="en-US" dirty="0">
              <a:latin typeface="+mj-lt"/>
            </a:endParaRPr>
          </a:p>
          <a:p>
            <a:pPr marL="529863" indent="-514350"/>
            <a:r>
              <a:rPr lang="bg-BG" dirty="0"/>
              <a:t>Прекъсване на цикъл</a:t>
            </a:r>
            <a:r>
              <a:rPr lang="en-US" dirty="0"/>
              <a:t>	</a:t>
            </a:r>
            <a:endParaRPr lang="bg-BG" dirty="0"/>
          </a:p>
          <a:p>
            <a:pPr marL="529863" indent="-514350"/>
            <a:r>
              <a:rPr lang="bg-BG" dirty="0"/>
              <a:t>Продължаване на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Оператор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преминава към следващата итерация на цикъла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1D5FFC-5C17-48C8-8C08-1146E640F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44D6F69-3A5F-48BC-8795-61452B20D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29" y="2305150"/>
            <a:ext cx="4815000" cy="42288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nn-NO" sz="2800" b="1" dirty="0">
                <a:latin typeface="Consolas" pitchFamily="49" charset="0"/>
                <a:cs typeface="Consolas" pitchFamily="49" charset="0"/>
              </a:rPr>
              <a:t>var i int = 0</a:t>
            </a: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n-NO" sz="2800" dirty="0"/>
              <a:t>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 &lt; 10</a:t>
            </a:r>
            <a:r>
              <a:rPr lang="nn-NO" sz="2800" dirty="0"/>
              <a:t> 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if i % 2 == 0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  i++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</a:t>
            </a:r>
            <a:endParaRPr lang="nn-NO" sz="2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dirty="0"/>
              <a:t>   </a:t>
            </a:r>
            <a:r>
              <a:rPr lang="nn-NO" sz="28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nn-NO" sz="2800" dirty="0"/>
              <a:t>   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fmt.Println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nn-NO" sz="2800" b="1" dirty="0">
                <a:latin typeface="Consolas" pitchFamily="49" charset="0"/>
                <a:cs typeface="Consolas" pitchFamily="49" charset="0"/>
              </a:rPr>
              <a:t> i++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00B306B-306D-4213-976B-F6D48B3255EE}"/>
              </a:ext>
            </a:extLst>
          </p:cNvPr>
          <p:cNvSpPr/>
          <p:nvPr/>
        </p:nvSpPr>
        <p:spPr>
          <a:xfrm>
            <a:off x="7132862" y="4208416"/>
            <a:ext cx="561974" cy="422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17263F3-F545-4F57-9CD5-FCBA2AFF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70" y="3033138"/>
            <a:ext cx="2239630" cy="27728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4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latinLnBrk="0"/>
            <a:r>
              <a:rPr lang="bg-BG" sz="3000" dirty="0"/>
              <a:t>Напишете програма, която: </a:t>
            </a:r>
          </a:p>
          <a:p>
            <a:pPr lvl="1" latinLnBrk="0"/>
            <a:r>
              <a:rPr lang="bg-BG" sz="2800" dirty="0"/>
              <a:t>Изчислява </a:t>
            </a:r>
            <a:r>
              <a:rPr lang="bg-BG" sz="2800" b="1" dirty="0"/>
              <a:t>средната оценка </a:t>
            </a:r>
            <a:r>
              <a:rPr lang="bg-BG" sz="2800" dirty="0"/>
              <a:t>на ученик от цялото му обучение</a:t>
            </a:r>
          </a:p>
          <a:p>
            <a:pPr lvl="1" latinLnBrk="0"/>
            <a:r>
              <a:rPr lang="bg-BG" sz="2800" dirty="0"/>
              <a:t>Ако годишната му оценка е</a:t>
            </a:r>
            <a:r>
              <a:rPr lang="en-US" sz="2800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&gt;=</a:t>
            </a:r>
            <a:r>
              <a:rPr lang="en-US" sz="2600" dirty="0"/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</a:t>
            </a:r>
            <a:r>
              <a:rPr lang="en-US" sz="2600" dirty="0"/>
              <a:t> </a:t>
            </a:r>
            <a:r>
              <a:rPr lang="bg-BG" sz="2600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bg-BG" sz="2600" b="1" dirty="0">
                <a:latin typeface="+mj-lt"/>
              </a:rPr>
              <a:t> </a:t>
            </a:r>
            <a:r>
              <a:rPr lang="bg-BG" sz="2600" b="1" dirty="0">
                <a:latin typeface="Consolas" panose="020B0609020204030204" pitchFamily="49" charset="0"/>
              </a:rPr>
              <a:t>4.00</a:t>
            </a:r>
            <a:r>
              <a:rPr lang="bg-BG" sz="2600" dirty="0"/>
              <a:t>, той ще повтори класа</a:t>
            </a:r>
          </a:p>
          <a:p>
            <a:pPr lvl="1" latinLnBrk="0"/>
            <a:r>
              <a:rPr lang="bg-BG" sz="2800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912" lvl="1" indent="0">
              <a:buNone/>
            </a:pPr>
            <a:r>
              <a:rPr lang="bg-BG" sz="2400" dirty="0"/>
              <a:t>"{име на ученика} </a:t>
            </a:r>
            <a:r>
              <a:rPr lang="en-US" sz="2400" b="1" dirty="0"/>
              <a:t>has been excluded at </a:t>
            </a:r>
            <a:r>
              <a:rPr lang="en-US" sz="2400" dirty="0"/>
              <a:t>{</a:t>
            </a:r>
            <a:r>
              <a:rPr lang="bg-BG" sz="2400" dirty="0"/>
              <a:t>класа, в който е бил изключен} </a:t>
            </a:r>
            <a:r>
              <a:rPr lang="en-US" sz="2400" b="1" dirty="0"/>
              <a:t>grade</a:t>
            </a:r>
            <a:r>
              <a:rPr lang="en-US" sz="2400" dirty="0"/>
              <a:t>"</a:t>
            </a:r>
          </a:p>
          <a:p>
            <a:pPr lvl="1" latinLnBrk="0"/>
            <a:r>
              <a:rPr lang="bg-BG" sz="2800" dirty="0"/>
              <a:t>При </a:t>
            </a:r>
            <a:r>
              <a:rPr lang="bg-BG" sz="2800" b="1" dirty="0"/>
              <a:t>завършване</a:t>
            </a:r>
            <a:r>
              <a:rPr lang="bg-BG" sz="2800" dirty="0"/>
              <a:t> да се отпечата</a:t>
            </a:r>
            <a:r>
              <a:rPr lang="bg-BG" sz="2400" dirty="0"/>
              <a:t>:</a:t>
            </a:r>
          </a:p>
          <a:p>
            <a:pPr marL="377887" lvl="1" indent="0">
              <a:buNone/>
            </a:pP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dirty="0"/>
              <a:t>{</a:t>
            </a:r>
            <a:r>
              <a:rPr lang="bg-BG" sz="2400" dirty="0"/>
              <a:t>име на ученика</a:t>
            </a:r>
            <a:r>
              <a:rPr lang="en-US" sz="2400" dirty="0"/>
              <a:t>}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400" b="1" dirty="0">
                <a:latin typeface="+mj-lt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dirty="0"/>
              <a:t>: </a:t>
            </a:r>
            <a:r>
              <a:rPr lang="en-US" sz="2400" dirty="0"/>
              <a:t>{</a:t>
            </a:r>
            <a:r>
              <a:rPr lang="bg-BG" sz="2400" dirty="0"/>
              <a:t>средната оценка от цялото обучение</a:t>
            </a:r>
            <a:r>
              <a:rPr lang="en-US" sz="2400" dirty="0"/>
              <a:t>}</a:t>
            </a:r>
            <a:r>
              <a:rPr lang="bg-BG" sz="2400" dirty="0"/>
              <a:t>"</a:t>
            </a:r>
          </a:p>
          <a:p>
            <a:pPr lvl="1" latinLnBrk="0"/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5BDED3-582B-4D9D-AD87-616A07B0C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8788" y="1524000"/>
            <a:ext cx="1143000" cy="48006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/>
              <a:t>Gosho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5.5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5.55</a:t>
            </a:r>
          </a:p>
          <a:p>
            <a:r>
              <a:rPr lang="en-US" sz="2400" b="1" dirty="0"/>
              <a:t>5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6</a:t>
            </a:r>
          </a:p>
          <a:p>
            <a:r>
              <a:rPr lang="en-US" sz="2400" b="1" dirty="0"/>
              <a:t>5.43</a:t>
            </a:r>
          </a:p>
          <a:p>
            <a:r>
              <a:rPr lang="en-US" sz="2400" b="1" dirty="0"/>
              <a:t>5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6633" y="377189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2200" y="3427122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90" y="1981930"/>
            <a:ext cx="1143000" cy="3884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400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6126" y="377216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1188" y="3431413"/>
            <a:ext cx="3581400" cy="9943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BCFC38A-12F1-408D-BF80-6B5E80A3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2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18EDCAA5-D17D-49E6-81B8-E4CEBCB59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3CEA587-3D25-467A-AA2D-0BA14B5F7450}"/>
              </a:ext>
            </a:extLst>
          </p:cNvPr>
          <p:cNvSpPr txBox="1">
            <a:spLocks/>
          </p:cNvSpPr>
          <p:nvPr/>
        </p:nvSpPr>
        <p:spPr>
          <a:xfrm>
            <a:off x="709427" y="1983340"/>
            <a:ext cx="8036199" cy="41181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повтаряме блок от код с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цикъл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прекъсваме цикли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Можем да преминем към следваща итерация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061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E1591-A2A0-4328-B6E3-0AA31D93A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008087-23ED-4969-A81B-FF3FDA9FB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881000" y="1493999"/>
            <a:ext cx="2565000" cy="241153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for …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4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}</a:t>
            </a:r>
            <a:endParaRPr lang="bg-BG" sz="44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5DFA4-4708-42BF-A72C-1A4CE6D553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For</a:t>
            </a:r>
            <a:r>
              <a:rPr lang="bg-BG" dirty="0"/>
              <a:t> цикъл с едно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259287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се налага да изпълним блок с команди неопределен брой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цикъл, който зависи от условие</a:t>
            </a:r>
            <a:endParaRPr lang="bg-BG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bg-BG" dirty="0"/>
              <a:t>цикъл</a:t>
            </a:r>
            <a:r>
              <a:rPr lang="en-US" dirty="0"/>
              <a:t> </a:t>
            </a:r>
            <a:r>
              <a:rPr lang="bg-BG" dirty="0"/>
              <a:t>с едно условие</a:t>
            </a:r>
            <a:r>
              <a:rPr lang="en-US" dirty="0"/>
              <a:t> -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087" y="3785674"/>
            <a:ext cx="3211077" cy="15878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for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858" y="3347136"/>
            <a:ext cx="1752306" cy="583772"/>
          </a:xfrm>
          <a:prstGeom prst="wedgeRoundRectCallout">
            <a:avLst>
              <a:gd name="adj1" fmla="val -60319"/>
              <a:gd name="adj2" fmla="val 537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20" y="4829286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252632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415028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758418" y="3855909"/>
            <a:ext cx="99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252632" y="4751143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415028" y="5286872"/>
            <a:ext cx="1675208" cy="775043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710776" y="5421461"/>
            <a:ext cx="108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846244" y="4655526"/>
            <a:ext cx="1975172" cy="837604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182373" y="4917254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342801" y="4721387"/>
            <a:ext cx="78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023247" y="363902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3FA8FD6-437A-4047-8DEE-58DF3769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2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bg-BG" dirty="0"/>
              <a:t>цикъл</a:t>
            </a:r>
            <a:r>
              <a:rPr lang="en-US" dirty="0"/>
              <a:t> </a:t>
            </a:r>
            <a:r>
              <a:rPr lang="bg-BG" dirty="0"/>
              <a:t>с едно условие</a:t>
            </a:r>
            <a:r>
              <a:rPr lang="en-US" dirty="0"/>
              <a:t> </a:t>
            </a:r>
            <a:r>
              <a:rPr lang="bg-BG" dirty="0"/>
              <a:t>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14" y="2161822"/>
            <a:ext cx="6672557" cy="24360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a int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&lt;= 10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fmt.Printf("a = %d\n",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a++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03757" y="2225338"/>
            <a:ext cx="4404485" cy="230901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145822" y="3191362"/>
            <a:ext cx="428374" cy="376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39A6628-33DD-4CCE-8D55-CD2796A8E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46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7FD3EB5-66F8-41D9-B359-5EB75B6C6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F5FAF140-89D8-40AE-99E2-724AE2C7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3429000"/>
            <a:ext cx="7619995" cy="14881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fmt.Println("Infinite 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4CB563C6-27EE-4DBE-983A-CB450E94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697" y="2394108"/>
            <a:ext cx="3429000" cy="908001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19" name="Flowchart: Decision 7">
            <a:extLst>
              <a:ext uri="{FF2B5EF4-FFF2-40B4-BE49-F238E27FC236}">
                <a16:creationId xmlns:a16="http://schemas.microsoft.com/office/drawing/2014/main" id="{303794E2-5AAA-4823-8768-3ABE0AE65BB7}"/>
              </a:ext>
            </a:extLst>
          </p:cNvPr>
          <p:cNvSpPr/>
          <p:nvPr/>
        </p:nvSpPr>
        <p:spPr>
          <a:xfrm>
            <a:off x="9372600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BC3C88AB-536A-436C-90A1-FFDDB9805266}"/>
              </a:ext>
            </a:extLst>
          </p:cNvPr>
          <p:cNvSpPr txBox="1"/>
          <p:nvPr/>
        </p:nvSpPr>
        <p:spPr>
          <a:xfrm>
            <a:off x="9630771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544ABF2F-673B-4A98-9AA2-BE9B6FFF48D9}"/>
              </a:ext>
            </a:extLst>
          </p:cNvPr>
          <p:cNvCxnSpPr>
            <a:cxnSpLocks/>
          </p:cNvCxnSpPr>
          <p:nvPr/>
        </p:nvCxnSpPr>
        <p:spPr>
          <a:xfrm>
            <a:off x="10422211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391A4E63-09D4-4CB2-A087-2C52B2F8A2AD}"/>
              </a:ext>
            </a:extLst>
          </p:cNvPr>
          <p:cNvSpPr/>
          <p:nvPr/>
        </p:nvSpPr>
        <p:spPr>
          <a:xfrm>
            <a:off x="9372600" y="4591386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D71253B5-13E8-4E36-B31E-9C01656DFD2F}"/>
              </a:ext>
            </a:extLst>
          </p:cNvPr>
          <p:cNvSpPr txBox="1"/>
          <p:nvPr/>
        </p:nvSpPr>
        <p:spPr>
          <a:xfrm>
            <a:off x="9554183" y="4808643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4" name="Elbow Connector 18">
            <a:extLst>
              <a:ext uri="{FF2B5EF4-FFF2-40B4-BE49-F238E27FC236}">
                <a16:creationId xmlns:a16="http://schemas.microsoft.com/office/drawing/2014/main" id="{572C7EE8-1207-4E95-A0A8-529A1C9D8A75}"/>
              </a:ext>
            </a:extLst>
          </p:cNvPr>
          <p:cNvCxnSpPr>
            <a:cxnSpLocks/>
            <a:stCxn id="22" idx="2"/>
            <a:endCxn id="19" idx="1"/>
          </p:cNvCxnSpPr>
          <p:nvPr/>
        </p:nvCxnSpPr>
        <p:spPr>
          <a:xfrm rot="5400000" flipH="1">
            <a:off x="8659850" y="3800241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>
            <a:extLst>
              <a:ext uri="{FF2B5EF4-FFF2-40B4-BE49-F238E27FC236}">
                <a16:creationId xmlns:a16="http://schemas.microsoft.com/office/drawing/2014/main" id="{5EF22F20-EF4C-402C-A191-FB786BCB9395}"/>
              </a:ext>
            </a:extLst>
          </p:cNvPr>
          <p:cNvSpPr txBox="1"/>
          <p:nvPr/>
        </p:nvSpPr>
        <p:spPr>
          <a:xfrm>
            <a:off x="10535200" y="3882771"/>
            <a:ext cx="11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439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2" grpId="0" animBg="1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0D06F9-9203-4F5A-A4F8-925CEDDA8A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86000" y="4914000"/>
            <a:ext cx="10961783" cy="768084"/>
          </a:xfrm>
        </p:spPr>
        <p:txBody>
          <a:bodyPr/>
          <a:lstStyle/>
          <a:p>
            <a:r>
              <a:rPr lang="bg-BG" dirty="0"/>
              <a:t>Прекъсване чрез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endParaRPr lang="bg-BG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C8A035-77B2-4E08-96D7-777F254C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1"/>
            <a:ext cx="2590800" cy="21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Оператор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прекъсва цикъла</a:t>
            </a:r>
            <a:endParaRPr lang="en-US" sz="3600" dirty="0"/>
          </a:p>
          <a:p>
            <a:r>
              <a:rPr lang="bg-BG" sz="3600" dirty="0"/>
              <a:t>Не може да съществува самостоятелно  извън цикъл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58FB24-3E26-4331-9C35-3E653A0D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FC40C15-E352-4FA2-B8D6-2A9C1AEC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114000"/>
            <a:ext cx="7848600" cy="28094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700" b="1" noProof="1">
                <a:latin typeface="Consolas" pitchFamily="49" charset="0"/>
                <a:cs typeface="Consolas" pitchFamily="49" charset="0"/>
              </a:rPr>
              <a:t>fmt.Println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("Infinite 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if …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038E569-C81C-4B1D-838C-3810FDA98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835" y="4284000"/>
            <a:ext cx="4294496" cy="990600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404401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828800"/>
            <a:ext cx="8153400" cy="3857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var input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fmt.Scanln(&amp;input)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input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fmt.Println("Infinite 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000" y="3339000"/>
            <a:ext cx="3960000" cy="1260000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67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Words>1319</Words>
  <Application>Microsoft Office PowerPoint</Application>
  <PresentationFormat>Widescreen</PresentationFormat>
  <Paragraphs>321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По-сложни цикли</vt:lpstr>
      <vt:lpstr>Съдържание</vt:lpstr>
      <vt:lpstr>For цикъл с едно условие</vt:lpstr>
      <vt:lpstr>For цикъл с едно условие - конструкция</vt:lpstr>
      <vt:lpstr>For цикъл с едно условие – пример</vt:lpstr>
      <vt:lpstr>Безкраен цикъл</vt:lpstr>
      <vt:lpstr>Прекъсване чрез оператор break</vt:lpstr>
      <vt:lpstr>Прекратяване на цикъл</vt:lpstr>
      <vt:lpstr>Прекратяване на цикъл – пример</vt:lpstr>
      <vt:lpstr>Четене на текст – условие</vt:lpstr>
      <vt:lpstr>Парола – условие</vt:lpstr>
      <vt:lpstr>Сума от числа – условие</vt:lpstr>
      <vt:lpstr>Редица числа 2k + 1 – условие</vt:lpstr>
      <vt:lpstr>PowerPoint Presentation</vt:lpstr>
      <vt:lpstr>Баланс на сметка – условие</vt:lpstr>
      <vt:lpstr>Баланс на сметка – условие </vt:lpstr>
      <vt:lpstr>PowerPoint Presentation</vt:lpstr>
      <vt:lpstr>Най-голямо число – пример</vt:lpstr>
      <vt:lpstr>Най-малко число – условие</vt:lpstr>
      <vt:lpstr>Продължаване на цикъла</vt:lpstr>
      <vt:lpstr>Завършване – условие </vt:lpstr>
      <vt:lpstr>Завършване – условие (2)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77</cp:revision>
  <dcterms:created xsi:type="dcterms:W3CDTF">2018-05-23T13:08:44Z</dcterms:created>
  <dcterms:modified xsi:type="dcterms:W3CDTF">2022-03-01T20:58:24Z</dcterms:modified>
  <cp:category>computer programming;programming;C#;програмиране;кодиране</cp:category>
</cp:coreProperties>
</file>