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5" r:id="rId47"/>
    <p:sldId id="306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8393D7-AC3D-475A-AFF1-C13D18EB2065}">
          <p14:sldIdLst>
            <p14:sldId id="256"/>
            <p14:sldId id="257"/>
            <p14:sldId id="258"/>
          </p14:sldIdLst>
        </p14:section>
        <p14:section name="Databases: Introduction" id="{74E94300-C74C-4F11-A1E8-1E239C971519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QL vs. NoSQL Databases" id="{02AE9273-44E5-410F-BDA4-D43EAD14EBCA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BMS Systems" id="{3C62BFC3-DB3A-4876-B985-6A998C2A0313}">
          <p14:sldIdLst>
            <p14:sldId id="272"/>
            <p14:sldId id="273"/>
            <p14:sldId id="274"/>
            <p14:sldId id="275"/>
          </p14:sldIdLst>
        </p14:section>
        <p14:section name="Relational Databases and SQL" id="{8AFA6568-6DE6-4A33-89DB-9BB8A61DC8F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oSQL and MongoDB" id="{85FCFB60-4244-4C17-90E5-FC36B0166527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5829D0BC-BBC1-404B-B358-12FE055A9422}">
          <p14:sldIdLst>
            <p14:sldId id="299"/>
            <p14:sldId id="300"/>
            <p14:sldId id="305"/>
            <p14:sldId id="306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2883" autoAdjust="0"/>
  </p:normalViewPr>
  <p:slideViewPr>
    <p:cSldViewPr showGuides="1">
      <p:cViewPr varScale="1">
        <p:scale>
          <a:sx n="68" d="100"/>
          <a:sy n="68" d="100"/>
        </p:scale>
        <p:origin x="68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Welcome everybody to the</a:t>
            </a:r>
            <a:r>
              <a:rPr lang="bg-BG" sz="2000" b="1" strike="noStrike" spc="-1">
                <a:latin typeface="Arial"/>
              </a:rPr>
              <a:t> "Database Basics" lesson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doctor </a:t>
            </a:r>
            <a:r>
              <a:rPr lang="bg-BG" sz="2000" b="1" strike="noStrike" spc="-1">
                <a:latin typeface="Arial"/>
              </a:rPr>
              <a:t>Svetlin Nakov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 and I will be your trainer for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concepts of modern </a:t>
            </a:r>
            <a:r>
              <a:rPr lang="bg-BG" sz="2000" b="1" strike="noStrike" spc="-1">
                <a:latin typeface="Arial"/>
              </a:rPr>
              <a:t>database management systems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and what is 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 (DBMS).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concepts of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discuss the relational DBMS systems, such as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language, used in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write simple </a:t>
            </a:r>
            <a:r>
              <a:rPr lang="bg-BG" sz="2000" b="1" strike="noStrike" spc="-1">
                <a:latin typeface="Arial"/>
              </a:rPr>
              <a:t>SQL queries </a:t>
            </a:r>
            <a:r>
              <a:rPr lang="bg-BG" sz="2000" b="0" strike="noStrike" spc="-1">
                <a:latin typeface="Arial"/>
              </a:rPr>
              <a:t>to retrieve data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to modify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demonstrate how to work with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 systems, such as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data collections and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40092B-BEF6-4181-92C5-9E2D964F10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05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move on to the two most popular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 in modern software engineering.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talk about the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(also known as SQL) databases and the </a:t>
            </a:r>
            <a:r>
              <a:rPr lang="bg-BG" sz="2000" b="1" strike="noStrike" spc="-1">
                <a:latin typeface="Arial"/>
              </a:rPr>
              <a:t>non-relational </a:t>
            </a:r>
            <a:r>
              <a:rPr lang="bg-BG" sz="2000" b="0" strike="noStrike" spc="-1">
                <a:latin typeface="Arial"/>
              </a:rPr>
              <a:t>(NoSQL)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I’ll explain the basics of both of them, then I will compare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get to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0EF2CE6-40C1-418D-9E66-EA837AD6F9B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57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two major types of databases: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let’s explain what a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, also known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database is.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Earlier we learned that </a:t>
            </a:r>
            <a:r>
              <a:rPr lang="bg-BG" sz="2000" b="1" strike="noStrike" spc="-1">
                <a:latin typeface="Arial"/>
              </a:rPr>
              <a:t>databases define a structure of the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relational databases is very strict, while of the non-relational isn’t so strict.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regulate the input data, what their format is, how different types of data are connected,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RDBMS systems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manage relational databases and expose a universal interface for developers: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organize data 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, which hold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and each row holds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in SQL databases have strict structure (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with certain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types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).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have first name, last name and email, which are 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text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columns,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date of first registration, which is of type "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date and time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Tables can have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relationships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to other tables.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one customer can have many orders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each order can have a customer.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use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structured query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(SQL) for defining and manipulating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is one of the most versatile and widely-used approaches to database query and manipulation.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it a safe choice for most developers and especially great for performing complex queries.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 will give you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examples of SQL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commands and queries later.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Relational databases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(RDBMS systems) are the most widely used data management technology today.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them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good choice for beginners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software development.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Relational databases are old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proven technology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used for decades.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have a clear,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restrictive structure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is good in many situations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is less flexible in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00B2D-69E7-4E86-AA87-969BCCFF67C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01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organize data into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of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defines an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(with some exceptions),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entity "order" </a:t>
            </a:r>
            <a:r>
              <a:rPr lang="bg-BG" sz="2000" b="0" strike="noStrike" spc="-1">
                <a:latin typeface="Arial"/>
              </a:rPr>
              <a:t>from the real world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could be stored as </a:t>
            </a:r>
            <a:r>
              <a:rPr lang="bg-BG" sz="2000" b="1" strike="noStrike" spc="-1">
                <a:latin typeface="Arial"/>
              </a:rPr>
              <a:t>table "orders"</a:t>
            </a:r>
            <a:r>
              <a:rPr lang="bg-BG" sz="2000" b="0" strike="noStrike" spc="-1">
                <a:latin typeface="Arial"/>
              </a:rPr>
              <a:t>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 </a:t>
            </a:r>
            <a:r>
              <a:rPr lang="bg-BG" sz="2000" b="0" strike="noStrike" spc="-1">
                <a:latin typeface="Arial"/>
              </a:rPr>
              <a:t>defines a piece of information about the entity,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 of an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 </a:t>
            </a:r>
            <a:r>
              <a:rPr lang="bg-BG" sz="2000" b="0" strike="noStrike" spc="-1">
                <a:latin typeface="Arial"/>
              </a:rPr>
              <a:t>is a data object or better said –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have a </a:t>
            </a:r>
            <a:r>
              <a:rPr lang="bg-BG" sz="2000" b="1" strike="noStrike" spc="-1">
                <a:latin typeface="Arial"/>
              </a:rPr>
              <a:t>unique key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) that identifies them, often called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it possible </a:t>
            </a:r>
            <a:r>
              <a:rPr lang="bg-BG" sz="2000" b="1" strike="noStrike" spc="-1">
                <a:latin typeface="Arial"/>
              </a:rPr>
              <a:t>to refer an entity </a:t>
            </a:r>
            <a:r>
              <a:rPr lang="bg-BG" sz="2000" b="0" strike="noStrike" spc="-1">
                <a:latin typeface="Arial"/>
              </a:rPr>
              <a:t>in a column of another entity.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this type of database is called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be </a:t>
            </a:r>
            <a:r>
              <a:rPr lang="bg-BG" sz="2000" b="1" strike="noStrike" spc="-1">
                <a:latin typeface="Arial"/>
              </a:rPr>
              <a:t>related </a:t>
            </a:r>
            <a:r>
              <a:rPr lang="bg-BG" sz="2000" b="0" strike="noStrike" spc="-1">
                <a:latin typeface="Arial"/>
              </a:rPr>
              <a:t>to each other.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an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 and explain this in more detail.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have a simple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holds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and their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, consisting of ordered </a:t>
            </a:r>
            <a:r>
              <a:rPr lang="bg-BG" sz="2000" b="1" strike="noStrike" spc="-1">
                <a:latin typeface="Arial"/>
              </a:rPr>
              <a:t>items</a:t>
            </a:r>
            <a:r>
              <a:rPr lang="bg-BG" sz="2000" b="0" strike="noStrike" spc="-1">
                <a:latin typeface="Arial"/>
              </a:rPr>
              <a:t> in certain quantities.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these entities could be modeled in a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email </a:t>
            </a:r>
            <a:r>
              <a:rPr lang="bg-BG" sz="2000" b="0" strike="noStrike" spc="-1">
                <a:latin typeface="Arial"/>
              </a:rPr>
              <a:t>address.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column is called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", because it uniquely identifies each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second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made.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 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total 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IDs weren’t used, there would have been many more columns to keep the data needed.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would lead to </a:t>
            </a:r>
            <a:r>
              <a:rPr lang="bg-BG" sz="2000" b="1" strike="noStrike" spc="-1">
                <a:latin typeface="Arial"/>
              </a:rPr>
              <a:t>redundant and repetitive </a:t>
            </a:r>
            <a:r>
              <a:rPr lang="bg-BG" sz="2000" b="0" strike="noStrike" spc="-1">
                <a:latin typeface="Arial"/>
              </a:rPr>
              <a:t>data kept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</a:t>
            </a:r>
            <a:r>
              <a:rPr lang="bg-BG" sz="2000" b="1" strike="noStrike" spc="-1">
                <a:latin typeface="Arial"/>
              </a:rPr>
              <a:t>referring to the ID </a:t>
            </a:r>
            <a:r>
              <a:rPr lang="bg-BG" sz="2000" b="0" strike="noStrike" spc="-1">
                <a:latin typeface="Arial"/>
              </a:rPr>
              <a:t>of an entity in a column, we can access related tables easily.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When a table references another table by ID, this reference is called "</a:t>
            </a:r>
            <a:r>
              <a:rPr lang="bg-BG" sz="2000" b="1" strike="noStrike" spc="-1">
                <a:latin typeface="Arial"/>
              </a:rPr>
              <a:t>foreign key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 we have "</a:t>
            </a:r>
            <a:r>
              <a:rPr lang="bg-BG" sz="2000" b="1" i="1" strike="noStrike" spc="-1">
                <a:latin typeface="Arial"/>
              </a:rPr>
              <a:t>many-to-one relationship</a:t>
            </a:r>
            <a:r>
              <a:rPr lang="bg-BG" sz="2000" b="0" strike="noStrike" spc="-1">
                <a:latin typeface="Arial"/>
              </a:rPr>
              <a:t>": many orders are made by one customer.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third table </a:t>
            </a:r>
            <a:r>
              <a:rPr lang="bg-BG" sz="2000" b="0" strike="noStrike" spc="-1">
                <a:latin typeface="Arial"/>
              </a:rPr>
              <a:t>is about the </a:t>
            </a:r>
            <a:r>
              <a:rPr lang="bg-BG" sz="2000" b="1" strike="noStrike" spc="-1">
                <a:latin typeface="Arial"/>
              </a:rPr>
              <a:t>ordered items</a:t>
            </a:r>
            <a:r>
              <a:rPr lang="bg-BG" sz="2000" b="0" strike="noStrike" spc="-1">
                <a:latin typeface="Arial"/>
              </a:rPr>
              <a:t>, which are sold in certain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item </a:t>
            </a:r>
            <a:r>
              <a:rPr lang="bg-BG" sz="2000" b="0" strike="noStrike" spc="-1">
                <a:latin typeface="Arial"/>
              </a:rPr>
              <a:t>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, which refers to the "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" table, </a:t>
            </a:r>
            <a:r>
              <a:rPr lang="bg-BG" sz="2000" b="1" strike="noStrike" spc="-1">
                <a:latin typeface="Arial"/>
              </a:rPr>
              <a:t>name </a:t>
            </a:r>
            <a:r>
              <a:rPr lang="bg-BG" sz="2000" b="0" strike="noStrike" spc="-1">
                <a:latin typeface="Arial"/>
              </a:rPr>
              <a:t>of the item, </a:t>
            </a:r>
            <a:r>
              <a:rPr lang="bg-BG" sz="2000" b="1" strike="noStrike" spc="-1">
                <a:latin typeface="Arial"/>
              </a:rPr>
              <a:t>quantity</a:t>
            </a:r>
            <a:r>
              <a:rPr lang="bg-BG" sz="2000" b="0" strike="noStrike" spc="-1">
                <a:latin typeface="Arial"/>
              </a:rPr>
              <a:t> ordered, and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example </a:t>
            </a:r>
            <a:r>
              <a:rPr lang="bg-BG" sz="2000" b="1" strike="noStrike" spc="-1">
                <a:latin typeface="Arial"/>
              </a:rPr>
              <a:t>each item </a:t>
            </a:r>
            <a:r>
              <a:rPr lang="bg-BG" sz="2000" b="0" strike="noStrike" spc="-1">
                <a:latin typeface="Arial"/>
              </a:rPr>
              <a:t>sold has a column referring to the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 (a foreign key)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each order</a:t>
            </a:r>
            <a:r>
              <a:rPr lang="bg-BG" sz="2000" b="0" strike="noStrike" spc="-1">
                <a:latin typeface="Arial"/>
              </a:rPr>
              <a:t> has a column referring to 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who placed the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notice that there are </a:t>
            </a:r>
            <a:r>
              <a:rPr lang="bg-BG" sz="2000" b="1" strike="noStrike" spc="-1">
                <a:latin typeface="Arial"/>
              </a:rPr>
              <a:t>2 items sold with the same order ID </a:t>
            </a:r>
            <a:r>
              <a:rPr lang="bg-BG" sz="2000" b="0" strike="noStrike" spc="-1">
                <a:latin typeface="Arial"/>
              </a:rPr>
              <a:t>equal to 1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total price in the order with ID equal to 1 is the sum of the items’ prices.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FFD7CD3-8C3A-4EEB-9822-E5AA9894462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7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, or also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, databases have a </a:t>
            </a:r>
            <a:r>
              <a:rPr lang="bg-BG" sz="2000" b="1" strike="noStrike" spc="-1">
                <a:latin typeface="Arial"/>
              </a:rPr>
              <a:t>dynamic schema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 is 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the database,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describes all its </a:t>
            </a:r>
            <a:r>
              <a:rPr lang="bg-BG" sz="2000" b="1" strike="noStrike" spc="-1">
                <a:latin typeface="Arial"/>
              </a:rPr>
              <a:t>objects </a:t>
            </a:r>
            <a:r>
              <a:rPr lang="bg-BG" sz="2000" b="0" strike="noStrike" spc="-1">
                <a:latin typeface="Arial"/>
              </a:rPr>
              <a:t>(tables, collections, views and others) and their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stored in NoSQL databases is </a:t>
            </a:r>
            <a:r>
              <a:rPr lang="bg-BG" sz="2000" b="1" strike="noStrike" spc="-1">
                <a:latin typeface="Arial"/>
              </a:rPr>
              <a:t>not strictly structured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these databases are called "schema-free databases".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Properties </a:t>
            </a:r>
            <a:r>
              <a:rPr lang="bg-BG" sz="2000" b="0" strike="noStrike" spc="-1">
                <a:latin typeface="Arial"/>
              </a:rPr>
              <a:t>of an entity (the columns in the SQL database) can be added dynamically.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can be based on several </a:t>
            </a:r>
            <a:r>
              <a:rPr lang="bg-BG" sz="2000" b="1" strike="noStrike" spc="-1">
                <a:latin typeface="Arial"/>
              </a:rPr>
              <a:t>data models </a:t>
            </a:r>
            <a:r>
              <a:rPr lang="bg-BG" sz="2000" b="0" strike="noStrike" spc="-1">
                <a:latin typeface="Arial"/>
              </a:rPr>
              <a:t>(several ways to structure data).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Document-oriented databases </a:t>
            </a:r>
            <a:r>
              <a:rPr lang="bg-BG" sz="2000" b="0" strike="noStrike" spc="-1">
                <a:latin typeface="Arial"/>
              </a:rPr>
              <a:t>are designed to keep data as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most used </a:t>
            </a:r>
            <a:r>
              <a:rPr lang="bg-BG" sz="2000" b="1" strike="noStrike" spc="-1">
                <a:latin typeface="Arial"/>
              </a:rPr>
              <a:t>formats </a:t>
            </a:r>
            <a:r>
              <a:rPr lang="bg-BG" sz="2000" b="0" strike="noStrike" spc="-1">
                <a:latin typeface="Arial"/>
              </a:rPr>
              <a:t>for representing the documents are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XML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Document-based databases allow the developers to evolve the database with the application’s needs.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Storing </a:t>
            </a:r>
            <a:r>
              <a:rPr lang="bg-BG" sz="2000" b="1" strike="noStrike" spc="-1">
                <a:latin typeface="Arial"/>
              </a:rPr>
              <a:t>documents </a:t>
            </a:r>
            <a:r>
              <a:rPr lang="bg-BG" sz="2000" b="0" strike="noStrike" spc="-1">
                <a:latin typeface="Arial"/>
              </a:rPr>
              <a:t>with all their characteristics and properties is very popular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data stored in the NoSQL databases can be </a:t>
            </a:r>
            <a:r>
              <a:rPr lang="bg-BG" sz="2000" b="1" strike="noStrike" spc="-1">
                <a:latin typeface="Arial"/>
              </a:rPr>
              <a:t>column-oriented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are already familiar with that structure, so we aren’t going to repeat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difference here is that </a:t>
            </a:r>
            <a:r>
              <a:rPr lang="bg-BG" sz="2000" b="1" strike="noStrike" spc="-1">
                <a:latin typeface="Arial"/>
              </a:rPr>
              <a:t>new columns can be added</a:t>
            </a:r>
            <a:r>
              <a:rPr lang="bg-BG" sz="2000" b="0" strike="noStrike" spc="-1">
                <a:latin typeface="Arial"/>
              </a:rPr>
              <a:t> to the table dynamically, over the time.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data model is known also as "</a:t>
            </a: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Graph-based databases </a:t>
            </a:r>
            <a:r>
              <a:rPr lang="bg-BG" sz="2000" b="0" strike="noStrike" spc="-1">
                <a:latin typeface="Arial"/>
              </a:rPr>
              <a:t>use graph structure with </a:t>
            </a:r>
            <a:r>
              <a:rPr lang="bg-BG" sz="2000" b="1" strike="noStrike" spc="-1">
                <a:latin typeface="Arial"/>
              </a:rPr>
              <a:t>nodes, connected with edges</a:t>
            </a:r>
            <a:r>
              <a:rPr lang="bg-BG" sz="2000" b="0" strike="noStrike" spc="-1">
                <a:latin typeface="Arial"/>
              </a:rPr>
              <a:t> as their data model.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 concept of graph databases is the "</a:t>
            </a:r>
            <a:r>
              <a:rPr lang="bg-BG" sz="2000" b="1" strike="noStrike" spc="-1">
                <a:latin typeface="Arial"/>
              </a:rPr>
              <a:t>graph</a:t>
            </a:r>
            <a:r>
              <a:rPr lang="bg-BG" sz="2000" b="0" strike="noStrike" spc="-1">
                <a:latin typeface="Arial"/>
              </a:rPr>
              <a:t>" data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graph relates the data items in the store to a </a:t>
            </a:r>
            <a:r>
              <a:rPr lang="bg-BG" sz="2000" b="1" strike="noStrike" spc="-1">
                <a:latin typeface="Arial"/>
              </a:rPr>
              <a:t>collection of nodes and edges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Nodes </a:t>
            </a:r>
            <a:r>
              <a:rPr lang="bg-BG" sz="2000" b="0" strike="noStrike" spc="-1">
                <a:latin typeface="Arial"/>
              </a:rPr>
              <a:t>hold data (objects with properties) and can have many connections to other nodes (edges).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edges </a:t>
            </a:r>
            <a:r>
              <a:rPr lang="bg-BG" sz="2000" b="0" strike="noStrike" spc="-1">
                <a:latin typeface="Arial"/>
              </a:rPr>
              <a:t>represent the relationship between the nodes and can also hold properties.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databases </a:t>
            </a:r>
            <a:r>
              <a:rPr lang="bg-BG" sz="2000" b="0" strike="noStrike" spc="-1">
                <a:latin typeface="Arial"/>
              </a:rPr>
              <a:t>are designed for storing and querying </a:t>
            </a:r>
            <a:r>
              <a:rPr lang="bg-BG" sz="2000" b="1" strike="noStrike" spc="-1">
                <a:latin typeface="Arial"/>
              </a:rPr>
              <a:t>associative arrays</a:t>
            </a:r>
            <a:r>
              <a:rPr lang="bg-BG" sz="2000" b="0" strike="noStrike" spc="-1">
                <a:latin typeface="Arial"/>
              </a:rPr>
              <a:t>, mapping keys to values.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contain </a:t>
            </a:r>
            <a:r>
              <a:rPr lang="bg-BG" sz="2000" b="1" strike="noStrike" spc="-1">
                <a:latin typeface="Arial"/>
              </a:rPr>
              <a:t>collections of objects </a:t>
            </a:r>
            <a:r>
              <a:rPr lang="bg-BG" sz="2000" b="0" strike="noStrike" spc="-1">
                <a:latin typeface="Arial"/>
              </a:rPr>
              <a:t>which consist of different fields (keys), each containing data (values).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objects are very similar to the JavaScript objects, with which some of you might be familiar.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Searching by key</a:t>
            </a:r>
            <a:r>
              <a:rPr lang="bg-BG" sz="2000" b="0" strike="noStrike" spc="-1">
                <a:latin typeface="Arial"/>
              </a:rPr>
              <a:t> is extremely fast,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representing collections of entities is challenging.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F45BF2-178B-41CC-9716-13E7B2F19CA4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27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Scalability</a:t>
            </a:r>
            <a:r>
              <a:rPr lang="bg-BG" sz="2000" b="0" strike="noStrike" spc="-1">
                <a:latin typeface="Arial"/>
              </a:rPr>
              <a:t> is a very important characteristic of an application.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Scalability </a:t>
            </a:r>
            <a:r>
              <a:rPr lang="bg-BG" sz="2000" b="0" strike="noStrike" spc="-1">
                <a:latin typeface="Arial"/>
              </a:rPr>
              <a:t>means "</a:t>
            </a:r>
            <a:r>
              <a:rPr lang="bg-BG" sz="2000" b="1" i="1" strike="noStrike" spc="-1">
                <a:latin typeface="Arial"/>
              </a:rPr>
              <a:t>the ability to handle as many data objects and requests as needed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millions, even billions of data objects and operations over them.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Enterprise applications need to be </a:t>
            </a:r>
            <a:r>
              <a:rPr lang="bg-BG" sz="2000" b="1" strike="noStrike" spc="-1">
                <a:latin typeface="Arial"/>
              </a:rPr>
              <a:t>scalable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Relational databases </a:t>
            </a:r>
            <a:r>
              <a:rPr lang="bg-BG" sz="2000" b="1" strike="noStrike" spc="-1">
                <a:latin typeface="Arial"/>
              </a:rPr>
              <a:t>scale vertically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means that if you want to increase the volume of data, handled in the database, you should </a:t>
            </a:r>
            <a:r>
              <a:rPr lang="bg-BG" sz="2000" b="1" strike="noStrike" spc="-1">
                <a:latin typeface="Arial"/>
              </a:rPr>
              <a:t>upgrade the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You can increase the load capacity on a single server by </a:t>
            </a:r>
            <a:r>
              <a:rPr lang="bg-BG" sz="1200" b="1" strike="noStrike" spc="-1">
                <a:latin typeface="Arial"/>
              </a:rPr>
              <a:t>increasing its resources</a:t>
            </a:r>
            <a:r>
              <a:rPr lang="bg-BG" sz="1200" b="0" strike="noStrike" spc="-1">
                <a:latin typeface="Arial"/>
              </a:rPr>
              <a:t> (CPU, RAM, SSD storage, etc.).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Or you can </a:t>
            </a:r>
            <a:r>
              <a:rPr lang="bg-BG" sz="1200" b="1" strike="noStrike" spc="-1">
                <a:latin typeface="Arial"/>
              </a:rPr>
              <a:t>replicate the data </a:t>
            </a:r>
            <a:r>
              <a:rPr lang="bg-BG" sz="1200" b="0" strike="noStrike" spc="-1">
                <a:latin typeface="Arial"/>
              </a:rPr>
              <a:t>to a cluster of several servers,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work together and hold the same data.</a:t>
            </a: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This increases the number of requests, which can be handled in the same time.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Non-relational databases </a:t>
            </a:r>
            <a:r>
              <a:rPr lang="bg-BG" sz="2000" b="1" strike="noStrike" spc="-1">
                <a:latin typeface="Arial"/>
              </a:rPr>
              <a:t>scale horizontally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means that you can upgrade the database to handle more traffic by </a:t>
            </a:r>
            <a:r>
              <a:rPr lang="bg-BG" sz="2000" b="1" strike="noStrike" spc="-1">
                <a:latin typeface="Arial"/>
              </a:rPr>
              <a:t>sharding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Sharding </a:t>
            </a:r>
            <a:r>
              <a:rPr lang="bg-BG" sz="2000" b="0" strike="noStrike" spc="-1">
                <a:latin typeface="Arial"/>
              </a:rPr>
              <a:t>means to split the stored data into several physical databases, on different servers.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400" b="0" strike="noStrike" spc="-1">
                <a:latin typeface="Arial"/>
              </a:rPr>
              <a:t>You can handle more traffic by </a:t>
            </a:r>
            <a:r>
              <a:rPr lang="bg-BG" sz="1400" b="1" strike="noStrike" spc="-1">
                <a:latin typeface="Arial"/>
              </a:rPr>
              <a:t>sharding</a:t>
            </a:r>
            <a:r>
              <a:rPr lang="bg-BG" sz="1400" b="0" strike="noStrike" spc="-1">
                <a:latin typeface="Arial"/>
              </a:rPr>
              <a:t> and </a:t>
            </a:r>
            <a:r>
              <a:rPr lang="bg-BG" sz="1200" b="0" strike="noStrike" spc="-1">
                <a:latin typeface="Arial"/>
              </a:rPr>
              <a:t>adding more servers in your NoSQL database cluster.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NoSQL databases </a:t>
            </a:r>
            <a:r>
              <a:rPr lang="bg-BG" sz="1200" b="1" strike="noStrike" spc="-1">
                <a:latin typeface="Arial"/>
              </a:rPr>
              <a:t>scale more naturally </a:t>
            </a:r>
            <a:r>
              <a:rPr lang="bg-BG" sz="1200" b="0" strike="noStrike" spc="-1">
                <a:latin typeface="Arial"/>
              </a:rPr>
              <a:t>than relational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because they don't have much relationships between database objects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this allows these objects to be stored in different locations (in different shards).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E6DA0F-51EF-4DCD-8C8D-F5833F8E6DC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06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I already explained, SQL databases are </a:t>
            </a:r>
            <a:r>
              <a:rPr lang="bg-BG" sz="2000" b="1" strike="noStrike" spc="-1">
                <a:latin typeface="Arial"/>
              </a:rPr>
              <a:t>table-based</a:t>
            </a:r>
            <a:r>
              <a:rPr lang="bg-BG" sz="2000" b="0" strike="noStrike" spc="-1">
                <a:latin typeface="Arial"/>
              </a:rPr>
              <a:t>, and tables have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216000" indent="-21564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stable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proven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reliable</a:t>
            </a:r>
            <a:r>
              <a:rPr lang="bg-BG" sz="2000" b="0" strike="noStrike" spc="-1">
                <a:latin typeface="Arial"/>
              </a:rPr>
              <a:t>, used for decades.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Financial applications and complex transaction processing systems are usually built using relational databases.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better to use an </a:t>
            </a:r>
            <a:r>
              <a:rPr lang="bg-BG" sz="2000" b="1" strike="noStrike" spc="-1">
                <a:latin typeface="Arial"/>
              </a:rPr>
              <a:t>SQL database </a:t>
            </a:r>
            <a:r>
              <a:rPr lang="bg-BG" sz="2000" b="0" strike="noStrike" spc="-1">
                <a:latin typeface="Arial"/>
              </a:rPr>
              <a:t>when you are developing an application that requires multi-row transactions.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a </a:t>
            </a:r>
            <a:r>
              <a:rPr lang="bg-BG" sz="2000" b="1" strike="noStrike" spc="-1">
                <a:latin typeface="Arial"/>
              </a:rPr>
              <a:t>bank system </a:t>
            </a:r>
            <a:r>
              <a:rPr lang="bg-BG" sz="2000" b="0" strike="noStrike" spc="-1">
                <a:latin typeface="Arial"/>
              </a:rPr>
              <a:t>would be better built with an SQL database, because everything is strictly structured there.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Imagine </a:t>
            </a:r>
            <a:r>
              <a:rPr lang="bg-BG" sz="2000" b="1" strike="noStrike" spc="-1">
                <a:latin typeface="Arial"/>
              </a:rPr>
              <a:t>transferring money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account A</a:t>
            </a:r>
            <a:r>
              <a:rPr lang="bg-BG" sz="2000" b="0" strike="noStrike" spc="-1">
                <a:latin typeface="Arial"/>
              </a:rPr>
              <a:t> to </a:t>
            </a:r>
            <a:r>
              <a:rPr lang="bg-BG" sz="2000" b="1" strike="noStrike" spc="-1">
                <a:latin typeface="Arial"/>
              </a:rPr>
              <a:t>account 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of the database operations would be to subtract money from account A and the other one – to add money to account 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would happen if something in between </a:t>
            </a:r>
            <a:r>
              <a:rPr lang="bg-BG" sz="2000" b="1" strike="noStrike" spc="-1">
                <a:latin typeface="Arial"/>
              </a:rPr>
              <a:t>crashes</a:t>
            </a:r>
            <a:r>
              <a:rPr lang="bg-BG" sz="2000" b="0" strike="noStrike" spc="-1">
                <a:latin typeface="Arial"/>
              </a:rPr>
              <a:t>?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Account A would have lost the money and account B wouldn’t have received anything.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why there are the so-called "</a:t>
            </a:r>
            <a:r>
              <a:rPr lang="bg-BG" sz="2000" b="1" strike="noStrike" spc="-1">
                <a:latin typeface="Arial"/>
              </a:rPr>
              <a:t>transactions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guarantee that, in this case, if both operations are successful,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changes would be </a:t>
            </a:r>
            <a:r>
              <a:rPr lang="bg-BG" sz="2000" b="1" strike="noStrike" spc="-1">
                <a:latin typeface="Arial"/>
              </a:rPr>
              <a:t>applied together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 – anything would be </a:t>
            </a:r>
            <a:r>
              <a:rPr lang="bg-BG" sz="2000" b="1" strike="noStrike" spc="-1">
                <a:latin typeface="Arial"/>
              </a:rPr>
              <a:t>rolled back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you’d prefer to use an SQL database.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gives you better transaction control, data consistency, security and restrictions aimed to fulfill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SQL databases are good for </a:t>
            </a:r>
            <a:r>
              <a:rPr lang="bg-BG" sz="1200" b="1" strike="noStrike" spc="-1">
                <a:latin typeface="Arial"/>
              </a:rPr>
              <a:t>complex transaction processing systems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where the data is accessed by multiple users concurrently,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the processing logic is non-trivial.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it isn’t clear what data you’d be working with,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the structure of data is variable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could choose a </a:t>
            </a:r>
            <a:r>
              <a:rPr lang="bg-BG" sz="2000" b="1" strike="noStrike" spc="-1">
                <a:latin typeface="Arial"/>
              </a:rPr>
              <a:t>NoSQL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are also good choice for </a:t>
            </a:r>
            <a:r>
              <a:rPr lang="bg-BG" sz="2000" b="1" strike="noStrike" spc="-1">
                <a:latin typeface="Arial"/>
              </a:rPr>
              <a:t>small and simple systems</a:t>
            </a:r>
            <a:r>
              <a:rPr lang="bg-BG" sz="2000" b="0" strike="noStrike" spc="-1">
                <a:latin typeface="Arial"/>
              </a:rPr>
              <a:t>, such as: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blog system, or content management system, or mobile app backend.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</a:t>
            </a:r>
            <a:r>
              <a:rPr lang="bg-BG" sz="2000" b="1" strike="noStrike" spc="-1">
                <a:latin typeface="Arial"/>
              </a:rPr>
              <a:t>four main types of data models</a:t>
            </a:r>
            <a:r>
              <a:rPr lang="bg-BG" sz="2000" b="0" strike="noStrike" spc="-1">
                <a:latin typeface="Arial"/>
              </a:rPr>
              <a:t> in NoSQL databases that we already explained: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 store</a:t>
            </a:r>
            <a:r>
              <a:rPr lang="bg-BG" sz="2000" b="0" strike="noStrike" spc="-1">
                <a:latin typeface="Arial"/>
              </a:rPr>
              <a:t>, which keeps collections of documents.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, which keeps tables with dynamic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 store</a:t>
            </a:r>
            <a:r>
              <a:rPr lang="bg-BG" sz="2000" b="0" strike="noStrike" spc="-1">
                <a:latin typeface="Arial"/>
              </a:rPr>
              <a:t>, which keeps key-value pairs.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 store</a:t>
            </a:r>
            <a:r>
              <a:rPr lang="bg-BG" sz="2000" b="0" strike="noStrike" spc="-1">
                <a:latin typeface="Arial"/>
              </a:rPr>
              <a:t>, which keeps nodes with relationships to other nodes.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CCDB72-45F6-448E-A7F2-00CAC4D26F8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175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some </a:t>
            </a:r>
            <a:r>
              <a:rPr lang="bg-BG" sz="2000" b="1" strike="noStrike" spc="-1">
                <a:latin typeface="Arial"/>
              </a:rPr>
              <a:t>examples</a:t>
            </a:r>
            <a:r>
              <a:rPr lang="bg-BG" sz="2000" b="0" strike="noStrike" spc="-1">
                <a:latin typeface="Arial"/>
              </a:rPr>
              <a:t> of both types of databases: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relational and non-relational.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tens of </a:t>
            </a:r>
            <a:r>
              <a:rPr lang="bg-BG" sz="2000" b="1" strike="noStrike" spc="-1">
                <a:latin typeface="Arial"/>
              </a:rPr>
              <a:t>relational database management systems</a:t>
            </a:r>
            <a:r>
              <a:rPr lang="bg-BG" sz="2000" b="0" strike="noStrike" spc="-1">
                <a:latin typeface="Arial"/>
              </a:rPr>
              <a:t>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are the most widely used ones.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popular, simple, open-source relational database, for simple projects, such as Web sites.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– very powerful, popular, open-source relational database, for more complex projects.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Oracle </a:t>
            </a:r>
            <a:r>
              <a:rPr lang="bg-BG" sz="2000" b="0" strike="noStrike" spc="-1">
                <a:latin typeface="Arial"/>
              </a:rPr>
              <a:t>– commercial relational database, used by the financial industry and in big corporations.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 – powerful relational database from Microsoft, popular in the .NET development ecosystem.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SQLite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Web SQL</a:t>
            </a:r>
            <a:r>
              <a:rPr lang="bg-BG" sz="1100" b="0" strike="noStrike" spc="-1">
                <a:latin typeface="Arial"/>
              </a:rPr>
              <a:t> – small, simple, embedded relational databases, used in mobile apps and client-side Web apps.</a:t>
            </a:r>
          </a:p>
          <a:p>
            <a:pPr>
              <a:lnSpc>
                <a:spcPct val="100000"/>
              </a:lnSpc>
            </a:pPr>
            <a:endParaRPr lang="bg-BG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– one of the most famous document-based NoSQL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 – fast key-value store, used for simple projects and for data caching.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Google BigTable </a:t>
            </a:r>
            <a:r>
              <a:rPr lang="bg-BG" sz="2000" b="0" strike="noStrike" spc="-1">
                <a:latin typeface="Arial"/>
              </a:rPr>
              <a:t>– high-performance, extremely scalable, cloud-based key-value store from Google, for very large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Amazon DynamoDB </a:t>
            </a:r>
            <a:r>
              <a:rPr lang="bg-BG" sz="2000" b="0" strike="noStrike" spc="-1">
                <a:latin typeface="Arial"/>
              </a:rPr>
              <a:t>– high-performance, highly scalable, cloud-based, document-oriented and key-value database, from Amazon.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Azure Cosmos DB </a:t>
            </a:r>
            <a:r>
              <a:rPr lang="bg-BG" sz="2000" b="0" strike="noStrike" spc="-1">
                <a:latin typeface="Arial"/>
              </a:rPr>
              <a:t>– high-performance, extremely scalable, cloud-based, schema-agnostic, document-oriented database, from Microsoft.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 – popular, high-performance, highly available, wide-column database, optimized to get the most recent data faster.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CF80C2-F906-4E7B-A4BD-5733219A6E8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8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section, I will talk about the </a:t>
            </a: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 and 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 behind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get to know how developers communicate with the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we’ll have a look at the </a:t>
            </a:r>
            <a:r>
              <a:rPr lang="bg-BG" sz="2000" b="1" strike="noStrike" spc="-1">
                <a:latin typeface="Arial"/>
              </a:rPr>
              <a:t>database server architecture </a:t>
            </a:r>
            <a:r>
              <a:rPr lang="bg-BG" sz="2000" b="0" strike="noStrike" spc="-1">
                <a:latin typeface="Arial"/>
              </a:rPr>
              <a:t>and its elements.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93E66D8-15A3-4495-94C2-75C4FEDE99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860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 also referred just as "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" is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software that defines, manipulates, retrieves, and manages data in a database.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a database could be just a collection of data files,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DBMS </a:t>
            </a:r>
            <a:r>
              <a:rPr lang="bg-BG" sz="2000" b="0" strike="noStrike" spc="-1">
                <a:latin typeface="Arial"/>
              </a:rPr>
              <a:t>is what makes it so powerful with its structure, algorithms, optimizations and APIs.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For comparison, in a text file you will be able to save whatever information you like,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in a database, managed by a DBMS, you can set rules on the incoming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systems implement a </a:t>
            </a:r>
            <a:r>
              <a:rPr lang="bg-BG" sz="2000" b="1" strike="noStrike" spc="-1">
                <a:latin typeface="Arial"/>
              </a:rPr>
              <a:t>programming API</a:t>
            </a:r>
            <a:r>
              <a:rPr lang="bg-BG" sz="2000" b="0" strike="noStrike" spc="-1">
                <a:latin typeface="Arial"/>
              </a:rPr>
              <a:t> or specialized language, 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to manage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APIs and database-level languages provide: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definition</a:t>
            </a:r>
            <a:r>
              <a:rPr lang="bg-BG" sz="2000" b="0" strike="noStrike" spc="-1">
                <a:latin typeface="Arial"/>
              </a:rPr>
              <a:t>: create, modify and delete tables, collections and other database objects.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manipulation</a:t>
            </a:r>
            <a:r>
              <a:rPr lang="bg-BG" sz="2000" b="0" strike="noStrike" spc="-1">
                <a:latin typeface="Arial"/>
              </a:rPr>
              <a:t>: </a:t>
            </a:r>
            <a:r>
              <a:rPr lang="bg-BG" sz="2000" b="1" strike="noStrike" spc="-1">
                <a:latin typeface="Arial"/>
              </a:rPr>
              <a:t>add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modify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 data from database collections and tables (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administration</a:t>
            </a:r>
            <a:r>
              <a:rPr lang="bg-BG" sz="2000" b="0" strike="noStrike" spc="-1">
                <a:latin typeface="Arial"/>
              </a:rPr>
              <a:t>: optimize and maintain the internal data structures, define and maintain the access control, backup and recovery, concurrency control and transaction management and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physical level</a:t>
            </a:r>
            <a:r>
              <a:rPr lang="bg-BG" sz="2000" b="0" strike="noStrike" spc="-1">
                <a:latin typeface="Arial"/>
              </a:rPr>
              <a:t>, each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defines its type of data files with which it operates internally, the structure of records, indexes and others.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database software then works with those data files, executing the commands you give it for manipulating the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logical level</a:t>
            </a:r>
            <a:r>
              <a:rPr lang="bg-BG" sz="2000" b="0" strike="noStrike" spc="-1">
                <a:latin typeface="Arial"/>
              </a:rPr>
              <a:t>, DBMS systems allow defining the </a:t>
            </a:r>
            <a:r>
              <a:rPr lang="bg-BG" sz="2000" b="1" strike="noStrike" spc="-1">
                <a:latin typeface="Arial"/>
              </a:rPr>
              <a:t>data format </a:t>
            </a:r>
            <a:r>
              <a:rPr lang="bg-BG" sz="2000" b="0" strike="noStrike" spc="-1">
                <a:latin typeface="Arial"/>
              </a:rPr>
              <a:t>for the collections and tables (the so-called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 field names and their data types, data constraints and indexes.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Some </a:t>
            </a:r>
            <a:r>
              <a:rPr lang="bg-BG" sz="2000" b="1" strike="noStrike" spc="-1">
                <a:latin typeface="Arial"/>
              </a:rPr>
              <a:t>examples of DBMS systems</a:t>
            </a:r>
            <a:r>
              <a:rPr lang="bg-BG" sz="2000" b="0" strike="noStrike" spc="-1">
                <a:latin typeface="Arial"/>
              </a:rPr>
              <a:t> you may have heard of are: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database systems (RDBMS) like: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 which is free to use RDBMS, for simple projects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, which is a product of Microsoft (needs a paid license)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Oracle</a:t>
            </a:r>
            <a:r>
              <a:rPr lang="bg-BG" sz="2000" b="0" strike="noStrike" spc="-1">
                <a:latin typeface="Arial"/>
              </a:rPr>
              <a:t>, also paid, heavily used in the finance industry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(open-source enterprise level RDBMS)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 systems (NoSQL DBMS):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 which is popular document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, a scalable wide-column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, simple key-value store,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HBase</a:t>
            </a:r>
            <a:r>
              <a:rPr lang="bg-BG" sz="2000" b="0" strike="noStrike" spc="-1">
                <a:latin typeface="Arial"/>
              </a:rPr>
              <a:t>, distributed DBMS for for very large databases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Cloud-based </a:t>
            </a:r>
            <a:r>
              <a:rPr lang="bg-BG" sz="2000" b="0" strike="noStrike" spc="-1">
                <a:latin typeface="Arial"/>
              </a:rPr>
              <a:t>database systems (cloud DBMS), which could be both relational and non-relational: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are </a:t>
            </a:r>
            <a:r>
              <a:rPr lang="bg-BG" sz="1200" b="1" strike="noStrike" spc="-1">
                <a:latin typeface="Arial"/>
              </a:rPr>
              <a:t>Amazon DynamoDB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Azure Cosmos DB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are high-performance and highly-scalable,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managed database systems, provided </a:t>
            </a:r>
            <a:r>
              <a:rPr lang="bg-BG" sz="1200" b="1" strike="noStrike" spc="-1">
                <a:latin typeface="Arial"/>
              </a:rPr>
              <a:t>as a service</a:t>
            </a:r>
            <a:r>
              <a:rPr lang="bg-BG" sz="12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Most database systems are </a:t>
            </a:r>
            <a:r>
              <a:rPr lang="bg-BG" sz="2000" b="1" strike="noStrike" spc="-1">
                <a:latin typeface="Arial"/>
              </a:rPr>
              <a:t>similar</a:t>
            </a:r>
            <a:r>
              <a:rPr lang="bg-BG" sz="2000" b="0" strike="noStrike" spc="-1">
                <a:latin typeface="Arial"/>
              </a:rPr>
              <a:t> to each other: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provide data definition, CRUD operations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Differences are more noticeable on large-scale projects.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Developer communities </a:t>
            </a:r>
            <a:r>
              <a:rPr lang="bg-BG" sz="2000" b="0" strike="noStrike" spc="-1">
                <a:latin typeface="Arial"/>
              </a:rPr>
              <a:t>usually stick to a </a:t>
            </a:r>
            <a:r>
              <a:rPr lang="bg-BG" sz="2000" b="1" strike="noStrike" spc="-1">
                <a:latin typeface="Arial"/>
              </a:rPr>
              <a:t>specific DBMS</a:t>
            </a:r>
            <a:r>
              <a:rPr lang="bg-BG" sz="2000" b="0" strike="noStrike" spc="-1">
                <a:latin typeface="Arial"/>
              </a:rPr>
              <a:t>, although it isn’t set in stone,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programming languages aren’t coupled with DBMS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</a:t>
            </a:r>
            <a:r>
              <a:rPr lang="bg-BG" sz="2000" b="1" strike="noStrike" spc="-1">
                <a:latin typeface="Arial"/>
              </a:rPr>
              <a:t>C#</a:t>
            </a:r>
            <a:r>
              <a:rPr lang="bg-BG" sz="2000" b="0" strike="noStrike" spc="-1">
                <a:latin typeface="Arial"/>
              </a:rPr>
              <a:t> developers typically use </a:t>
            </a:r>
            <a:r>
              <a:rPr lang="bg-BG" sz="2000" b="1" strike="noStrike" spc="-1">
                <a:latin typeface="Arial"/>
              </a:rPr>
              <a:t>MS SQL Server </a:t>
            </a:r>
            <a:r>
              <a:rPr lang="bg-BG" sz="2000" b="0" strike="noStrike" spc="-1">
                <a:latin typeface="Arial"/>
              </a:rPr>
              <a:t>or Azure cloud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</a:t>
            </a:r>
            <a:r>
              <a:rPr lang="bg-BG" sz="2000" b="1" strike="noStrike" spc="-1">
                <a:latin typeface="Arial"/>
              </a:rPr>
              <a:t>Java </a:t>
            </a:r>
            <a:r>
              <a:rPr lang="bg-BG" sz="2000" b="0" strike="noStrike" spc="-1">
                <a:latin typeface="Arial"/>
              </a:rPr>
              <a:t>developers use </a:t>
            </a: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or Oracle or cloud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 </a:t>
            </a:r>
            <a:r>
              <a:rPr lang="bg-BG" sz="2000" b="0" strike="noStrike" spc="-1">
                <a:latin typeface="Arial"/>
              </a:rPr>
              <a:t>developers typically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48E882-6DD7-4264-B3F7-3D53AC2E47D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695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follow the </a:t>
            </a:r>
            <a:r>
              <a:rPr lang="bg-BG" sz="2000" b="1" strike="noStrike" spc="-1">
                <a:latin typeface="Arial"/>
              </a:rPr>
              <a:t>client-server model</a:t>
            </a:r>
            <a:r>
              <a:rPr lang="bg-BG" sz="2000" b="0" strike="noStrike" spc="-1">
                <a:latin typeface="Arial"/>
              </a:rPr>
              <a:t> of communication.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DBMS system is the </a:t>
            </a:r>
            <a:r>
              <a:rPr lang="bg-BG" sz="2000" b="1" strike="noStrike" spc="-1">
                <a:latin typeface="Arial"/>
              </a:rPr>
              <a:t>server </a:t>
            </a:r>
            <a:r>
              <a:rPr lang="bg-BG" sz="2000" b="0" strike="noStrike" spc="-1">
                <a:latin typeface="Arial"/>
              </a:rPr>
              <a:t>and the software, which developers create, is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servers consist of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storage engine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is responsible for the implementation, execution and optimization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data access, structure of data, and data manipulation.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</a:t>
            </a:r>
            <a:r>
              <a:rPr lang="bg-BG" sz="2000" b="1" strike="noStrike" spc="-1">
                <a:latin typeface="Arial"/>
              </a:rPr>
              <a:t>storage engine</a:t>
            </a:r>
            <a:r>
              <a:rPr lang="bg-BG" sz="2000" b="0" strike="noStrike" spc="-1">
                <a:latin typeface="Arial"/>
              </a:rPr>
              <a:t> is responsible for handling data files, transaction log files and index files,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structure, execution of operations and maintenance.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</a:t>
            </a:r>
            <a:r>
              <a:rPr lang="bg-BG" sz="2000" b="0" strike="noStrike" spc="-1">
                <a:latin typeface="Arial"/>
              </a:rPr>
              <a:t>is software used to connect to a database and access the data,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through the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 provided by the database engine.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what the workflow is.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you create a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(or command) through the client which is passed to the engine through its API.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engine </a:t>
            </a:r>
            <a:r>
              <a:rPr lang="bg-BG" sz="2000" b="1" strike="noStrike" spc="-1">
                <a:latin typeface="Arial"/>
              </a:rPr>
              <a:t>processes the query </a:t>
            </a:r>
            <a:r>
              <a:rPr lang="bg-BG" sz="2000" b="0" strike="noStrike" spc="-1">
                <a:latin typeface="Arial"/>
              </a:rPr>
              <a:t>and accesses the data files.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the </a:t>
            </a:r>
            <a:r>
              <a:rPr lang="bg-BG" sz="2000" b="1" strike="noStrike" spc="-1">
                <a:latin typeface="Arial"/>
              </a:rPr>
              <a:t>database storage returns the desired data </a:t>
            </a:r>
            <a:r>
              <a:rPr lang="bg-BG" sz="2000" b="0" strike="noStrike" spc="-1">
                <a:latin typeface="Arial"/>
              </a:rPr>
              <a:t>from the data files to the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the engine </a:t>
            </a:r>
            <a:r>
              <a:rPr lang="bg-BG" sz="2000" b="1" strike="noStrike" spc="-1">
                <a:latin typeface="Arial"/>
              </a:rPr>
              <a:t>processes the returned data </a:t>
            </a:r>
            <a:r>
              <a:rPr lang="bg-BG" sz="2000" b="0" strike="noStrike" spc="-1">
                <a:latin typeface="Arial"/>
              </a:rPr>
              <a:t>and passes it to the client for visualizing in a human-readable format.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05D87D-0FF2-4769-8329-FBC40B4225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66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plan</a:t>
            </a:r>
            <a:r>
              <a:rPr lang="bg-BG" sz="2000" b="0" strike="noStrike" spc="-1">
                <a:latin typeface="Arial"/>
              </a:rPr>
              <a:t> for this lesson is as follows: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start with an explanation of </a:t>
            </a:r>
            <a:r>
              <a:rPr lang="bg-BG" sz="2000" b="1" strike="noStrike" spc="-1">
                <a:latin typeface="Arial"/>
              </a:rPr>
              <a:t>what is a database </a:t>
            </a:r>
            <a:r>
              <a:rPr lang="bg-BG" sz="2000" b="0" strike="noStrike" spc="-1">
                <a:latin typeface="Arial"/>
              </a:rPr>
              <a:t>and when do we need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I will continue by comparing the different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databases and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–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, which developers use to manage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We’ll have a look at the </a:t>
            </a:r>
            <a:r>
              <a:rPr lang="bg-BG" sz="2000" b="1" strike="noStrike" spc="-1">
                <a:latin typeface="Arial"/>
              </a:rPr>
              <a:t>relational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and the </a:t>
            </a:r>
            <a:r>
              <a:rPr lang="bg-BG" sz="2000" b="1" strike="noStrike" spc="-1">
                <a:latin typeface="Arial"/>
              </a:rPr>
              <a:t>data model </a:t>
            </a:r>
            <a:r>
              <a:rPr lang="bg-BG" sz="2000" b="0" strike="noStrike" spc="-1">
                <a:latin typeface="Arial"/>
              </a:rPr>
              <a:t>based on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used to communicate with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we’ll also have some basic </a:t>
            </a:r>
            <a:r>
              <a:rPr lang="bg-BG" sz="2000" b="1" strike="noStrike" spc="-1">
                <a:latin typeface="Arial"/>
              </a:rPr>
              <a:t>SQL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will finish with basic knowledge and examples of </a:t>
            </a:r>
            <a:r>
              <a:rPr lang="bg-BG" sz="2000" b="1" strike="noStrike" spc="-1">
                <a:latin typeface="Arial"/>
              </a:rPr>
              <a:t>non-relation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, based on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basic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for managing document collections.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B528E9-562E-425B-BE64-065D6346823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326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talk about a typical </a:t>
            </a:r>
            <a:r>
              <a:rPr lang="bg-BG" sz="2000" b="1" strike="noStrike" spc="-1">
                <a:latin typeface="Arial"/>
              </a:rPr>
              <a:t>database server architecture</a:t>
            </a:r>
            <a:r>
              <a:rPr lang="bg-BG" sz="2000" b="0" strike="noStrike" spc="-1">
                <a:latin typeface="Arial"/>
              </a:rPr>
              <a:t>, very briefly.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 of a server is like installation of a software.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you can have 3 instances of Visual Studio (the IDE used to write C#).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way, you can have </a:t>
            </a:r>
            <a:r>
              <a:rPr lang="bg-BG" sz="2000" b="1" strike="noStrike" spc="-1">
                <a:latin typeface="Arial"/>
              </a:rPr>
              <a:t>more than one DBMS server instance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can be of different types or just different instances of the same type.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a DBMS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, we have a distribution of the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(the schema) and all of the structure of the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DBMS server</a:t>
            </a:r>
            <a:r>
              <a:rPr lang="bg-BG" sz="2000" b="1" strike="noStrike" spc="-1">
                <a:latin typeface="Arial"/>
              </a:rPr>
              <a:t> instance </a:t>
            </a:r>
            <a:r>
              <a:rPr lang="bg-BG" sz="2000" b="0" strike="noStrike" spc="-1">
                <a:latin typeface="Arial"/>
              </a:rPr>
              <a:t>can hold </a:t>
            </a:r>
            <a:r>
              <a:rPr lang="bg-BG" sz="2000" b="1" strike="noStrike" spc="-1">
                <a:latin typeface="Arial"/>
              </a:rPr>
              <a:t>multiple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holding data about different software project.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, if the same hardware machine runs a </a:t>
            </a:r>
            <a:r>
              <a:rPr lang="bg-BG" sz="2000" b="1" strike="noStrike" spc="-1">
                <a:latin typeface="Arial"/>
              </a:rPr>
              <a:t>blog </a:t>
            </a:r>
            <a:r>
              <a:rPr lang="bg-BG" sz="2000" b="0" strike="noStrike" spc="-1">
                <a:latin typeface="Arial"/>
              </a:rPr>
              <a:t>and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systems will use </a:t>
            </a:r>
            <a:r>
              <a:rPr lang="bg-BG" sz="2000" b="1" strike="noStrike" spc="-1">
                <a:latin typeface="Arial"/>
              </a:rPr>
              <a:t>separate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Of course, the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document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 are also part of the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database (or schema) holds </a:t>
            </a:r>
            <a:r>
              <a:rPr lang="bg-BG" sz="2000" b="1" strike="noStrike" spc="-1">
                <a:latin typeface="Arial"/>
              </a:rPr>
              <a:t>many tables</a:t>
            </a:r>
            <a:r>
              <a:rPr lang="bg-BG" sz="2000" b="0" strike="noStrike" spc="-1">
                <a:latin typeface="Arial"/>
              </a:rPr>
              <a:t> with relationships between some of them.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all is called "</a:t>
            </a:r>
            <a:r>
              <a:rPr lang="bg-BG" sz="2000" b="1" strike="noStrike" spc="-1">
                <a:latin typeface="Arial"/>
              </a:rPr>
              <a:t>logical storage</a:t>
            </a:r>
            <a:r>
              <a:rPr lang="bg-BG" sz="2000" b="0" strike="noStrike" spc="-1">
                <a:latin typeface="Arial"/>
              </a:rPr>
              <a:t>" – the logical structure of data in 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is also another layer, the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, responsible for the files on the disk.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consists of </a:t>
            </a:r>
            <a:r>
              <a:rPr lang="bg-BG" sz="2000" b="1" strike="noStrike" spc="-1">
                <a:latin typeface="Arial"/>
              </a:rPr>
              <a:t>data files</a:t>
            </a:r>
            <a:r>
              <a:rPr lang="bg-BG" sz="2000" b="0" strike="noStrike" spc="-1">
                <a:latin typeface="Arial"/>
              </a:rPr>
              <a:t> – the raw database data</a:t>
            </a: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on our hard disk.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there are </a:t>
            </a:r>
            <a:r>
              <a:rPr lang="bg-BG" sz="2000" b="1" strike="noStrike" spc="-1">
                <a:latin typeface="Arial"/>
              </a:rPr>
              <a:t>transaction log files</a:t>
            </a:r>
            <a:r>
              <a:rPr lang="bg-BG" sz="2000" b="0" strike="noStrike" spc="-1">
                <a:latin typeface="Arial"/>
              </a:rPr>
              <a:t>, holding the history of all changes.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4BE4C7-98A1-4B10-B2A8-0A3A262A269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432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is designed for a specific task: to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a relational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let's give you a quick introduction to the </a:t>
            </a:r>
            <a:r>
              <a:rPr lang="bg-BG" sz="2000" b="1" strike="noStrike" spc="-1">
                <a:latin typeface="Arial"/>
              </a:rPr>
              <a:t>basics of SQL</a:t>
            </a:r>
            <a:r>
              <a:rPr lang="bg-BG" sz="2000" b="0" strike="noStrike" spc="-1">
                <a:latin typeface="Arial"/>
              </a:rPr>
              <a:t> and relational databases.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start with the </a:t>
            </a:r>
            <a:r>
              <a:rPr lang="bg-BG" sz="2000" b="1" strike="noStrike" spc="-1">
                <a:latin typeface="Arial"/>
              </a:rPr>
              <a:t>relational data model</a:t>
            </a:r>
            <a:r>
              <a:rPr lang="bg-BG" sz="2000" b="0" strike="noStrike" spc="-1">
                <a:latin typeface="Arial"/>
              </a:rPr>
              <a:t>: tables, relationships, primary key and foreign key.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Next, I shall explain the concepts behind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introduce you </a:t>
            </a: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 relational database management system, which supports the relational data model and 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explain how to connect to MySQL using client tools like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Finally, I shall explain and demonstrate several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: creating a database, creating a table, inserting data into a table, retrieving data from a table, filtering data, modifying data and deleting data from database tables.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introduction are </a:t>
            </a:r>
            <a:r>
              <a:rPr lang="bg-BG" sz="2000" b="1" strike="noStrike" spc="-1">
                <a:latin typeface="Arial"/>
              </a:rPr>
              <a:t>not exhaustive </a:t>
            </a:r>
            <a:r>
              <a:rPr lang="bg-BG" sz="2000" b="0" strike="noStrike" spc="-1">
                <a:latin typeface="Arial"/>
              </a:rPr>
              <a:t>and will skip over many essential details.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details will be covered in later courses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, in the end-to-end software engineering learning program.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5953AF8-1C7D-4922-959C-18329AB9B7E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61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take a better look at the </a:t>
            </a:r>
            <a:r>
              <a:rPr lang="bg-BG" sz="2000" b="1" strike="noStrike" spc="-1">
                <a:latin typeface="Arial"/>
              </a:rPr>
              <a:t>structure of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is the primary building block in the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is an example of a table, holding data about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is called a </a:t>
            </a:r>
            <a:r>
              <a:rPr lang="bg-BG" sz="2000" b="1" strike="noStrike" spc="-1">
                <a:latin typeface="Arial"/>
              </a:rPr>
              <a:t>record</a:t>
            </a:r>
            <a:r>
              <a:rPr lang="bg-BG" sz="2000" b="0" strike="noStrike" spc="-1">
                <a:latin typeface="Arial"/>
              </a:rPr>
              <a:t>, or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single object of that type.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example, each row refers to a single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(also called a </a:t>
            </a:r>
            <a:r>
              <a:rPr lang="bg-BG" sz="2000" b="1" strike="noStrike" spc="-1">
                <a:latin typeface="Arial"/>
              </a:rPr>
              <a:t>field</a:t>
            </a:r>
            <a:r>
              <a:rPr lang="bg-BG" sz="2000" b="0" strike="noStrike" spc="-1">
                <a:latin typeface="Arial"/>
              </a:rPr>
              <a:t>) defines a piece of information about the entity: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its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type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case, there are 4 columns, and each contains information about the customers: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ID </a:t>
            </a:r>
            <a:r>
              <a:rPr lang="bg-BG" sz="2000" b="0" strike="noStrike" spc="-1">
                <a:latin typeface="Arial"/>
              </a:rPr>
              <a:t>is a unique number, which identifies each customer.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 is a text column holding the customer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BirthDate</a:t>
            </a:r>
            <a:r>
              <a:rPr lang="bg-BG" sz="2000" b="0" strike="noStrike" spc="-1">
                <a:latin typeface="Arial"/>
              </a:rPr>
              <a:t> column holds the customer date of birth. It is of type "</a:t>
            </a:r>
            <a:r>
              <a:rPr lang="bg-BG" sz="2000" b="1" i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CityId</a:t>
            </a:r>
            <a:r>
              <a:rPr lang="bg-BG" sz="2000" b="0" strike="noStrike" spc="-1">
                <a:latin typeface="Arial"/>
              </a:rPr>
              <a:t> column keeps a number – the ID that refers to another entity in the "</a:t>
            </a:r>
            <a:r>
              <a:rPr lang="bg-BG" sz="2000" b="1" strike="noStrike" spc="-1">
                <a:latin typeface="Arial"/>
              </a:rPr>
              <a:t>Cities</a:t>
            </a:r>
            <a:r>
              <a:rPr lang="bg-BG" sz="2000" b="0" strike="noStrike" spc="-1">
                <a:latin typeface="Arial"/>
              </a:rPr>
              <a:t>" table,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where more information about the city with the given ID can be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Every intersection of a row and column is called a "</a:t>
            </a:r>
            <a:r>
              <a:rPr lang="bg-BG" sz="2000" b="1" strike="noStrike" spc="-1">
                <a:latin typeface="Arial"/>
              </a:rPr>
              <a:t>cell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holds a </a:t>
            </a:r>
            <a:r>
              <a:rPr lang="bg-BG" sz="2000" b="1" strike="noStrike" spc="-1">
                <a:latin typeface="Arial"/>
              </a:rPr>
              <a:t>value </a:t>
            </a:r>
            <a:r>
              <a:rPr lang="bg-BG" sz="2000" b="0" strike="noStrike" spc="-1">
                <a:latin typeface="Arial"/>
              </a:rPr>
              <a:t>for certain column and certain row,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value about certain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89353A-E463-4E63-9464-8F45C7C1A29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68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(Structured Query Language) is a language designed for </a:t>
            </a:r>
            <a:r>
              <a:rPr lang="bg-BG" sz="2000" b="1" strike="noStrike" spc="-1">
                <a:latin typeface="Arial"/>
              </a:rPr>
              <a:t>managing data in relational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</a:t>
            </a:r>
            <a:r>
              <a:rPr lang="bg-BG" sz="2000" b="1" strike="noStrike" spc="-1">
                <a:latin typeface="Arial"/>
              </a:rPr>
              <a:t>standard syntax </a:t>
            </a:r>
            <a:r>
              <a:rPr lang="bg-BG" sz="2000" b="0" strike="noStrike" spc="-1">
                <a:latin typeface="Arial"/>
              </a:rPr>
              <a:t>to write commands that define, retrieve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is supported by virtually all modern RDBMS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communicate with the database engine, we use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SQL, we write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 that are then executed by the database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 is logically divided into four sections.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definition </a:t>
            </a:r>
            <a:r>
              <a:rPr lang="bg-BG" sz="2000" b="0" strike="noStrike" spc="-1">
                <a:latin typeface="Arial"/>
              </a:rPr>
              <a:t>commands define the structure of the data: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tables, columns, indexes, constraints and others.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SQL commands, such as "</a:t>
            </a:r>
            <a:r>
              <a:rPr lang="bg-BG" sz="2000" b="1" strike="noStrike" spc="-1">
                <a:latin typeface="Arial"/>
              </a:rPr>
              <a:t>CREATE TABLE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ALTER TABLE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definition language</a:t>
            </a:r>
            <a:r>
              <a:rPr lang="bg-BG" sz="2000" b="0" strike="noStrike" spc="-1">
                <a:latin typeface="Arial"/>
              </a:rPr>
              <a:t>" (DDL),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manipulation </a:t>
            </a:r>
            <a:r>
              <a:rPr lang="bg-BG" sz="2000" b="0" strike="noStrike" spc="-1">
                <a:latin typeface="Arial"/>
              </a:rPr>
              <a:t>commands are used for storing, updating, deleting, and retrieving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commands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INSERT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manipulation language</a:t>
            </a:r>
            <a:r>
              <a:rPr lang="bg-BG" sz="2000" b="0" strike="noStrike" spc="-1">
                <a:latin typeface="Arial"/>
              </a:rPr>
              <a:t>" (DML),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control commands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define users and roles, assign access permissions,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define who can access the data for reading and modifying.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control commands in SQL, such as "</a:t>
            </a:r>
            <a:r>
              <a:rPr lang="bg-BG" sz="2000" b="1" strike="noStrike" spc="-1">
                <a:latin typeface="Arial"/>
              </a:rPr>
              <a:t>GRANT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REVOKE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are part of the </a:t>
            </a:r>
            <a:r>
              <a:rPr lang="bg-BG" sz="2000" b="1" strike="noStrike" spc="-1">
                <a:latin typeface="Arial"/>
              </a:rPr>
              <a:t>DCL</a:t>
            </a:r>
            <a:r>
              <a:rPr lang="bg-BG" sz="2000" b="0" strike="noStrike" spc="-1">
                <a:latin typeface="Arial"/>
              </a:rPr>
              <a:t> (data control language), 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Transaction control</a:t>
            </a:r>
            <a:r>
              <a:rPr lang="bg-BG" sz="2000" b="0" strike="noStrike" spc="-1">
                <a:latin typeface="Arial"/>
              </a:rPr>
              <a:t> commands,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"</a:t>
            </a:r>
            <a:r>
              <a:rPr lang="bg-BG" sz="2000" b="1" strike="noStrike" spc="-1">
                <a:latin typeface="Arial"/>
              </a:rPr>
              <a:t>BEGIN TRANSACTION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COMMIT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bundle operations that have to be executed together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control the concurrency when multiple users access the database in the same time.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given an </a:t>
            </a:r>
            <a:r>
              <a:rPr lang="bg-BG" sz="2000" b="1" strike="noStrike" spc="-1">
                <a:latin typeface="Arial"/>
              </a:rPr>
              <a:t>example of transactions</a:t>
            </a:r>
            <a:r>
              <a:rPr lang="bg-BG" sz="2000" b="0" strike="noStrike" spc="-1">
                <a:latin typeface="Arial"/>
              </a:rPr>
              <a:t> before, with the bank system.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</a:t>
            </a:r>
            <a:r>
              <a:rPr lang="bg-BG" sz="2000" b="1" strike="noStrike" spc="-1">
                <a:latin typeface="Arial"/>
              </a:rPr>
              <a:t>transactions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sequences of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of them are </a:t>
            </a:r>
            <a:r>
              <a:rPr lang="bg-BG" sz="2000" b="1" strike="noStrike" spc="-1">
                <a:latin typeface="Arial"/>
              </a:rPr>
              <a:t>executed successfully</a:t>
            </a:r>
            <a:r>
              <a:rPr lang="bg-BG" sz="2000" b="0" strike="noStrike" spc="-1">
                <a:latin typeface="Arial"/>
              </a:rPr>
              <a:t>, the changes are applied (or </a:t>
            </a:r>
            <a:r>
              <a:rPr lang="bg-BG" sz="2000" b="1" strike="noStrike" spc="-1">
                <a:latin typeface="Arial"/>
              </a:rPr>
              <a:t>committed</a:t>
            </a:r>
            <a:r>
              <a:rPr lang="bg-BG" sz="2000" b="0" strike="noStrike" spc="-1">
                <a:latin typeface="Arial"/>
              </a:rPr>
              <a:t>) together.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Otherwise, a 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 happens, and all changes are </a:t>
            </a:r>
            <a:r>
              <a:rPr lang="bg-BG" sz="2000" b="1" strike="noStrike" spc="-1">
                <a:latin typeface="Arial"/>
              </a:rPr>
              <a:t>reverted</a:t>
            </a:r>
            <a:r>
              <a:rPr lang="bg-BG" sz="2000" b="0" strike="noStrike" spc="-1">
                <a:latin typeface="Arial"/>
              </a:rPr>
              <a:t> together.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378790-6912-49E6-922F-0672A8F6F89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20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an </a:t>
            </a:r>
            <a:r>
              <a:rPr lang="bg-BG" sz="2000" b="1" strike="noStrike" spc="-1">
                <a:latin typeface="Arial"/>
              </a:rPr>
              <a:t>example of SQL query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query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is an SQL command,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is sent from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client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the database engine through its API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is executed by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DBMS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returns data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 to the client.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sample query returns a sequence of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it is shown at the table at the screen.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SQL commands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rows of data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single value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nothing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depends on the command.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Commands, which return data are called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"queries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9B34667-9D98-468A-88E4-425332875A66}" type="slidenum">
              <a:rPr lang="bg-BG" sz="1200" b="0" strike="noStrike" spc="-1">
                <a:latin typeface="Times New Roman"/>
              </a:rPr>
              <a:t>24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578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popular, open-source relational database management system (</a:t>
            </a:r>
            <a:r>
              <a:rPr lang="bg-BG" sz="2000" b="1" strike="noStrike" spc="-1">
                <a:latin typeface="Arial"/>
              </a:rPr>
              <a:t>RDBMS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manages databases, which hold </a:t>
            </a:r>
            <a:r>
              <a:rPr lang="bg-BG" sz="2000" b="1" strike="noStrike" spc="-1">
                <a:latin typeface="Arial"/>
              </a:rPr>
              <a:t>relational data </a:t>
            </a:r>
            <a:r>
              <a:rPr lang="bg-BG" sz="2000" b="0" strike="noStrike" spc="-1">
                <a:latin typeface="Arial"/>
              </a:rPr>
              <a:t>(tables with relationships between them).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support 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for data definition, retrieval, manipulation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is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thus you don’t need to pay as you would do for MS SQL Server or Oracle.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equivalent name to MySQL is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fact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is a free version of MySQL, created when Oracle acquired MySQL.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has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commercial</a:t>
            </a:r>
            <a:r>
              <a:rPr lang="bg-BG" sz="2000" b="0" strike="noStrike" spc="-1">
                <a:latin typeface="Arial"/>
              </a:rPr>
              <a:t> versions. And MariaDB is an open and free MySQL distribution.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very, very </a:t>
            </a:r>
            <a:r>
              <a:rPr lang="bg-BG" sz="2000" b="1" strike="noStrike" spc="-1">
                <a:latin typeface="Arial"/>
              </a:rPr>
              <a:t>popular</a:t>
            </a:r>
            <a:r>
              <a:rPr lang="bg-BG" sz="2000" b="0" strike="noStrike" spc="-1">
                <a:latin typeface="Arial"/>
              </a:rPr>
              <a:t>, one of the most used databases in the IT industry.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because it is free, easy to install, use and maintain, with large developer community.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good choice of DBMS for </a:t>
            </a:r>
            <a:r>
              <a:rPr lang="bg-BG" sz="2000" b="1" strike="noStrike" spc="-1">
                <a:latin typeface="Arial"/>
              </a:rPr>
              <a:t>small applications</a:t>
            </a:r>
            <a:r>
              <a:rPr lang="bg-BG" sz="2000" b="0" strike="noStrike" spc="-1">
                <a:latin typeface="Arial"/>
              </a:rPr>
              <a:t>, such as Web sites or blogs.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</a:t>
            </a:r>
            <a:r>
              <a:rPr lang="bg-BG" sz="2000" b="1" strike="noStrike" spc="-1">
                <a:latin typeface="Arial"/>
              </a:rPr>
              <a:t>cross-platform</a:t>
            </a:r>
            <a:r>
              <a:rPr lang="bg-BG" sz="2000" b="0" strike="noStrike" spc="-1">
                <a:latin typeface="Arial"/>
              </a:rPr>
              <a:t> software, so it works on many system platforms,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Linux, Windows and MacOS, also on Docker, containers and in cloud environments.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used also in many </a:t>
            </a:r>
            <a:r>
              <a:rPr lang="bg-BG" sz="2000" b="1" strike="noStrike" spc="-1">
                <a:latin typeface="Arial"/>
              </a:rPr>
              <a:t>large-scale software projects </a:t>
            </a:r>
            <a:r>
              <a:rPr lang="bg-BG" sz="2000" b="0" strike="noStrike" spc="-1">
                <a:latin typeface="Arial"/>
              </a:rPr>
              <a:t>and businesses.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Most likely it isn’t used for all the data they store, but just some of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mostly for historical reasons, because it is very good when a small project starts.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examples are Amazon, Apple and Facebook.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3600" b="0" strike="noStrike" spc="-1">
                <a:latin typeface="Arial"/>
              </a:rPr>
              <a:t>In MySQL data is stored in </a:t>
            </a:r>
            <a:r>
              <a:rPr lang="bg-BG" sz="3600" b="1" strike="noStrike" spc="-1">
                <a:latin typeface="Arial"/>
              </a:rPr>
              <a:t>tables </a:t>
            </a:r>
            <a:r>
              <a:rPr lang="bg-BG" sz="3600" b="0" strike="noStrike" spc="-1">
                <a:latin typeface="Arial"/>
              </a:rPr>
              <a:t>with </a:t>
            </a:r>
            <a:r>
              <a:rPr lang="bg-BG" sz="3600" b="1" strike="noStrike" spc="-1">
                <a:latin typeface="Arial"/>
              </a:rPr>
              <a:t>relationships</a:t>
            </a:r>
            <a:r>
              <a:rPr lang="bg-BG" sz="3600" b="0" strike="noStrike" spc="-1">
                <a:latin typeface="Arial"/>
              </a:rPr>
              <a:t> between them.</a:t>
            </a:r>
          </a:p>
          <a:p>
            <a:pPr marL="180000" indent="-17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3600" b="1" strike="noStrike" spc="-1">
                <a:latin typeface="Arial"/>
              </a:rPr>
              <a:t>Tables</a:t>
            </a:r>
            <a:r>
              <a:rPr lang="bg-BG" sz="3600" b="0" strike="noStrike" spc="-1">
                <a:latin typeface="Arial"/>
              </a:rPr>
              <a:t> hold structured data and can reference other tables.</a:t>
            </a:r>
          </a:p>
          <a:p>
            <a:pPr>
              <a:lnSpc>
                <a:spcPct val="100000"/>
              </a:lnSpc>
            </a:pPr>
            <a:endParaRPr lang="bg-BG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</a:t>
            </a:r>
            <a:r>
              <a:rPr lang="bg-BG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language is implemented to query and manipulate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 will demonstrate you how to execute SQL commands in MySQL.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4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0C3EFD-316B-4F2C-9EFC-F8F2C4D1BC0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876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phpMyAdmin</a:t>
            </a:r>
            <a:r>
              <a:rPr lang="bg-BG" sz="1200" b="0" strike="noStrike" spc="-1">
                <a:latin typeface="Arial"/>
              </a:rPr>
              <a:t> is Web-based MySQL administration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simple way to install and work with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would be to install </a:t>
            </a:r>
            <a:r>
              <a:rPr lang="bg-BG" sz="2000" b="1" strike="noStrike" spc="-1">
                <a:latin typeface="Arial"/>
              </a:rPr>
              <a:t>XAMPP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XAMPP is a </a:t>
            </a:r>
            <a:r>
              <a:rPr lang="bg-BG" sz="2000" b="1" strike="noStrike" spc="-1">
                <a:latin typeface="Arial"/>
              </a:rPr>
              <a:t>web server stack</a:t>
            </a:r>
            <a:r>
              <a:rPr lang="bg-BG" sz="2000" b="0" strike="noStrike" spc="-1">
                <a:latin typeface="Arial"/>
              </a:rPr>
              <a:t>, designed for PHP and MySQL developer.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"</a:t>
            </a:r>
            <a:r>
              <a:rPr lang="bg-BG" sz="2000" b="1" strike="noStrike" spc="-1">
                <a:latin typeface="Arial"/>
              </a:rPr>
              <a:t>stack</a:t>
            </a:r>
            <a:r>
              <a:rPr lang="bg-BG" sz="2000" b="0" strike="noStrike" spc="-1">
                <a:latin typeface="Arial"/>
              </a:rPr>
              <a:t>" means a bunch of technologies that are used together.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case, it is the </a:t>
            </a:r>
            <a:r>
              <a:rPr lang="bg-BG" sz="2000" b="1" strike="noStrike" spc="-1">
                <a:latin typeface="Arial"/>
              </a:rPr>
              <a:t>Apache</a:t>
            </a:r>
            <a:r>
              <a:rPr lang="bg-BG" sz="2000" b="0" strike="noStrike" spc="-1">
                <a:latin typeface="Arial"/>
              </a:rPr>
              <a:t> web server,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(MySQL), the </a:t>
            </a:r>
            <a:r>
              <a:rPr lang="bg-BG" sz="2000" b="1" strike="noStrike" spc="-1">
                <a:latin typeface="Arial"/>
              </a:rPr>
              <a:t>PHP</a:t>
            </a:r>
            <a:r>
              <a:rPr lang="bg-BG" sz="2000" b="0" strike="noStrike" spc="-1">
                <a:latin typeface="Arial"/>
              </a:rPr>
              <a:t> programming language,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phpMyAdmin </a:t>
            </a:r>
            <a:r>
              <a:rPr lang="bg-BG" sz="2000" b="0" strike="noStrike" spc="-1">
                <a:latin typeface="Arial"/>
              </a:rPr>
              <a:t>allows to browse the databases, tables and other database objects,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add / edit / delete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modify database structure, create / edit / delete tables,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import and export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execute SQL commands,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many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is a free, open-source GUI client tool used to connect to the MySQL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used for managing MySQL, MS SQL Server, PostgreSQL and SQLite.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HeidiSQL, we’ll be writing </a:t>
            </a:r>
            <a:r>
              <a:rPr lang="bg-BG" sz="2000" b="1" strike="noStrike" spc="-1">
                <a:latin typeface="Arial"/>
              </a:rPr>
              <a:t>SQL queries</a:t>
            </a:r>
            <a:r>
              <a:rPr lang="bg-BG" sz="2000" b="0" strike="noStrike" spc="-1">
                <a:latin typeface="Arial"/>
              </a:rPr>
              <a:t> to retrieve or modify data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With it, we can also </a:t>
            </a:r>
            <a:r>
              <a:rPr lang="bg-BG" sz="2000" b="1" strike="noStrike" spc="-1">
                <a:latin typeface="Arial"/>
              </a:rPr>
              <a:t>explore the database structure </a:t>
            </a:r>
            <a:r>
              <a:rPr lang="bg-BG" sz="2000" b="0" strike="noStrike" spc="-1">
                <a:latin typeface="Arial"/>
              </a:rPr>
              <a:t>and objects, using a visual GUI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C9003-76C6-4B7C-B853-D3202E958D7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905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Using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, developer can communicate with the database engine.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Clients send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and they are processed and executed by the </a:t>
            </a:r>
            <a:r>
              <a:rPr lang="bg-BG" sz="2000" b="1" strike="noStrike" spc="-1">
                <a:latin typeface="Arial"/>
              </a:rPr>
              <a:t>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result</a:t>
            </a:r>
            <a:r>
              <a:rPr lang="bg-BG" sz="2000" b="0" strike="noStrike" spc="-1">
                <a:latin typeface="Arial"/>
              </a:rPr>
              <a:t> (if any) is returned from the database server back to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Via </a:t>
            </a:r>
            <a:r>
              <a:rPr lang="bg-BG" sz="2000" b="1" strike="noStrike" spc="-1">
                <a:latin typeface="Arial"/>
              </a:rPr>
              <a:t>SQL commands and queries</a:t>
            </a:r>
            <a:r>
              <a:rPr lang="bg-BG" sz="2000" b="0" strike="noStrike" spc="-1">
                <a:latin typeface="Arial"/>
              </a:rPr>
              <a:t>, we can access and control the data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Queries and commands can be simple, but also much more complex.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let’s </a:t>
            </a:r>
            <a:r>
              <a:rPr lang="bg-BG" sz="2000" b="1" strike="noStrike" spc="-1">
                <a:latin typeface="Arial"/>
              </a:rPr>
              <a:t>create a database</a:t>
            </a:r>
            <a:r>
              <a:rPr lang="bg-BG" sz="2000" b="0" strike="noStrike" spc="-1">
                <a:latin typeface="Arial"/>
              </a:rPr>
              <a:t> in MySQL.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done with the command: "</a:t>
            </a:r>
            <a:r>
              <a:rPr lang="bg-BG" sz="2000" b="1" strike="noStrike" spc="-1">
                <a:latin typeface="Arial"/>
              </a:rPr>
              <a:t>CREATE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see, the command-like </a:t>
            </a:r>
            <a:r>
              <a:rPr lang="bg-BG" sz="2000" b="1" strike="noStrike" spc="-1">
                <a:latin typeface="Arial"/>
              </a:rPr>
              <a:t>keywords</a:t>
            </a:r>
            <a:r>
              <a:rPr lang="bg-BG" sz="2000" b="0" strike="noStrike" spc="-1">
                <a:latin typeface="Arial"/>
              </a:rPr>
              <a:t> are written with </a:t>
            </a:r>
            <a:r>
              <a:rPr lang="bg-BG" sz="2000" b="1" strike="noStrike" spc="-1">
                <a:latin typeface="Arial"/>
              </a:rPr>
              <a:t>uppercase letters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a writing convention.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work if you write them with lowercase letters too, but it is always better to follow the established conventions.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MySQL </a:t>
            </a:r>
            <a:r>
              <a:rPr lang="bg-BG" sz="2000" b="1" strike="noStrike" spc="-1">
                <a:latin typeface="Arial"/>
              </a:rPr>
              <a:t>names of databases, tables</a:t>
            </a:r>
            <a:r>
              <a:rPr lang="bg-BG" sz="2000" b="0" strike="noStrike" spc="-1">
                <a:latin typeface="Arial"/>
              </a:rPr>
              <a:t> and other database objects, are written with </a:t>
            </a:r>
            <a:r>
              <a:rPr lang="bg-BG" sz="2000" b="1" strike="noStrike" spc="-1">
                <a:latin typeface="Arial"/>
              </a:rPr>
              <a:t>lowercase </a:t>
            </a:r>
            <a:r>
              <a:rPr lang="bg-BG" sz="2000" b="0" strike="noStrike" spc="-1">
                <a:latin typeface="Arial"/>
              </a:rPr>
              <a:t>letters.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Our database will be named  "employees", in lowercase.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display all databases </a:t>
            </a:r>
            <a:r>
              <a:rPr lang="bg-BG" sz="2000" b="0" strike="noStrike" spc="-1">
                <a:latin typeface="Arial"/>
              </a:rPr>
              <a:t>in the current MySQL instance, we can send the command: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SHOW DATABASES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will return the names of the databases in the current MySQL server.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5E9B65-5554-499C-9D9E-4049E22B64C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801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a </a:t>
            </a:r>
            <a:r>
              <a:rPr lang="bg-BG" sz="2000" b="1" strike="noStrike" spc="-1">
                <a:latin typeface="Arial"/>
              </a:rPr>
              <a:t>SQL query </a:t>
            </a:r>
            <a:r>
              <a:rPr lang="bg-BG" sz="2000" b="0" strike="noStrike" spc="-1">
                <a:latin typeface="Arial"/>
              </a:rPr>
              <a:t>that is supposed to </a:t>
            </a:r>
            <a:r>
              <a:rPr lang="bg-BG" sz="2000" b="1" strike="noStrike" spc="-1">
                <a:latin typeface="Arial"/>
              </a:rPr>
              <a:t>create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the previous command, it starts with the keyword "</a:t>
            </a:r>
            <a:r>
              <a:rPr lang="bg-BG" sz="2000" b="1" strike="noStrike" spc="-1">
                <a:latin typeface="Arial"/>
              </a:rPr>
              <a:t>CREATE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then it is followed by the keyword "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we want to create a table, not a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open brackets and start defining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the table will have.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</a:t>
            </a:r>
            <a:r>
              <a:rPr lang="bg-BG" sz="2000" b="1" strike="noStrike" spc="-1">
                <a:latin typeface="Arial"/>
              </a:rPr>
              <a:t> column </a:t>
            </a:r>
            <a:r>
              <a:rPr lang="bg-BG" sz="2000" b="0" strike="noStrike" spc="-1">
                <a:latin typeface="Arial"/>
              </a:rPr>
              <a:t>definition should be on a new line.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tells that in this column only integer numbers will be stored.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try to add an entity with a string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error will be raised.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NOT NULL</a:t>
            </a:r>
            <a:r>
              <a:rPr lang="bg-BG" sz="2000" b="0" strike="noStrike" spc="-1">
                <a:latin typeface="Arial"/>
              </a:rPr>
              <a:t>" tell the engine that the value of this field can never be null, it always has to have a value.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 tell the engine that this is the key, uniquely identifying each row in the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AUTO_INCREMENT</a:t>
            </a:r>
            <a:r>
              <a:rPr lang="bg-BG" sz="2000" b="0" strike="noStrike" spc="-1">
                <a:latin typeface="Arial"/>
              </a:rPr>
              <a:t>" makes it so that whenever a new entity is added to the "people" table, its ID will be automatically set to the ID of the last entity plus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next columns </a:t>
            </a:r>
            <a:r>
              <a:rPr lang="bg-BG" sz="2000" b="0" strike="noStrike" spc="-1">
                <a:latin typeface="Arial"/>
              </a:rPr>
              <a:t>are pretty much the same, except for their names.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VARCHAR(40)</a:t>
            </a:r>
            <a:r>
              <a:rPr lang="bg-BG" sz="2000" b="0" strike="noStrike" spc="-1">
                <a:latin typeface="Arial"/>
              </a:rPr>
              <a:t>" keyword tell that values in this column can never be anything but a string with a maximum length of 40 characters.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to you what maximum length you’ll define.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"people" is the </a:t>
            </a:r>
            <a:r>
              <a:rPr lang="bg-BG" sz="2000" b="1" strike="noStrike" spc="-1">
                <a:latin typeface="Arial"/>
              </a:rPr>
              <a:t>name of the table </a:t>
            </a:r>
            <a:r>
              <a:rPr lang="bg-BG" sz="2000" b="0" strike="noStrike" spc="-1">
                <a:latin typeface="Arial"/>
              </a:rPr>
              <a:t>this query is going to create.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consists of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+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+ other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column name </a:t>
            </a:r>
            <a:r>
              <a:rPr lang="bg-BG" sz="2000" b="0" strike="noStrike" spc="-1">
                <a:latin typeface="Arial"/>
              </a:rPr>
              <a:t>stays at the start of each column definition.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table will have 4 columns: "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", and "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may have guessed it,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VARCHAR(*)</a:t>
            </a:r>
            <a:r>
              <a:rPr lang="bg-BG" sz="2000" b="0" strike="noStrike" spc="-1">
                <a:latin typeface="Arial"/>
              </a:rPr>
              <a:t>" are defining the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to be stored in the column.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keywords we are using to specify the structure of the column are called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case, these attributes define the first column as </a:t>
            </a:r>
            <a:r>
              <a:rPr lang="bg-BG" sz="2000" b="1" strike="noStrike" spc="-1">
                <a:latin typeface="Arial"/>
              </a:rPr>
              <a:t>mandatory</a:t>
            </a:r>
            <a:r>
              <a:rPr lang="bg-BG" sz="2000" b="0" strike="noStrike" spc="-1">
                <a:latin typeface="Arial"/>
              </a:rPr>
              <a:t> (NOT NULL),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auto-increment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see how we can </a:t>
            </a:r>
            <a:r>
              <a:rPr lang="bg-BG" sz="2000" b="1" strike="noStrike" spc="-1">
                <a:latin typeface="Arial"/>
              </a:rPr>
              <a:t>insert rows </a:t>
            </a:r>
            <a:r>
              <a:rPr lang="bg-BG" sz="2000" b="0" strike="noStrike" spc="-1">
                <a:latin typeface="Arial"/>
              </a:rPr>
              <a:t>into a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need to write the command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which tells the engine that we want to insert a record.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Afterward, you specify into which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you want to insert.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in brackets, you specify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you want to add values to.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 the next line, you write the keyword "</a:t>
            </a:r>
            <a:r>
              <a:rPr lang="bg-BG" sz="2000" b="1" strike="noStrike" spc="-1">
                <a:latin typeface="Arial"/>
              </a:rPr>
              <a:t>VALUES</a:t>
            </a:r>
            <a:r>
              <a:rPr lang="bg-BG" sz="2000" b="0" strike="noStrike" spc="-1">
                <a:latin typeface="Arial"/>
              </a:rPr>
              <a:t>" which is followed by brackets and values 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you have to keep the order of columns you listed in the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command line.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04635EC-E6BB-47F6-A646-1FC5C0EB2DB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993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examples that retrieve data from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"</a:t>
            </a:r>
            <a:r>
              <a:rPr lang="bg-BG" sz="2000" b="1" strike="noStrike" spc="-1">
                <a:latin typeface="Arial"/>
              </a:rPr>
              <a:t>SELECT * FROM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 keyword tells the engine which columns to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from a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*</a:t>
            </a:r>
            <a:r>
              <a:rPr lang="bg-BG" sz="2000" b="0" strike="noStrike" spc="-1">
                <a:latin typeface="Arial"/>
              </a:rPr>
              <a:t>" (star) means "</a:t>
            </a:r>
            <a:r>
              <a:rPr lang="bg-BG" sz="2000" b="1" strike="noStrike" spc="-1">
                <a:latin typeface="Arial"/>
              </a:rPr>
              <a:t>everything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all the columns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So, in that example, </a:t>
            </a:r>
            <a:r>
              <a:rPr lang="bg-BG" sz="2000" b="1" strike="noStrike" spc="-1">
                <a:latin typeface="Arial"/>
              </a:rPr>
              <a:t>all the columns </a:t>
            </a:r>
            <a:r>
              <a:rPr lang="bg-BG" sz="2000" b="0" strike="noStrike" spc="-1">
                <a:latin typeface="Arial"/>
              </a:rPr>
              <a:t>are selected for retrieval.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FROM</a:t>
            </a:r>
            <a:r>
              <a:rPr lang="bg-BG" sz="2000" b="0" strike="noStrike" spc="-1">
                <a:latin typeface="Arial"/>
              </a:rPr>
              <a:t>" keyword tells the engine from </a:t>
            </a:r>
            <a:r>
              <a:rPr lang="bg-BG" sz="2000" b="1" strike="noStrike" spc="-1">
                <a:latin typeface="Arial"/>
              </a:rPr>
              <a:t>which table </a:t>
            </a:r>
            <a:r>
              <a:rPr lang="bg-BG" sz="2000" b="0" strike="noStrike" spc="-1">
                <a:latin typeface="Arial"/>
              </a:rPr>
              <a:t>to retrieve records.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have the name of a table, in our case –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", as it is the only table we have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don’t always have to retrieve all the columns.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</a:t>
            </a:r>
            <a:r>
              <a:rPr lang="bg-BG" sz="2000" b="1" strike="noStrike" spc="-1">
                <a:latin typeface="Arial"/>
              </a:rPr>
              <a:t>specify the names of the columns </a:t>
            </a:r>
            <a:r>
              <a:rPr lang="bg-BG" sz="2000" b="0" strike="noStrike" spc="-1">
                <a:latin typeface="Arial"/>
              </a:rPr>
              <a:t>you want to retrieve.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the SQL world this is called "</a:t>
            </a:r>
            <a:r>
              <a:rPr lang="bg-BG" sz="2000" b="1" strike="noStrike" spc="-1">
                <a:latin typeface="Arial"/>
              </a:rPr>
              <a:t>projection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we can have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query will retrieve only the first and last names of the people from the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Notice that you </a:t>
            </a:r>
            <a:r>
              <a:rPr lang="bg-BG" sz="2000" b="1" strike="noStrike" spc="-1">
                <a:latin typeface="Arial"/>
              </a:rPr>
              <a:t>list the column names </a:t>
            </a:r>
            <a:r>
              <a:rPr lang="bg-BG" sz="2000" b="0" strike="noStrike" spc="-1">
                <a:latin typeface="Arial"/>
              </a:rPr>
              <a:t>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don’t need some of the columns, don’t select everything.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fewer things selected, the faster the query is executed.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limit the number of rows </a:t>
            </a:r>
            <a:r>
              <a:rPr lang="bg-BG" sz="2000" b="0" strike="noStrike" spc="-1">
                <a:latin typeface="Arial"/>
              </a:rPr>
              <a:t>to be retrieved.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the following example: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SELECT first_name, last_name FROM people LIMIT 5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the same as the previous example, but with the addition of the "</a:t>
            </a:r>
            <a:r>
              <a:rPr lang="bg-BG" sz="2000" b="1" strike="noStrike" spc="-1">
                <a:latin typeface="Arial"/>
              </a:rPr>
              <a:t>LIMIT</a:t>
            </a:r>
            <a:r>
              <a:rPr lang="bg-BG" sz="2000" b="0" strike="noStrike" spc="-1">
                <a:latin typeface="Arial"/>
              </a:rPr>
              <a:t>" keyword, followed by a number.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tells the engine to retrieve only the </a:t>
            </a:r>
            <a:r>
              <a:rPr lang="bg-BG" sz="2000" b="1" strike="noStrike" spc="-1">
                <a:latin typeface="Arial"/>
              </a:rPr>
              <a:t>first X rows</a:t>
            </a:r>
            <a:r>
              <a:rPr lang="bg-BG" sz="2000" b="0" strike="noStrike" spc="-1">
                <a:latin typeface="Arial"/>
              </a:rPr>
              <a:t>, where </a:t>
            </a:r>
            <a:r>
              <a:rPr lang="bg-BG" sz="2000" b="1" strike="noStrike" spc="-1">
                <a:latin typeface="Arial"/>
              </a:rPr>
              <a:t>X</a:t>
            </a:r>
            <a:r>
              <a:rPr lang="bg-BG" sz="2000" b="0" strike="noStrike" spc="-1">
                <a:latin typeface="Arial"/>
              </a:rPr>
              <a:t> is equal to the number after the keyword.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can be 5 or 10 or 1000.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available rows are </a:t>
            </a:r>
            <a:r>
              <a:rPr lang="bg-BG" sz="2000" b="1" strike="noStrike" spc="-1">
                <a:latin typeface="Arial"/>
              </a:rPr>
              <a:t>less than the limit</a:t>
            </a:r>
            <a:r>
              <a:rPr lang="bg-BG" sz="2000" b="0" strike="noStrike" spc="-1">
                <a:latin typeface="Arial"/>
              </a:rPr>
              <a:t>, then the limit will be </a:t>
            </a:r>
            <a:r>
              <a:rPr lang="bg-BG" sz="2000" b="1" strike="noStrike" spc="-1">
                <a:latin typeface="Arial"/>
              </a:rPr>
              <a:t>disregarded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query will return less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AFB315-C5C1-463C-83E7-EFBB3C892F4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24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you have any </a:t>
            </a:r>
            <a:r>
              <a:rPr lang="bg-BG" sz="2000" b="1" strike="noStrike" spc="-1">
                <a:latin typeface="Arial"/>
              </a:rPr>
              <a:t>question</a:t>
            </a:r>
            <a:r>
              <a:rPr lang="bg-BG" sz="2000" b="0" strike="noStrike" spc="-1">
                <a:latin typeface="Arial"/>
              </a:rPr>
              <a:t>, feel free to </a:t>
            </a:r>
            <a:r>
              <a:rPr lang="bg-BG" sz="2000" b="1" strike="noStrike" spc="-1">
                <a:latin typeface="Arial"/>
              </a:rPr>
              <a:t>ask in the sli.do </a:t>
            </a:r>
            <a:r>
              <a:rPr lang="bg-BG" sz="2000" b="0" strike="noStrike" spc="-1">
                <a:latin typeface="Arial"/>
              </a:rPr>
              <a:t>platform using the code on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trainers will be happy to answer you very soon.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1FAD8C6-BC8E-4240-AFC1-2FA9AB4D84E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980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retrieving records, you can </a:t>
            </a:r>
            <a:r>
              <a:rPr lang="bg-BG" sz="2000" b="1" strike="noStrike" spc="-1">
                <a:latin typeface="Arial"/>
              </a:rPr>
              <a:t>filter rows </a:t>
            </a:r>
            <a:r>
              <a:rPr lang="bg-BG" sz="2000" b="0" strike="noStrike" spc="-1">
                <a:latin typeface="Arial"/>
              </a:rPr>
              <a:t>by specific conditions with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keyword.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look at the example on the slide:</a:t>
            </a: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email = 'peter@gmail.com'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query will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the returned rows by a condition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It will retrieve all records that have the </a:t>
            </a:r>
            <a:r>
              <a:rPr lang="bg-BG" sz="20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 equal to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peter@gmail.com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Filtering the rows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to be returned is called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selection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in the SQL world.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example demonstrates how we can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sort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data in SQL: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id &gt; 10 AND id &lt; 20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ORDER BY id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This "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WHERE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" clause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filters data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by multiple conditions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Then the retrieved data rows are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sorted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by given column or expression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using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ORDER BY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keyword.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It can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sort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(or arrange) data in increasing or decreasing order, according to their natural ordering.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Sorting works for comparable types, such as numbers, text and dates.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9F7787-B924-43CC-982A-E18FE4228A2F}" type="slidenum">
              <a:rPr lang="bg-BG" sz="1200" b="0" strike="noStrike" spc="-1">
                <a:latin typeface="Times New Roman"/>
              </a:rPr>
              <a:t>30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23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94BC623-C7CB-48CC-A65F-EB7E86E6D9AD}" type="slidenum">
              <a:rPr lang="bg-BG" sz="1200" b="0" strike="noStrike" spc="-1">
                <a:latin typeface="Times New Roman"/>
              </a:rPr>
              <a:t>31</a:t>
            </a:fld>
            <a:r>
              <a:rPr lang="bg-BG" sz="1200" b="0" strike="noStrike" spc="-1">
                <a:latin typeface="Times New Roman"/>
              </a:rPr>
              <a:t>##</a:t>
            </a:r>
            <a:endParaRPr lang="bg-BG" sz="1200" b="0" strike="noStrike" spc="-1">
              <a:latin typeface="Arial"/>
            </a:endParaRPr>
          </a:p>
        </p:txBody>
      </p:sp>
      <p:sp>
        <p:nvSpPr>
          <p:cNvPr id="7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6" name="PlaceHolder 3"/>
          <p:cNvSpPr>
            <a:spLocks noGrp="1"/>
          </p:cNvSpPr>
          <p:nvPr>
            <p:ph type="body"/>
          </p:nvPr>
        </p:nvSpPr>
        <p:spPr>
          <a:xfrm>
            <a:off x="688320" y="4416120"/>
            <a:ext cx="5504040" cy="4181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existing (already added) table rows, start the use the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 in 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a look at this example, line by line.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UPDATE people</a:t>
            </a:r>
            <a:r>
              <a:rPr lang="bg-BG" sz="2000" b="0" strike="noStrike" spc="-1">
                <a:latin typeface="Arial"/>
              </a:rPr>
              <a:t>" tells the engine that we will be updating the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SET last_name = 'Adams'</a:t>
            </a:r>
            <a:r>
              <a:rPr lang="bg-BG" sz="2000" b="0" strike="noStrike" spc="-1">
                <a:latin typeface="Arial"/>
              </a:rPr>
              <a:t>" will modify the last name of the matched records to "</a:t>
            </a:r>
            <a:r>
              <a:rPr lang="bg-BG" sz="2000" b="1" strike="noStrike" spc="-1">
                <a:latin typeface="Arial"/>
              </a:rPr>
              <a:t>Adams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much like assigning or changing the value of a variable in programming languages.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WHERE first_name = 'John'</a:t>
            </a:r>
            <a:r>
              <a:rPr lang="bg-BG" sz="2000" b="0" strike="noStrike" spc="-1">
                <a:latin typeface="Arial"/>
              </a:rPr>
              <a:t>" tells the engine to make the change only to records with first name equal to "</a:t>
            </a:r>
            <a:r>
              <a:rPr lang="bg-BG" sz="2000" b="1" strike="noStrike" spc="-1">
                <a:latin typeface="Arial"/>
              </a:rPr>
              <a:t>John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we executed the query without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update the last name of </a:t>
            </a:r>
            <a:r>
              <a:rPr lang="bg-BG" sz="2000" b="1" strike="noStrike" spc="-1">
                <a:latin typeface="Arial"/>
              </a:rPr>
              <a:t>all records </a:t>
            </a:r>
            <a:r>
              <a:rPr lang="bg-BG" sz="2000" b="0" strike="noStrike" spc="-1">
                <a:latin typeface="Arial"/>
              </a:rPr>
              <a:t>of the "people"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 careful!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we don’t want to update all rows in a table, so </a:t>
            </a:r>
            <a:r>
              <a:rPr lang="bg-BG" sz="2000" b="1" strike="noStrike" spc="-1">
                <a:latin typeface="Arial"/>
              </a:rPr>
              <a:t>don’t skip the "WHERE" clause</a:t>
            </a:r>
            <a:r>
              <a:rPr lang="bg-BG" sz="2000" b="0" strike="noStrike" spc="-1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summarize, the example </a:t>
            </a:r>
            <a:r>
              <a:rPr lang="bg-BG" sz="2000" b="1" strike="noStrike" spc="-1">
                <a:latin typeface="Arial"/>
              </a:rPr>
              <a:t>updates the last name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all records in the "people" table,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which the specified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 is true.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discuss </a:t>
            </a:r>
            <a:r>
              <a:rPr lang="bg-BG" sz="2000" b="1" strike="noStrike" spc="-1">
                <a:latin typeface="Arial"/>
              </a:rPr>
              <a:t>another example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quite similar, but now we update 3 fields of certain table row.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fields to be modified are 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their new values are "</a:t>
            </a:r>
            <a:r>
              <a:rPr lang="bg-BG" sz="2000" b="1" strike="noStrike" spc="-1">
                <a:latin typeface="Arial"/>
              </a:rPr>
              <a:t>Peter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White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pw@email.com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row to be updates is identified by its </a:t>
            </a:r>
            <a:r>
              <a:rPr lang="bg-BG" sz="2000" b="1" strike="noStrike" spc="-1">
                <a:latin typeface="Arial"/>
              </a:rPr>
              <a:t>unique ID</a:t>
            </a:r>
            <a:r>
              <a:rPr lang="bg-BG" sz="2000" b="0" strike="noStrike" spc="-1">
                <a:latin typeface="Arial"/>
              </a:rPr>
              <a:t>, by its primary key.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command will only update the row with </a:t>
            </a:r>
            <a:r>
              <a:rPr lang="bg-BG" sz="2000" b="1" strike="noStrike" spc="-1">
                <a:latin typeface="Arial"/>
              </a:rPr>
              <a:t>ID = 42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update multiple fields together in SQL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86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table rows is done by the </a:t>
            </a:r>
            <a:r>
              <a:rPr lang="bg-BG" sz="2000" b="1" strike="noStrike" spc="-1">
                <a:latin typeface="Arial"/>
              </a:rPr>
              <a:t>"DELETE" SQL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specify the table you want to delete from,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which rows to delete, using the </a:t>
            </a:r>
            <a:r>
              <a:rPr lang="bg-BG" sz="2000" b="1" strike="noStrike" spc="-1">
                <a:latin typeface="Arial"/>
              </a:rPr>
              <a:t>"WHERE" keyword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Be careful and specify a row filtering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unless you want to delete all the rows from your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database objects is called "</a:t>
            </a:r>
            <a:r>
              <a:rPr lang="bg-BG" sz="2000" b="1" i="1" strike="noStrike" spc="-1">
                <a:latin typeface="Arial"/>
              </a:rPr>
              <a:t>dropping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Emptying the content of database object is called "</a:t>
            </a:r>
            <a:r>
              <a:rPr lang="bg-BG" sz="2000" b="1" i="1" strike="noStrike" spc="-1">
                <a:latin typeface="Arial"/>
              </a:rPr>
              <a:t>truncating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Take a look at the first example: "</a:t>
            </a:r>
            <a:r>
              <a:rPr lang="bg-BG" sz="2000" b="1" strike="noStrike" spc="-1">
                <a:latin typeface="Arial"/>
              </a:rPr>
              <a:t>TRUNCATE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this query will do is that it will </a:t>
            </a:r>
            <a:r>
              <a:rPr lang="bg-BG" sz="2000" b="1" strike="noStrike" spc="-1">
                <a:latin typeface="Arial"/>
              </a:rPr>
              <a:t>delete all records in the "people"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it will delete only the records, it will empty the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 table itself won’t be deleted. It will stay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delete the entire table, together with its definition,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use the </a:t>
            </a:r>
            <a:r>
              <a:rPr lang="bg-BG" sz="2000" b="1" strike="noStrike" spc="-1">
                <a:latin typeface="Arial"/>
              </a:rPr>
              <a:t>"DROP" keyword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in this example: "</a:t>
            </a:r>
            <a:r>
              <a:rPr lang="bg-BG" sz="2000" b="1" strike="noStrike" spc="-1">
                <a:latin typeface="Arial"/>
              </a:rPr>
              <a:t>DROP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delete all the records in this table and </a:t>
            </a:r>
            <a:r>
              <a:rPr lang="bg-BG" sz="2000" b="1" strike="noStrike" spc="-1">
                <a:latin typeface="Arial"/>
              </a:rPr>
              <a:t>will destroy the table </a:t>
            </a:r>
            <a:r>
              <a:rPr lang="bg-BG" sz="2000" b="0" strike="noStrike" spc="-1">
                <a:latin typeface="Arial"/>
              </a:rPr>
              <a:t>itself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can be done as shown in the example: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DROP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 all the tables, and the records in them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you should know is that the above actions (</a:t>
            </a:r>
            <a:r>
              <a:rPr lang="bg-BG" sz="2000" b="1" strike="noStrike" spc="-1">
                <a:latin typeface="Arial"/>
              </a:rPr>
              <a:t>truncate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drop</a:t>
            </a:r>
            <a:r>
              <a:rPr lang="bg-BG" sz="2000" b="0" strike="noStrike" spc="-1">
                <a:latin typeface="Arial"/>
              </a:rPr>
              <a:t>), cannot be undone.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Knowing this, you have to </a:t>
            </a:r>
            <a:r>
              <a:rPr lang="bg-BG" sz="2000" b="1" strike="noStrike" spc="-1">
                <a:latin typeface="Arial"/>
              </a:rPr>
              <a:t>be careful</a:t>
            </a:r>
            <a:r>
              <a:rPr lang="bg-BG" sz="2000" b="0" strike="noStrike" spc="-1">
                <a:latin typeface="Arial"/>
              </a:rPr>
              <a:t> when and whether you should execute them at all.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28370B-7B2F-41A4-AA28-89B04EA6CDCA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08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with live examples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language, the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we discussed.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as relational database server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as client admin tool for accessing MySQL.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first start the </a:t>
            </a:r>
            <a:r>
              <a:rPr lang="bg-BG" sz="2000" b="1" strike="noStrike" spc="-1">
                <a:latin typeface="Arial"/>
              </a:rPr>
              <a:t>XAMPP Control Panel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runs on my Windows machine and controls the services from my PHP + MySQL development environment.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</a:t>
            </a:r>
            <a:r>
              <a:rPr lang="bg-BG" sz="2000" b="1" strike="noStrike" spc="-1">
                <a:latin typeface="Arial"/>
              </a:rPr>
              <a:t>start my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and running, listening for client connections on TCP port 3306.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I will start the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 client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default connection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use the </a:t>
            </a:r>
            <a:r>
              <a:rPr lang="bg-BG" sz="2000" b="1" strike="noStrike" spc="-1">
                <a:latin typeface="Arial"/>
              </a:rPr>
              <a:t>default settings </a:t>
            </a:r>
            <a:r>
              <a:rPr lang="bg-BG" sz="2000" b="0" strike="noStrike" spc="-1">
                <a:latin typeface="Arial"/>
              </a:rPr>
              <a:t>for local MySQL connections.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connect to the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 the left side of the screen we see the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in my MySQL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many databases, used by various projects I have worked 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open the </a:t>
            </a:r>
            <a:r>
              <a:rPr lang="bg-BG" sz="2000" b="1" strike="noStrike" spc="-1">
                <a:latin typeface="Arial"/>
              </a:rPr>
              <a:t>"softuni"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view the </a:t>
            </a:r>
            <a:r>
              <a:rPr lang="bg-BG" sz="2000" b="1" strike="noStrike" spc="-1">
                <a:latin typeface="Arial"/>
              </a:rPr>
              <a:t>definition </a:t>
            </a:r>
            <a:r>
              <a:rPr lang="bg-BG" sz="2000" b="0" strike="noStrike" spc="-1">
                <a:latin typeface="Arial"/>
              </a:rPr>
              <a:t>of the </a:t>
            </a:r>
            <a:r>
              <a:rPr lang="bg-BG" sz="2000" b="1" strike="noStrike" spc="-1">
                <a:latin typeface="Arial"/>
              </a:rPr>
              <a:t>table "students"</a:t>
            </a:r>
            <a:r>
              <a:rPr lang="bg-BG" sz="2000" b="0" strike="noStrike" spc="-1">
                <a:latin typeface="Arial"/>
              </a:rPr>
              <a:t>. It has 3 columns, like it is shown at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also view 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. I have several data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write some 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open the </a:t>
            </a:r>
            <a:r>
              <a:rPr lang="bg-BG" sz="2000" b="1" strike="noStrike" spc="-1">
                <a:latin typeface="Arial"/>
              </a:rPr>
              <a:t>"Query" window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create a new database. I type the following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run it, using the keyboard shortcut </a:t>
            </a:r>
            <a:r>
              <a:rPr lang="bg-BG" sz="2000" b="1" strike="noStrike" spc="-1">
                <a:latin typeface="Arial"/>
              </a:rPr>
              <a:t>[F9]</a:t>
            </a:r>
            <a:r>
              <a:rPr lang="bg-BG" sz="2000" b="0" strike="noStrike" spc="-1">
                <a:latin typeface="Arial"/>
              </a:rPr>
              <a:t> or the </a:t>
            </a:r>
            <a:r>
              <a:rPr lang="bg-BG" sz="2000" b="1" strike="noStrike" spc="-1">
                <a:latin typeface="Arial"/>
              </a:rPr>
              <a:t>[Execute SQL] button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now created. We can see it on the left. Refresh. It's here.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all the databases in the server: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SHOW DATABASES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many databases.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</a:t>
            </a:r>
            <a:r>
              <a:rPr lang="bg-BG" sz="2000" b="1" strike="noStrike" spc="-1">
                <a:latin typeface="Arial"/>
              </a:rPr>
              <a:t>activate </a:t>
            </a:r>
            <a:r>
              <a:rPr lang="bg-BG" sz="2000" b="0" strike="noStrike" spc="-1">
                <a:latin typeface="Arial"/>
              </a:rPr>
              <a:t>the database "employees".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became green (active) on the left.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now execute commands for this database.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create a table to hold some people: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TABLE people 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id INT NOT NULL PRIMARY KEY AUTO_INCREMENT,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email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first_name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last_name VARCHAR(40) NOT NULL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table is created. We can refresh the tree on the left.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person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VALUES ('john.smith@gmail.com', 'John', 'Smith');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there. Let's </a:t>
            </a:r>
            <a:r>
              <a:rPr lang="bg-BG" sz="2000" b="1" strike="noStrike" spc="-1">
                <a:latin typeface="Arial"/>
              </a:rPr>
              <a:t>view the table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person we just inserted.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</a:t>
            </a:r>
            <a:r>
              <a:rPr lang="bg-BG" sz="2000" b="1" strike="noStrike" spc="-1">
                <a:latin typeface="Arial"/>
              </a:rPr>
              <a:t>automatically generated ID = 1</a:t>
            </a:r>
            <a:r>
              <a:rPr lang="bg-BG" sz="2000" b="0" strike="noStrike" spc="-1">
                <a:latin typeface="Arial"/>
              </a:rPr>
              <a:t> (its primary key).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few more data rows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('peter.w@gmail.com', 'Peter', 'White');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('samara@yahoo.com', 'Samara', 'Green');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('mm90@gmail.com', 'Maria', 'Steward');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('george03@gmail.com', 'George', 'Young');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('woo@mail.com', 'Harry', 'Woods');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('jessy@hotmail.com', 'Jessica', 'William');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('susu3@yahoo.co.uk', 'Susan', 'Parker');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Commands were executed successfully. Let's see.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 holds the new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review the </a:t>
            </a:r>
            <a:r>
              <a:rPr lang="bg-BG" sz="2000" b="1" strike="noStrike" spc="-1">
                <a:latin typeface="Arial"/>
              </a:rPr>
              <a:t>"SELECT"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These are the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 from the "people" table.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select a </a:t>
            </a:r>
            <a:r>
              <a:rPr lang="bg-BG" sz="2000" b="1" strike="noStrike" spc="-1">
                <a:latin typeface="Arial"/>
              </a:rPr>
              <a:t>subset of the columns </a:t>
            </a:r>
            <a:r>
              <a:rPr lang="bg-BG" sz="2000" b="0" strike="noStrike" spc="-1">
                <a:latin typeface="Arial"/>
              </a:rPr>
              <a:t>(this is called a projection):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retrieve the </a:t>
            </a:r>
            <a:r>
              <a:rPr lang="bg-BG" sz="2000" b="1" strike="noStrike" spc="-1">
                <a:latin typeface="Arial"/>
              </a:rPr>
              <a:t>first 3 rows </a:t>
            </a:r>
            <a:r>
              <a:rPr lang="bg-BG" sz="2000" b="0" strike="noStrike" spc="-1">
                <a:latin typeface="Arial"/>
              </a:rPr>
              <a:t>only: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LIMIT 3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Works as expected.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 the retrieved rows using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email = 'peter.w@gmail.com'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Only one record matches the filter: Peter White.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select, filter and order rows from a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id &gt;= 3 AND id &lt;= 7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ORDER BY first_name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again the entire table content: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modify the row "John Smith":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UPDATE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SET last_name = 'Adams'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first_name = 'John'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completed successfully and </a:t>
            </a:r>
            <a:r>
              <a:rPr lang="bg-BG" sz="2000" b="1" strike="noStrike" spc="-1">
                <a:latin typeface="Arial"/>
              </a:rPr>
              <a:t>affected 1 row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not return any result.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And look at the table after the update: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John Smith is now John Adams.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delete a row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DELETE FROM people WHERE id = 2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nothing but reports that </a:t>
            </a:r>
            <a:r>
              <a:rPr lang="bg-BG" sz="2000" b="1" strike="noStrike" spc="-1">
                <a:latin typeface="Arial"/>
              </a:rPr>
              <a:t>1 row was affected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Peter White has gone. </a:t>
            </a:r>
            <a:r>
              <a:rPr lang="bg-BG" sz="2000" b="1" strike="noStrike" spc="-1">
                <a:latin typeface="Arial"/>
              </a:rPr>
              <a:t>ID 2</a:t>
            </a:r>
            <a:r>
              <a:rPr lang="bg-BG" sz="2000" b="0" strike="noStrike" spc="-1">
                <a:latin typeface="Arial"/>
              </a:rPr>
              <a:t> is missing.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all the rows from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TRUNCATE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</a:t>
            </a:r>
            <a:r>
              <a:rPr lang="bg-BG" sz="2000" b="1" strike="noStrike" spc="-1">
                <a:latin typeface="Arial"/>
              </a:rPr>
              <a:t>empty</a:t>
            </a:r>
            <a:r>
              <a:rPr lang="bg-BG" sz="2000" b="0" strike="noStrike" spc="-1">
                <a:latin typeface="Arial"/>
              </a:rPr>
              <a:t> now.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delete the table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now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the table rows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now returns an </a:t>
            </a:r>
            <a:r>
              <a:rPr lang="bg-BG" sz="2000" b="1" strike="noStrike" spc="-1">
                <a:latin typeface="Arial"/>
              </a:rPr>
              <a:t>error message</a:t>
            </a:r>
            <a:r>
              <a:rPr lang="bg-BG" sz="2000" b="0" strike="noStrike" spc="-1">
                <a:latin typeface="Arial"/>
              </a:rPr>
              <a:t>: table "people" doesn't exist.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we shall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Refresh the databases on the left. It's gone.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work in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language is simple, but powerful.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learn it in detail in the "Database" module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F12E7B-FCF9-4C28-A120-B0C45EB3A926}" type="slidenum">
              <a:rPr lang="bg-BG" sz="1200" b="0" strike="noStrike" spc="-1">
                <a:latin typeface="Times New Roman"/>
              </a:rPr>
              <a:t>33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137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already know the definition of the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section, we will get familiar with </a:t>
            </a:r>
            <a:r>
              <a:rPr lang="bg-BG" sz="2000" b="1" strike="noStrike" spc="-1">
                <a:latin typeface="Arial"/>
              </a:rPr>
              <a:t>MongoDB </a:t>
            </a:r>
            <a:r>
              <a:rPr lang="bg-BG" sz="2000" b="0" strike="noStrike" spc="-1">
                <a:latin typeface="Arial"/>
              </a:rPr>
              <a:t>– a popular document-based database management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in the previous section, we will show some basic </a:t>
            </a:r>
            <a:r>
              <a:rPr lang="bg-BG" sz="2000" b="1" strike="noStrike" spc="-1">
                <a:latin typeface="Arial"/>
              </a:rPr>
              <a:t>CRUD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315368-FABB-49F4-A1E3-6C670652D93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132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the name suggests, SQL commands are not used in NoSQL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NoSQL databases </a:t>
            </a:r>
            <a:r>
              <a:rPr lang="bg-BG" sz="2000" b="1" strike="noStrike" spc="-1">
                <a:latin typeface="Arial"/>
              </a:rPr>
              <a:t>don't use tables</a:t>
            </a:r>
            <a:r>
              <a:rPr lang="bg-BG" sz="2000" b="0" strike="noStrike" spc="-1">
                <a:latin typeface="Arial"/>
              </a:rPr>
              <a:t> with rows and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Instead, they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document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Instead of SQL commands, non-relational databases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commands of their own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executed through an API or a client administration tool.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more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because of their unstructured nature and they provide superior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performance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for most operations.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We previously listed some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examples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but let’s repeat them.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Examples of non-relational (NoSQL) databases are: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(popular document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Cassandra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(wide-column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(key-value store),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shows how in NoSQL databases documents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stored as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consisting of key-value pairs.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is very similar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JavaScript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or associative arrays: they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At the example we have 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JSON document from MongoDB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It has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and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age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The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is special unique hex number, generated internally by MongoDB.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This is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primary key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used to uniquely identify the document in the database.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93C92F-DE0D-4A6A-9B68-0610B76ED83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970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several types of </a:t>
            </a:r>
            <a:r>
              <a:rPr lang="bg-BG" sz="2000" b="1" strike="noStrike" spc="-1">
                <a:latin typeface="Arial"/>
              </a:rPr>
              <a:t>NoSQL database </a:t>
            </a:r>
            <a:r>
              <a:rPr lang="bg-BG" sz="2000" b="0" strike="noStrike" spc="-1">
                <a:latin typeface="Arial"/>
              </a:rPr>
              <a:t>implementations.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one we are going to cover in this lesson is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open-source and also a cross-platform database that follows the </a:t>
            </a:r>
            <a:r>
              <a:rPr lang="bg-BG" sz="2000" b="1" strike="noStrike" spc="-1">
                <a:latin typeface="Arial"/>
              </a:rPr>
              <a:t>document-oriented 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MongoDB database </a:t>
            </a:r>
            <a:r>
              <a:rPr lang="bg-BG" sz="2000" b="0" strike="noStrike" spc="-1">
                <a:latin typeface="Arial"/>
              </a:rPr>
              <a:t>consists of set of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 holds a set of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uses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-like documents.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 is the same as </a:t>
            </a:r>
            <a:r>
              <a:rPr lang="bg-BG" sz="2000" b="1" strike="noStrike" spc="-1">
                <a:latin typeface="Arial"/>
              </a:rPr>
              <a:t>JavaScript objects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means "JavaScript Object Notation".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Nowadays, it is </a:t>
            </a:r>
            <a:r>
              <a:rPr lang="bg-BG" sz="2000" b="1" strike="noStrike" spc="-1">
                <a:latin typeface="Arial"/>
              </a:rPr>
              <a:t>the most used format </a:t>
            </a:r>
            <a:r>
              <a:rPr lang="bg-BG" sz="2000" b="0" strike="noStrike" spc="-1">
                <a:latin typeface="Arial"/>
              </a:rPr>
              <a:t>for transferring data in the programming world.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Sample usages of document databases and MongoDB are: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mobile app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backend, storing users and their profiles,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product catalog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poll system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user votes,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Web content management system (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above-mentioned software systems often have evolving data requirements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it is much easier when you are using a NoSQL database.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applications with ever-evolving data requirements,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DB structure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may change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over the time.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objects in NoSQL databases are loosely coupled, and this allows easy scaling.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MongoDB supports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indexing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increased performance.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Searching by indexed columns is fast.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take time to build and use additional disk space,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when used correctly, they significantly speed up data query and retrieval.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56BAB14-67BB-48D6-918B-9D88E160A2E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637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tool</a:t>
            </a:r>
            <a:r>
              <a:rPr lang="bg-BG" sz="2000" b="0" strike="noStrike" spc="-1">
                <a:latin typeface="Arial"/>
              </a:rPr>
              <a:t> I’d recommend you to use with MongoDB is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is a fully-featured </a:t>
            </a:r>
            <a:r>
              <a:rPr lang="bg-BG" sz="2000" b="1" strike="noStrike" spc="-1">
                <a:latin typeface="Arial"/>
              </a:rPr>
              <a:t>GUI admin tool</a:t>
            </a:r>
            <a:r>
              <a:rPr lang="bg-BG" sz="2000" b="0" strike="noStrike" spc="-1">
                <a:latin typeface="Arial"/>
              </a:rPr>
              <a:t> with an embedded shell for executing MongoDB commands directly.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will make your work with the MongoDB database much easier.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fully-featured </a:t>
            </a:r>
            <a:r>
              <a:rPr lang="bg-BG" sz="2000" b="1" strike="noStrike" spc="-1">
                <a:latin typeface="Arial"/>
              </a:rPr>
              <a:t>development environment for MongoDB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embedded shell for executing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a </a:t>
            </a:r>
            <a:r>
              <a:rPr lang="bg-BG" sz="2000" b="1" strike="noStrike" spc="-1">
                <a:latin typeface="Arial"/>
              </a:rPr>
              <a:t>visual query builder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helps you a lot,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especially if you are a newbie to MongoDB.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Moreover, it provides you a feature you all love.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talking about the smart </a:t>
            </a:r>
            <a:r>
              <a:rPr lang="bg-BG" sz="2000" b="1" strike="noStrike" spc="-1">
                <a:latin typeface="Arial"/>
              </a:rPr>
              <a:t>auto-completion</a:t>
            </a:r>
            <a:r>
              <a:rPr lang="bg-BG" sz="2000" b="0" strike="noStrike" spc="-1">
                <a:latin typeface="Arial"/>
              </a:rPr>
              <a:t> called "IntelliShell".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 alternative client for MongoDB would be </a:t>
            </a:r>
            <a:r>
              <a:rPr lang="bg-BG" sz="2000" b="1" strike="noStrike" spc="-1">
                <a:latin typeface="Arial"/>
              </a:rPr>
              <a:t>NoSQLBooster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shell-centric and cross-platform </a:t>
            </a:r>
            <a:r>
              <a:rPr lang="bg-BG" sz="2000" b="1" strike="noStrike" spc="-1">
                <a:latin typeface="Arial"/>
              </a:rPr>
              <a:t>MongoDB client tool</a:t>
            </a:r>
            <a:r>
              <a:rPr lang="bg-BG" sz="2000" b="0" strike="noStrike" spc="-1">
                <a:latin typeface="Arial"/>
              </a:rPr>
              <a:t> with a graphical user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database </a:t>
            </a:r>
            <a:r>
              <a:rPr lang="bg-BG" sz="2000" b="1" strike="noStrike" spc="-1">
                <a:latin typeface="Arial"/>
              </a:rPr>
              <a:t>object explorer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query builder </a:t>
            </a:r>
            <a:r>
              <a:rPr lang="bg-BG" sz="2000" b="0" strike="noStrike" spc="-1">
                <a:latin typeface="Arial"/>
              </a:rPr>
              <a:t>that allow you to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browse the database objects, collection and documents,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to write and execute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BA8A9F0-283D-461A-8354-2C4D3E8A068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241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Creating a database </a:t>
            </a:r>
            <a:r>
              <a:rPr lang="bg-BG" sz="2000" b="0" strike="noStrike" spc="-1">
                <a:latin typeface="Arial"/>
              </a:rPr>
              <a:t>with the </a:t>
            </a: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client is done simply by using the graphical interface it provides.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don’t need a query for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Easily right click on the database connection and select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you’ll have to enter the desired </a:t>
            </a:r>
            <a:r>
              <a:rPr lang="bg-BG" sz="2000" b="1" strike="noStrike" spc="-1">
                <a:latin typeface="Arial"/>
              </a:rPr>
              <a:t>database name</a:t>
            </a:r>
            <a:r>
              <a:rPr lang="bg-BG" sz="2000" b="0" strike="noStrike" spc="-1">
                <a:latin typeface="Arial"/>
              </a:rPr>
              <a:t> and click the </a:t>
            </a:r>
            <a:r>
              <a:rPr lang="bg-BG" sz="2000" b="1" strike="noStrike" spc="-1">
                <a:latin typeface="Arial"/>
              </a:rPr>
              <a:t>[Create]</a:t>
            </a:r>
            <a:r>
              <a:rPr lang="bg-BG" sz="2000" b="0" strike="noStrike" spc="-1">
                <a:latin typeface="Arial"/>
              </a:rPr>
              <a:t> button.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new database will be shown in the object explorer.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54F6E5-6986-47DA-A8F3-1419E8D986F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21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no tables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structures the data in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of documents instead.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, you have to call "</a:t>
            </a:r>
            <a:r>
              <a:rPr lang="bg-BG" sz="2000" b="1" strike="noStrike" spc="-1">
                <a:latin typeface="Arial"/>
              </a:rPr>
              <a:t>db.createCollection()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is passed as parameter in the brackets.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insert a document</a:t>
            </a:r>
            <a:r>
              <a:rPr lang="bg-BG" sz="2000" b="0" strike="noStrike" spc="-1">
                <a:latin typeface="Arial"/>
              </a:rPr>
              <a:t> in a collection, you have to retrieve the collection first, using "</a:t>
            </a:r>
            <a:r>
              <a:rPr lang="bg-BG" sz="2000" b="1" strike="noStrike" spc="-1">
                <a:latin typeface="Arial"/>
              </a:rPr>
              <a:t>db.getCollection()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 – you have to pass 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as parameter.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have to invoke the "</a:t>
            </a:r>
            <a:r>
              <a:rPr lang="bg-BG" sz="2000" b="1" strike="noStrike" spc="-1">
                <a:latin typeface="Arial"/>
              </a:rPr>
              <a:t>.insert()</a:t>
            </a:r>
            <a:r>
              <a:rPr lang="bg-BG" sz="2000" b="0" strike="noStrike" spc="-1">
                <a:latin typeface="Arial"/>
              </a:rPr>
              <a:t>" method which accepts a JSON object for inserting.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 of using SQL commands, </a:t>
            </a:r>
            <a:r>
              <a:rPr lang="bg-BG" sz="2000" b="1" strike="noStrike" spc="-1">
                <a:latin typeface="Arial"/>
              </a:rPr>
              <a:t>MongoDB uses JavaScript API </a:t>
            </a:r>
            <a:r>
              <a:rPr lang="bg-BG" sz="2000" b="0" strike="noStrike" spc="-1">
                <a:latin typeface="Arial"/>
              </a:rPr>
              <a:t>(programming interface)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access and manipulate the database and objects in the database.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Commands </a:t>
            </a:r>
            <a:r>
              <a:rPr lang="bg-BG" sz="2000" b="0" strike="noStrike" spc="-1">
                <a:latin typeface="Arial"/>
              </a:rPr>
              <a:t>in MongoDB follow the JavaScript syntax: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</a:t>
            </a:r>
            <a:r>
              <a:rPr lang="bg-BG" sz="2000" b="1" strike="noStrike" spc="-1">
                <a:latin typeface="Arial"/>
              </a:rPr>
              <a:t>objects</a:t>
            </a:r>
            <a:r>
              <a:rPr lang="bg-BG" sz="2000" b="0" strike="noStrike" spc="-1">
                <a:latin typeface="Arial"/>
              </a:rPr>
              <a:t>, like the global API object "</a:t>
            </a:r>
            <a:r>
              <a:rPr lang="bg-BG" sz="2000" b="1" strike="noStrike" spc="-1">
                <a:latin typeface="Arial"/>
              </a:rPr>
              <a:t>db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object returned from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db.getCollection('people')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Objects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we see at the above examples.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accept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parameters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(objects, lists or others).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Data is inserted as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JSON object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JSON objects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describe documents in JavaScript style.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They start with an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opening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and finish with a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closing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Between the curly braces,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 key-value pairs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are listed, separated by a comma.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28D1BD-D824-4323-A877-6E8933F71BC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8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 our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 we shall learn some definitions and concepts: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, the typical 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explain also the concepts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the difference and when we need to use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1A34EE-EC79-4D99-9AB0-3DC373DC790E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534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</a:t>
            </a:r>
            <a:r>
              <a:rPr lang="bg-BG" sz="2000" b="1" strike="noStrike" spc="-1">
                <a:latin typeface="Arial"/>
              </a:rPr>
              <a:t>retrieving data </a:t>
            </a:r>
            <a:r>
              <a:rPr lang="bg-BG" sz="2000" b="0" strike="noStrike" spc="-1">
                <a:latin typeface="Arial"/>
              </a:rPr>
              <a:t>from MongoDB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have to retrieve the desired collection with the method we already explained: "</a:t>
            </a:r>
            <a:r>
              <a:rPr lang="bg-BG" sz="2000" b="1" strike="noStrike" spc="-1">
                <a:latin typeface="Arial"/>
              </a:rPr>
              <a:t>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use the method "</a:t>
            </a:r>
            <a:r>
              <a:rPr lang="bg-BG" sz="2000" b="1" strike="noStrike" spc="-1">
                <a:latin typeface="Arial"/>
              </a:rPr>
              <a:t>find()</a:t>
            </a:r>
            <a:r>
              <a:rPr lang="bg-BG" sz="2000" b="0" strike="noStrike" spc="-1">
                <a:latin typeface="Arial"/>
              </a:rPr>
              <a:t>" which accepts a </a:t>
            </a:r>
            <a:r>
              <a:rPr lang="bg-BG" sz="2000" b="1" strike="noStrike" spc="-1">
                <a:latin typeface="Arial"/>
              </a:rPr>
              <a:t>JSON object as parameter</a:t>
            </a:r>
            <a:r>
              <a:rPr lang="bg-BG" sz="2000" b="0" strike="noStrike" spc="-1">
                <a:latin typeface="Arial"/>
              </a:rPr>
              <a:t> and tries to find and return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as you see in the example on the slide, passing an </a:t>
            </a:r>
            <a:r>
              <a:rPr lang="bg-BG" sz="2000" b="1" strike="noStrike" spc="-1">
                <a:latin typeface="Arial"/>
              </a:rPr>
              <a:t>empty object </a:t>
            </a:r>
            <a:r>
              <a:rPr lang="bg-BG" sz="2000" b="0" strike="noStrike" spc="-1">
                <a:latin typeface="Arial"/>
              </a:rPr>
              <a:t>will return you </a:t>
            </a:r>
            <a:r>
              <a:rPr lang="bg-BG" sz="2000" b="1" strike="noStrike" spc="-1">
                <a:latin typeface="Arial"/>
              </a:rPr>
              <a:t>all the objects </a:t>
            </a:r>
            <a:r>
              <a:rPr lang="bg-BG" sz="2000" b="0" strike="noStrike" spc="-1">
                <a:latin typeface="Arial"/>
              </a:rPr>
              <a:t>in that collection.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filter the </a:t>
            </a:r>
            <a:r>
              <a:rPr lang="bg-BG" sz="2000" b="1" strike="noStrike" spc="-1">
                <a:latin typeface="Arial"/>
              </a:rPr>
              <a:t>retrieved objects by given criteria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to </a:t>
            </a:r>
            <a:r>
              <a:rPr lang="bg-BG" sz="2000" b="1" strike="noStrike" spc="-1">
                <a:latin typeface="Arial"/>
              </a:rPr>
              <a:t>pass a filter object</a:t>
            </a:r>
            <a:r>
              <a:rPr lang="bg-BG" sz="2000" b="0" strike="noStrike" spc="-1">
                <a:latin typeface="Arial"/>
              </a:rPr>
              <a:t> with the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you are looking for.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see how this happens in the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method line will retrieve all people who have a key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", holding a  value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retrieve a </a:t>
            </a:r>
            <a:r>
              <a:rPr lang="bg-BG" sz="2000" b="1" strike="noStrike" spc="-1">
                <a:latin typeface="Arial"/>
              </a:rPr>
              <a:t>specific field</a:t>
            </a:r>
            <a:r>
              <a:rPr lang="bg-BG" sz="2000" b="0" strike="noStrike" spc="-1">
                <a:latin typeface="Arial"/>
              </a:rPr>
              <a:t>, you need to pass one more parameter to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object serves as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the second one specifies </a:t>
            </a:r>
            <a:r>
              <a:rPr lang="bg-BG" sz="2000" b="1" strike="noStrike" spc="-1">
                <a:latin typeface="Arial"/>
              </a:rPr>
              <a:t>which fields </a:t>
            </a:r>
            <a:r>
              <a:rPr lang="bg-BG" sz="2000" b="0" strike="noStrike" spc="-1">
                <a:latin typeface="Arial"/>
              </a:rPr>
              <a:t>you want to be returned.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example will match every document,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has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will </a:t>
            </a:r>
            <a:r>
              <a:rPr lang="bg-BG" sz="2000" b="1" strike="noStrike" spc="-1">
                <a:latin typeface="Arial"/>
              </a:rPr>
              <a:t>return</a:t>
            </a:r>
            <a:r>
              <a:rPr lang="bg-BG" sz="2000" b="0" strike="noStrike" spc="-1">
                <a:latin typeface="Arial"/>
              </a:rPr>
              <a:t> only its "</a:t>
            </a:r>
            <a:r>
              <a:rPr lang="bg-BG" sz="2000" b="1" strike="noStrike" spc="-1">
                <a:latin typeface="Arial"/>
              </a:rPr>
              <a:t>lastName</a:t>
            </a:r>
            <a:r>
              <a:rPr lang="bg-BG" sz="2000" b="0" strike="noStrike" spc="-1">
                <a:latin typeface="Arial"/>
              </a:rPr>
              <a:t>" key with its value.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69C610-6761-4579-81C7-1EC522AD891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4944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update entries</a:t>
            </a:r>
            <a:r>
              <a:rPr lang="bg-BG" sz="2000" b="0" strike="noStrike" spc="-1">
                <a:latin typeface="Arial"/>
              </a:rPr>
              <a:t> from the document collections.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update the first matched entry, just use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 pass 2 objects: "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new value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first parameter in the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with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searches for entries matching the specified </a:t>
            </a:r>
            <a:r>
              <a:rPr lang="bg-BG" sz="2000" b="1" strike="noStrike" spc="-1">
                <a:latin typeface="Arial"/>
              </a:rPr>
              <a:t>criteria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second parameter holds the </a:t>
            </a:r>
            <a:r>
              <a:rPr lang="bg-BG" sz="2000" b="1" strike="noStrike" spc="-1">
                <a:latin typeface="Arial"/>
              </a:rPr>
              <a:t>new object</a:t>
            </a:r>
            <a:r>
              <a:rPr lang="bg-BG" sz="2000" b="0" strike="noStrike" spc="-1">
                <a:latin typeface="Arial"/>
              </a:rPr>
              <a:t>, that </a:t>
            </a:r>
            <a:r>
              <a:rPr lang="bg-BG" sz="2000" b="1" strike="noStrike" spc="-1">
                <a:latin typeface="Arial"/>
              </a:rPr>
              <a:t>will replace </a:t>
            </a:r>
            <a:r>
              <a:rPr lang="bg-BG" sz="2000" b="0" strike="noStrike" spc="-1">
                <a:latin typeface="Arial"/>
              </a:rPr>
              <a:t>the old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example,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will look for records with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will </a:t>
            </a:r>
            <a:r>
              <a:rPr lang="bg-BG" sz="2000" b="1" strike="noStrike" spc="-1">
                <a:latin typeface="Arial"/>
              </a:rPr>
              <a:t>replace the first matching document</a:t>
            </a:r>
            <a:r>
              <a:rPr lang="bg-BG" sz="2000" b="0" strike="noStrike" spc="-1">
                <a:latin typeface="Arial"/>
              </a:rPr>
              <a:t> with a new object,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</a:t>
            </a:r>
            <a:r>
              <a:rPr lang="bg-BG" sz="2000" b="1" strike="noStrike" spc="-1">
                <a:latin typeface="Arial"/>
              </a:rPr>
              <a:t>first name</a:t>
            </a:r>
            <a:r>
              <a:rPr lang="bg-BG" sz="2000" b="0" strike="noStrike" spc="-1">
                <a:latin typeface="Arial"/>
              </a:rPr>
              <a:t>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</a:t>
            </a:r>
            <a:r>
              <a:rPr lang="bg-BG" sz="2000" b="1" strike="noStrike" spc="-1">
                <a:latin typeface="Arial"/>
              </a:rPr>
              <a:t>age</a:t>
            </a:r>
            <a:r>
              <a:rPr lang="bg-BG" sz="2000" b="0" strike="noStrike" spc="-1">
                <a:latin typeface="Arial"/>
              </a:rPr>
              <a:t> </a:t>
            </a:r>
            <a:r>
              <a:rPr lang="bg-BG" sz="2000" b="1" strike="noStrike" spc="-1">
                <a:latin typeface="Arial"/>
              </a:rPr>
              <a:t>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fields</a:t>
            </a:r>
            <a:r>
              <a:rPr lang="bg-BG" sz="2000" b="0" strike="noStrike" spc="-1">
                <a:latin typeface="Arial"/>
              </a:rPr>
              <a:t> of the existing document, instead of replacing it,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should use the </a:t>
            </a:r>
            <a:r>
              <a:rPr lang="bg-BG" sz="2000" b="1" strike="noStrike" spc="-1">
                <a:latin typeface="Arial"/>
              </a:rPr>
              <a:t>$set syntax</a:t>
            </a:r>
            <a:r>
              <a:rPr lang="bg-BG" sz="2000" b="0" strike="noStrike" spc="-1">
                <a:latin typeface="Arial"/>
              </a:rPr>
              <a:t>, which I will show you later.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Note that the update operation will be executed only on the </a:t>
            </a:r>
            <a:r>
              <a:rPr lang="bg-BG" sz="2000" b="1" strike="noStrike" spc="-1">
                <a:latin typeface="Arial"/>
              </a:rPr>
              <a:t>first matching entry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all </a:t>
            </a:r>
            <a:r>
              <a:rPr lang="bg-BG" sz="2000" b="0" strike="noStrike" spc="-1">
                <a:latin typeface="Arial"/>
              </a:rPr>
              <a:t>entries that match the criteria in the first object,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pass one more object with key-value pair "</a:t>
            </a:r>
            <a:r>
              <a:rPr lang="bg-BG" sz="2000" b="1" strike="noStrike" spc="-1">
                <a:latin typeface="Arial"/>
              </a:rPr>
              <a:t>multi: true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tell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to modify all entries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2DA05DC-2003-448F-BA52-0E2EDB371C7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069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delete a single entry</a:t>
            </a:r>
            <a:r>
              <a:rPr lang="bg-BG" sz="2000" b="0" strike="noStrike" spc="-1">
                <a:latin typeface="Arial"/>
              </a:rPr>
              <a:t>, you have to use the "</a:t>
            </a:r>
            <a:r>
              <a:rPr lang="bg-BG" sz="2000" b="1" strike="noStrike" spc="-1">
                <a:latin typeface="Arial"/>
              </a:rPr>
              <a:t>.deleteOne()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methods, it accepts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object that serves as criteria to search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the name suggests, this method </a:t>
            </a:r>
            <a:r>
              <a:rPr lang="bg-BG" sz="2000" b="1" strike="noStrike" spc="-1">
                <a:latin typeface="Arial"/>
              </a:rPr>
              <a:t>deletes one entry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that matches the criteria given.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all entries</a:t>
            </a:r>
            <a:r>
              <a:rPr lang="bg-BG" sz="2000" b="0" strike="noStrike" spc="-1">
                <a:latin typeface="Arial"/>
              </a:rPr>
              <a:t> that match given criteria, you simply have to use the "</a:t>
            </a:r>
            <a:r>
              <a:rPr lang="bg-BG" sz="2000" b="1" strike="noStrike" spc="-1">
                <a:latin typeface="Arial"/>
              </a:rPr>
              <a:t>.deleteMany()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the same job with the only difference that it will </a:t>
            </a:r>
            <a:r>
              <a:rPr lang="bg-BG" sz="2000" b="1" strike="noStrike" spc="-1">
                <a:latin typeface="Arial"/>
              </a:rPr>
              <a:t>delete all entries </a:t>
            </a:r>
            <a:r>
              <a:rPr lang="bg-BG" sz="2000" b="0" strike="noStrike" spc="-1">
                <a:latin typeface="Arial"/>
              </a:rPr>
              <a:t>that match the criteria, instead of only the first one.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2670ACD-9671-4AA1-A017-23DA14F72DA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770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MongoDB in action</a:t>
            </a:r>
            <a:r>
              <a:rPr lang="bg-BG" sz="2000" b="0" strike="noStrike" spc="-1">
                <a:latin typeface="Arial"/>
              </a:rPr>
              <a:t> with live examples.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use a </a:t>
            </a:r>
            <a:r>
              <a:rPr lang="bg-BG" sz="2000" b="1" strike="noStrike" spc="-1">
                <a:latin typeface="Arial"/>
              </a:rPr>
              <a:t>local MongoDB server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as client.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we start the </a:t>
            </a:r>
            <a:r>
              <a:rPr lang="bg-BG" sz="2000" b="1" strike="noStrike" spc="-1">
                <a:latin typeface="Arial"/>
              </a:rPr>
              <a:t>MongoDB 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a batch file, which runs "</a:t>
            </a:r>
            <a:r>
              <a:rPr lang="bg-BG" sz="2000" b="1" strike="noStrike" spc="-1">
                <a:latin typeface="Arial"/>
              </a:rPr>
              <a:t>mongod</a:t>
            </a:r>
            <a:r>
              <a:rPr lang="bg-BG" sz="2000" b="0" strike="noStrike" spc="-1">
                <a:latin typeface="Arial"/>
              </a:rPr>
              <a:t>" with a local database path.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 is up and running.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we start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At startup, it shows the local MongoDB servers.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click </a:t>
            </a:r>
            <a:r>
              <a:rPr lang="bg-BG" sz="2000" b="1" strike="noStrike" spc="-1">
                <a:latin typeface="Arial"/>
              </a:rPr>
              <a:t>[Connect]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we see the </a:t>
            </a: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in the object explorer on the left.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create a </a:t>
            </a:r>
            <a:r>
              <a:rPr lang="bg-BG" sz="2000" b="1" strike="noStrike" spc="-1">
                <a:latin typeface="Arial"/>
              </a:rPr>
              <a:t>new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server connection and choose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choose a name "</a:t>
            </a:r>
            <a:r>
              <a:rPr lang="bg-BG" sz="2000" b="1" strike="noStrike" spc="-1">
                <a:latin typeface="Arial"/>
              </a:rPr>
              <a:t>Demo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the new database "Demo".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double-click on the </a:t>
            </a:r>
            <a:r>
              <a:rPr lang="bg-BG" sz="2000" b="1" strike="noStrike" spc="-1">
                <a:latin typeface="Arial"/>
              </a:rPr>
              <a:t>[Collections]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no collections yet.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name it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It's now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 Just </a:t>
            </a:r>
            <a:r>
              <a:rPr lang="bg-BG" sz="2000" b="1" strike="noStrike" spc="-1">
                <a:latin typeface="Arial"/>
              </a:rPr>
              <a:t>double-click</a:t>
            </a:r>
            <a:r>
              <a:rPr lang="bg-BG" sz="2000" b="0" strike="noStrike" spc="-1">
                <a:latin typeface="Arial"/>
              </a:rPr>
              <a:t> on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Robo 3T automatically executes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db.getCollection('people').find({})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returns an </a:t>
            </a:r>
            <a:r>
              <a:rPr lang="bg-BG" sz="2000" b="1" strike="noStrike" spc="-1">
                <a:latin typeface="Arial"/>
              </a:rPr>
              <a:t>empty record set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collection is empty, so the query result is also empty.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add a few documents</a:t>
            </a:r>
            <a:r>
              <a:rPr lang="bg-BG" sz="2000" b="0" strike="noStrike" spc="-1">
                <a:latin typeface="Arial"/>
              </a:rPr>
              <a:t> in the "people"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collection and choose </a:t>
            </a:r>
            <a:r>
              <a:rPr lang="bg-BG" sz="2000" b="1" strike="noStrike" spc="-1">
                <a:latin typeface="Arial"/>
              </a:rPr>
              <a:t>[Insert Document]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enter the following JSON: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'michael@gmail.com'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view the documents </a:t>
            </a:r>
            <a:r>
              <a:rPr lang="bg-BG" sz="2000" b="0" strike="noStrike" spc="-1">
                <a:latin typeface="Arial"/>
              </a:rPr>
              <a:t>in the collection again.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the returned result set holds one document.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look inside.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our object, holding Michael Smith.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one additional field: </a:t>
            </a:r>
            <a:r>
              <a:rPr lang="bg-BG" sz="2000" b="1" strike="noStrike" spc="-1">
                <a:latin typeface="Arial"/>
              </a:rPr>
              <a:t>_id</a:t>
            </a:r>
            <a:r>
              <a:rPr lang="bg-BG" sz="2000" b="0" strike="noStrike" spc="-1">
                <a:latin typeface="Arial"/>
              </a:rPr>
              <a:t>, which holds a </a:t>
            </a:r>
            <a:r>
              <a:rPr lang="bg-BG" sz="2000" b="1" strike="noStrike" spc="-1">
                <a:latin typeface="Arial"/>
              </a:rPr>
              <a:t>unique object 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</a:t>
            </a:r>
            <a:r>
              <a:rPr lang="bg-BG" sz="2000" b="1" strike="noStrike" spc="-1">
                <a:latin typeface="Arial"/>
              </a:rPr>
              <a:t>automatically generated </a:t>
            </a:r>
            <a:r>
              <a:rPr lang="bg-BG" sz="2000" b="0" strike="noStrike" spc="-1">
                <a:latin typeface="Arial"/>
              </a:rPr>
              <a:t>by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</a:t>
            </a:r>
            <a:r>
              <a:rPr lang="bg-BG" sz="2000" b="1" strike="noStrike" spc="-1">
                <a:latin typeface="Arial"/>
              </a:rPr>
              <a:t>the ID of the document</a:t>
            </a:r>
            <a:r>
              <a:rPr lang="bg-BG" sz="2000" b="0" strike="noStrike" spc="-1">
                <a:latin typeface="Arial"/>
              </a:rPr>
              <a:t>, which can be used to identify it or reference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add a few more objects </a:t>
            </a:r>
            <a:r>
              <a:rPr lang="bg-BG" sz="2000" b="0" strike="noStrike" spc="-1">
                <a:latin typeface="Arial"/>
              </a:rPr>
              <a:t>in the "people" collection: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'Jessica',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'Woods',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'jessy.w@gmail.com'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'Kate',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'Green',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'kgr@yahoo.com'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'Peterson',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'm.pet11@gmail.com'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'Steve',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'ssm@hotmail.com'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5 documents in our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can see them as </a:t>
            </a:r>
            <a:r>
              <a:rPr lang="bg-BG" sz="2000" b="1" strike="noStrike" spc="-1">
                <a:latin typeface="Arial"/>
              </a:rPr>
              <a:t>tree</a:t>
            </a:r>
            <a:r>
              <a:rPr lang="bg-BG" sz="2000" b="0" strike="noStrike" spc="-1">
                <a:latin typeface="Arial"/>
              </a:rPr>
              <a:t>, as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as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time to create a </a:t>
            </a:r>
            <a:r>
              <a:rPr lang="bg-BG" sz="2000" b="1" strike="noStrike" spc="-1">
                <a:latin typeface="Arial"/>
              </a:rPr>
              <a:t>custom query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find all persons, who have first name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db.getCollection('people').find({ firstName: 'Michael' })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</a:t>
            </a:r>
            <a:r>
              <a:rPr lang="bg-BG" sz="2000" b="1" strike="noStrike" spc="-1">
                <a:latin typeface="Arial"/>
              </a:rPr>
              <a:t>run it</a:t>
            </a:r>
            <a:r>
              <a:rPr lang="bg-BG" sz="2000" b="0" strike="noStrike" spc="-1">
                <a:latin typeface="Arial"/>
              </a:rPr>
              <a:t>, using the </a:t>
            </a:r>
            <a:r>
              <a:rPr lang="bg-BG" sz="2000" b="1" strike="noStrike" spc="-1">
                <a:latin typeface="Arial"/>
              </a:rPr>
              <a:t>[F5]</a:t>
            </a:r>
            <a:r>
              <a:rPr lang="bg-BG" sz="2000" b="0" strike="noStrike" spc="-1">
                <a:latin typeface="Arial"/>
              </a:rPr>
              <a:t> keyboard shortcut, or the </a:t>
            </a:r>
            <a:r>
              <a:rPr lang="bg-BG" sz="2000" b="1" strike="noStrike" spc="-1">
                <a:latin typeface="Arial"/>
              </a:rPr>
              <a:t>green button [Execute query]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result holds 2 objects: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Michael Smith,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Michael Peterson.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find the last name of all persons, who have first name "Michael". I run the following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'Michael'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lastName: 1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result set holds 2 objects, which hold the last names of the selected entries from the collection.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an object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document, who has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 as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name to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add a new property: </a:t>
            </a:r>
            <a:r>
              <a:rPr lang="bg-BG" sz="2000" b="1" strike="noStrike" spc="-1">
                <a:latin typeface="Arial"/>
              </a:rPr>
              <a:t>age=25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'Kate'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'George', age: 25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run it. The server says: "</a:t>
            </a:r>
            <a:r>
              <a:rPr lang="bg-BG" sz="2000" b="1" strike="noStrike" spc="-1">
                <a:latin typeface="Arial"/>
              </a:rPr>
              <a:t>Updated 1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view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Instead of </a:t>
            </a:r>
            <a:r>
              <a:rPr lang="bg-BG" sz="2000" b="1" strike="noStrike" spc="-1">
                <a:latin typeface="Arial"/>
              </a:rPr>
              <a:t>Kate Green</a:t>
            </a:r>
            <a:r>
              <a:rPr lang="bg-BG" sz="2000" b="0" strike="noStrike" spc="-1">
                <a:latin typeface="Arial"/>
              </a:rPr>
              <a:t>, we have a new object: </a:t>
            </a:r>
            <a:r>
              <a:rPr lang="bg-BG" sz="2000" b="1" strike="noStrike" spc="-1">
                <a:latin typeface="Arial"/>
              </a:rPr>
              <a:t>George, with age 22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last name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 of Kate </a:t>
            </a:r>
            <a:r>
              <a:rPr lang="bg-BG" sz="2000" b="1" strike="noStrike" spc="-1">
                <a:latin typeface="Arial"/>
              </a:rPr>
              <a:t>are lost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we want to change objects and keep the existing values, we can do like this: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{ email: 'gogo@gmx.de', age: 30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successfully executed.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see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George has email and his age is 30.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all the objects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add a town "London" </a:t>
            </a:r>
            <a:r>
              <a:rPr lang="bg-BG" sz="2000" b="0" strike="noStrike" spc="-1">
                <a:latin typeface="Arial"/>
              </a:rPr>
              <a:t>for each of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 to do that: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 { town: 'London'}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multi: true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update was successfully. The server says: "</a:t>
            </a:r>
            <a:r>
              <a:rPr lang="bg-BG" sz="2000" b="1" strike="noStrike" spc="-1">
                <a:latin typeface="Arial"/>
              </a:rPr>
              <a:t>Updated 5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all documents have a property </a:t>
            </a:r>
            <a:r>
              <a:rPr lang="bg-BG" sz="2000" b="1" strike="noStrike" spc="-1">
                <a:latin typeface="Arial"/>
              </a:rPr>
              <a:t>town="London"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"George":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db.getCollection('people').deleteOne(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{ firstName: 'George'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George is missing.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commands work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concept the MongoDB API and the SQL language are quite similar.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even tools to translate between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MongoDB is </a:t>
            </a:r>
            <a:r>
              <a:rPr lang="bg-BG" sz="2000" b="1" strike="noStrike" spc="-1">
                <a:latin typeface="Arial"/>
              </a:rPr>
              <a:t>great for JavaScript developers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its commands work as JavaScript API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directly integrate in the project.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F448C9E-9D7B-40C6-BC74-5D6CA2E66AA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262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was the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</a:t>
            </a:r>
            <a:r>
              <a:rPr lang="bg-BG" sz="2000" b="1" strike="noStrike" spc="-1">
                <a:latin typeface="Arial"/>
              </a:rPr>
              <a:t>summarize</a:t>
            </a:r>
            <a:r>
              <a:rPr lang="bg-BG" sz="2000" b="0" strike="noStrike" spc="-1">
                <a:latin typeface="Arial"/>
              </a:rPr>
              <a:t> what we learned from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management systems (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) are software, designed to store, manage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Without DBMS, software developers wouldn’t have an optimized way of </a:t>
            </a:r>
            <a:r>
              <a:rPr lang="bg-BG" sz="2000" b="1" strike="noStrike" spc="-1">
                <a:latin typeface="Arial"/>
              </a:rPr>
              <a:t>storing and retrieving persistent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Developers communicate with the database engine with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written in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 or invoked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demonstrated these two approaches with the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introduced the </a:t>
            </a:r>
            <a:r>
              <a:rPr lang="bg-BG" sz="2000" b="1" strike="noStrike" spc="-1">
                <a:latin typeface="Arial"/>
              </a:rPr>
              <a:t>MySQL relational database</a:t>
            </a:r>
            <a:r>
              <a:rPr lang="bg-BG" sz="2000" b="0" strike="noStrike" spc="-1">
                <a:latin typeface="Arial"/>
              </a:rPr>
              <a:t>, also known as MariaDB.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free cross-platform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 management system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The data in MySQL is stored in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is accessed via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 commands.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learned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too and in more detail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document-based data model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Now we know that this type of database is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flexible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is good choice for small projects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or projects where a lot of changes are expected.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got to know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MongoDB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database system and that it stores collections of JSON documents,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provides a powerful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API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for data management and query.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288070-F57B-4D32-BFC2-6D2D7B2E206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05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have any </a:t>
            </a:r>
            <a:r>
              <a:rPr lang="bg-BG" sz="2000" b="1" strike="noStrike" spc="-1">
                <a:latin typeface="Arial"/>
              </a:rPr>
              <a:t>questions</a:t>
            </a:r>
            <a:r>
              <a:rPr lang="bg-BG" sz="2000" b="0" strike="noStrike" spc="-1">
                <a:latin typeface="Arial"/>
              </a:rPr>
              <a:t>, please feel free to ask.</a:t>
            </a:r>
          </a:p>
          <a:p>
            <a:pPr marL="216000" indent="-2160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5CC40D-CC1C-4B63-90E5-4EB5BAC1895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016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98F926-9BB5-4CBC-928C-EDC43DD3893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6284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68FB-526A-457F-9D2F-B9C978B56A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5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is a collection of data that is organized so that it can be easily </a:t>
            </a:r>
            <a:r>
              <a:rPr lang="bg-BG" sz="2000" b="1" strike="noStrike" spc="-1">
                <a:latin typeface="Arial"/>
              </a:rPr>
              <a:t>accessed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managed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updated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you need to store data that will be accessible even after you end the program execution.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way to do that is by using a </a:t>
            </a:r>
            <a:r>
              <a:rPr lang="bg-BG" sz="2000" b="1" strike="noStrike" spc="-1">
                <a:latin typeface="Arial"/>
              </a:rPr>
              <a:t>text file </a:t>
            </a:r>
            <a:r>
              <a:rPr lang="bg-BG" sz="2000" b="0" strike="noStrike" spc="-1">
                <a:latin typeface="Arial"/>
              </a:rPr>
              <a:t>but this is </a:t>
            </a:r>
            <a:r>
              <a:rPr lang="bg-BG" sz="2000" b="1" strike="noStrike" spc="-1">
                <a:latin typeface="Arial"/>
              </a:rPr>
              <a:t>not scalable </a:t>
            </a:r>
            <a:r>
              <a:rPr lang="bg-BG" sz="2000" b="0" strike="noStrike" spc="-1">
                <a:latin typeface="Arial"/>
              </a:rPr>
              <a:t>and doesn’t provide any structure.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where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kick 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Modern databases are managed by a </a:t>
            </a: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makes it much easier for the developers to </a:t>
            </a:r>
            <a:r>
              <a:rPr lang="bg-BG" sz="2000" b="1" strike="noStrike" spc="-1">
                <a:latin typeface="Arial"/>
              </a:rPr>
              <a:t>store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also called "</a:t>
            </a:r>
            <a:r>
              <a:rPr lang="bg-BG" sz="2000" b="1" strike="noStrike" spc="-1">
                <a:latin typeface="Arial"/>
              </a:rPr>
              <a:t>databases servers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they manage data and serve developers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using the "</a:t>
            </a:r>
            <a:r>
              <a:rPr lang="bg-BG" sz="2000" b="1" strike="noStrike" spc="-1">
                <a:latin typeface="Arial"/>
              </a:rPr>
              <a:t>client-server</a:t>
            </a:r>
            <a:r>
              <a:rPr lang="bg-BG" sz="2000" b="0" strike="noStrike" spc="-1">
                <a:latin typeface="Arial"/>
              </a:rPr>
              <a:t>" model of communication.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comparison with the "text file" option, database systems provide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for the stored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databases </a:t>
            </a:r>
            <a:r>
              <a:rPr lang="bg-BG" sz="2000" b="1" strike="noStrike" spc="-1">
                <a:latin typeface="Arial"/>
              </a:rPr>
              <a:t>flexible</a:t>
            </a:r>
            <a:r>
              <a:rPr lang="bg-BG" sz="2000" b="0" strike="noStrike" spc="-1">
                <a:latin typeface="Arial"/>
              </a:rPr>
              <a:t> and optimized for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retrieval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is stored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), which hold entities (represented as </a:t>
            </a:r>
            <a:r>
              <a:rPr lang="bg-BG" sz="2000" b="1" strike="noStrike" spc="-1">
                <a:latin typeface="Arial"/>
              </a:rPr>
              <a:t>table rows </a:t>
            </a:r>
            <a:r>
              <a:rPr lang="bg-BG" sz="2000" b="0" strike="noStrike" spc="-1">
                <a:latin typeface="Arial"/>
              </a:rPr>
              <a:t>or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 have properties (or data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have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 between.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 one </a:t>
            </a:r>
            <a:r>
              <a:rPr lang="bg-BG" sz="2000" b="1" strike="noStrike" spc="-1">
                <a:latin typeface="Arial"/>
              </a:rPr>
              <a:t>purchase order</a:t>
            </a:r>
            <a:r>
              <a:rPr lang="bg-BG" sz="2000" b="0" strike="noStrike" spc="-1">
                <a:latin typeface="Arial"/>
              </a:rPr>
              <a:t> could hold many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 ordered in certain quantities.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better performance, data tables may be </a:t>
            </a:r>
            <a:r>
              <a:rPr lang="bg-BG" sz="2000" b="1" strike="noStrike" spc="-1">
                <a:latin typeface="Arial"/>
              </a:rPr>
              <a:t>indexed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means "internally ordered and optimized for faster search by key".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Databases implement the classical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is an abbreviation.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letter stands for a single operation.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are the basic </a:t>
            </a:r>
            <a:r>
              <a:rPr lang="bg-BG" sz="2000" b="1" strike="noStrike" spc="-1">
                <a:latin typeface="Arial"/>
              </a:rPr>
              <a:t>operations</a:t>
            </a:r>
            <a:r>
              <a:rPr lang="bg-BG" sz="2000" b="0" strike="noStrike" spc="-1">
                <a:latin typeface="Arial"/>
              </a:rPr>
              <a:t> you will be performing on a database: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</a:t>
            </a:r>
            <a:r>
              <a:rPr lang="bg-BG" sz="2000" b="0" strike="noStrike" spc="-1">
                <a:latin typeface="Arial"/>
              </a:rPr>
              <a:t> – Create (or add or insert) new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</a:t>
            </a:r>
            <a:r>
              <a:rPr lang="bg-BG" sz="2000" b="0" strike="noStrike" spc="-1">
                <a:latin typeface="Arial"/>
              </a:rPr>
              <a:t> – Read (or retrieve or query)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U</a:t>
            </a:r>
            <a:r>
              <a:rPr lang="bg-BG" sz="2000" b="0" strike="noStrike" spc="-1">
                <a:latin typeface="Arial"/>
              </a:rPr>
              <a:t> – Update existing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</a:t>
            </a:r>
            <a:r>
              <a:rPr lang="bg-BG" sz="2000" b="0" strike="noStrike" spc="-1">
                <a:latin typeface="Arial"/>
              </a:rPr>
              <a:t> – Delete existing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also give you the possibility to execute more complex data retrieval operations with data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can be for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sorting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filtering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grouping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aggregating</a:t>
            </a:r>
            <a:r>
              <a:rPr lang="bg-BG" sz="2000" b="0" strike="noStrike" spc="-1">
                <a:latin typeface="Arial"/>
              </a:rPr>
              <a:t>, and many more.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queries </a:t>
            </a:r>
            <a:r>
              <a:rPr lang="bg-BG" sz="2000" b="0" strike="noStrike" spc="-1">
                <a:latin typeface="Arial"/>
              </a:rPr>
              <a:t>are executed using a specialized </a:t>
            </a:r>
            <a:r>
              <a:rPr lang="bg-BG" sz="2000" b="1" strike="noStrike" spc="-1">
                <a:latin typeface="Arial"/>
              </a:rPr>
              <a:t>query language</a:t>
            </a:r>
            <a:r>
              <a:rPr lang="bg-BG" sz="2000" b="0" strike="noStrike" spc="-1">
                <a:latin typeface="Arial"/>
              </a:rPr>
              <a:t> (such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) or specialized data access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06D5E9-1730-4129-AA3A-F873CEE9D6C9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44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hold and manage data in the back-end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Almost all modern software systems use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in some form.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The data </a:t>
            </a:r>
            <a:r>
              <a:rPr lang="bg-BG" sz="2000" b="0" strike="noStrike" spc="-1">
                <a:latin typeface="Arial"/>
              </a:rPr>
              <a:t>in database systems is organized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(holding rows),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(holding objects),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or other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software, which manages, retrieves and manipulates data in a database, is called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(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MySQL, MongoDB, Redis, Azure Cosmos DB,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PostgreSQL, MS SQL Server, SQLite, Elasticsearch and thousands more.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DBMS systems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are responsible for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is about creating and deleting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creating and modifying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other sets of data records or documents and defining their structure, fields and data format;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means retrieving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data, searching data, filtering data, extracting data, combining data, aggregating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inserting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new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deals with users, roles and access control, concurrency control, monitoring, replication, backup and recovery and others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Modern software systems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use a DBMS system to manage data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instead of implementing the data management internally.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Relational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organize data 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 and data rows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an e-commerce software could have 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holding the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row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could hold product id, product name, description, supplier, and price.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Some tables in the RDBMS system maintain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relationships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example,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one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many related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each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a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This is called "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one-to-many relationship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relational database the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language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is used to query and modify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(structured query language) is standard database query and manipulation language.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It support simple and more complex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commands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"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SELECT name, price FROM 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The software packages, which manage relational databases, are called "RDBMS – relational database management systems".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of RDBMS system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MySQL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PostgreSQL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MS SQL Server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Oracle Database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Web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(in the HTML5 platform).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We shall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learn more about databases and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the database modules and courses in the end-to-end software engineering training program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at SoftUni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 of documents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(like MongoDB) manage collections of documents (such as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vendors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where each document has a set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(like name, price and description).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support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retrieving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 collections,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creating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Examples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document-based NoSQL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IndexedDB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in the HTML5 platform.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Amazon DynamoDB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keys mapped to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 structures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also known as "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dictionaries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support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fast "search by key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operation,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storing collections of data is less flexible.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data storage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systems are good for organizing simple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example, a 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phonebook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store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 systems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an important component of most modern software systems,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therefore software engineers must have at least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basic database skills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60972F-91AA-4428-AC13-346CFA9B1597}" type="slidenum">
              <a:rPr lang="bg-BG" sz="1200" b="0" strike="noStrike" spc="-1">
                <a:latin typeface="Times New Roman"/>
              </a:rPr>
              <a:t>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75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 real-life example of the need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want to build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about each </a:t>
            </a:r>
            <a:r>
              <a:rPr lang="bg-BG" sz="2000" b="1" strike="noStrike" spc="-1">
                <a:latin typeface="Arial"/>
              </a:rPr>
              <a:t>purchase order </a:t>
            </a:r>
            <a:r>
              <a:rPr lang="bg-BG" sz="2000" b="0" strike="noStrike" spc="-1">
                <a:latin typeface="Arial"/>
              </a:rPr>
              <a:t>is printed on a </a:t>
            </a:r>
            <a:r>
              <a:rPr lang="bg-BG" sz="2000" b="1" strike="noStrike" spc="-1">
                <a:latin typeface="Arial"/>
              </a:rPr>
              <a:t>receipt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imagine you have thousands of sales per day.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all receipts </a:t>
            </a:r>
            <a:r>
              <a:rPr lang="bg-BG" sz="2000" b="1" strike="noStrike" spc="-1">
                <a:latin typeface="Arial"/>
              </a:rPr>
              <a:t>physically</a:t>
            </a:r>
            <a:r>
              <a:rPr lang="bg-BG" sz="2000" b="0" strike="noStrike" spc="-1">
                <a:latin typeface="Arial"/>
              </a:rPr>
              <a:t>, that will take way </a:t>
            </a:r>
            <a:r>
              <a:rPr lang="bg-BG" sz="2000" b="1" strike="noStrike" spc="-1">
                <a:latin typeface="Arial"/>
              </a:rPr>
              <a:t>too much space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Moreover, managing that data will be hard too, searching through it, for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the orders and receipts in a text file or multiple text files or a binary file.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will be too complicated to implement the CRUD operations and will work slowly.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a better structure and system to manage these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85F178E-100B-4813-A882-4595A6D3D5B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35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give you the possibility to keep different data about the same thing in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Multiple </a:t>
            </a:r>
            <a:r>
              <a:rPr lang="bg-BG" sz="2000" b="1" strike="noStrike" spc="-1">
                <a:latin typeface="Arial"/>
              </a:rPr>
              <a:t>data objects </a:t>
            </a:r>
            <a:r>
              <a:rPr lang="bg-BG" sz="2000" b="0" strike="noStrike" spc="-1">
                <a:latin typeface="Arial"/>
              </a:rPr>
              <a:t>of the same type can be stored in a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data objects are also called "</a:t>
            </a: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 we would have several </a:t>
            </a: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in the database: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entity would have several </a:t>
            </a:r>
            <a:r>
              <a:rPr lang="bg-BG" sz="2000" b="1" strike="noStrike" spc="-1">
                <a:latin typeface="Arial"/>
              </a:rPr>
              <a:t>data characteristics</a:t>
            </a:r>
            <a:r>
              <a:rPr lang="bg-BG" sz="2000" b="0" strike="noStrike" spc="-1">
                <a:latin typeface="Arial"/>
              </a:rPr>
              <a:t>, which can be stored in data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or object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can see,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keep data about the number of the order, when it has been made, who is the customer,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</a:t>
            </a:r>
            <a:r>
              <a:rPr lang="bg-BG" sz="2000" b="1" strike="noStrike" spc="-1">
                <a:latin typeface="Arial"/>
              </a:rPr>
              <a:t>database table </a:t>
            </a:r>
            <a:r>
              <a:rPr lang="bg-BG" sz="2000" b="0" strike="noStrike" spc="-1">
                <a:latin typeface="Arial"/>
              </a:rPr>
              <a:t>(or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) for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piece of data about a certain order is stored in a separate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(or object property).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resembles a lot an </a:t>
            </a:r>
            <a:r>
              <a:rPr lang="bg-BG" sz="2000" b="1" strike="noStrike" spc="-1">
                <a:latin typeface="Arial"/>
              </a:rPr>
              <a:t>Excel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 the data has "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organized </a:t>
            </a:r>
            <a:r>
              <a:rPr lang="bg-BG" sz="2000" b="1" strike="noStrike" spc="-1">
                <a:latin typeface="Arial"/>
              </a:rPr>
              <a:t>consistently</a:t>
            </a:r>
            <a:r>
              <a:rPr lang="bg-BG" sz="2000" b="0" strike="noStrike" spc="-1">
                <a:latin typeface="Arial"/>
              </a:rPr>
              <a:t>, in a </a:t>
            </a:r>
            <a:r>
              <a:rPr lang="bg-BG" sz="2000" b="1" strike="noStrike" spc="-1">
                <a:latin typeface="Arial"/>
              </a:rPr>
              <a:t>manageable</a:t>
            </a:r>
            <a:r>
              <a:rPr lang="bg-BG" sz="2000" b="0" strike="noStrike" spc="-1">
                <a:latin typeface="Arial"/>
              </a:rPr>
              <a:t> way.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holds a single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(in this example – an order).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may have guessed, this is much </a:t>
            </a:r>
            <a:r>
              <a:rPr lang="bg-BG" sz="2000" b="1" strike="noStrike" spc="-1">
                <a:latin typeface="Arial"/>
              </a:rPr>
              <a:t>more optimized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than keeping physically thousands of receipts (on a paper or in text files).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systems </a:t>
            </a:r>
            <a:r>
              <a:rPr lang="bg-BG" sz="2000" b="0" strike="noStrike" spc="-1">
                <a:latin typeface="Arial"/>
              </a:rPr>
              <a:t>are very powerful in keeping collections of entities,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implement efficiently the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 and many more.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045EDC8-03A5-4D64-9504-CB96CB6B9C1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62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far more reasons to use a </a:t>
            </a:r>
            <a:r>
              <a:rPr lang="bg-BG" sz="2000" b="1" strike="noStrike" spc="-1">
                <a:latin typeface="Arial"/>
              </a:rPr>
              <a:t>database </a:t>
            </a:r>
            <a:r>
              <a:rPr lang="bg-BG" sz="2000" b="0" strike="noStrike" spc="-1">
                <a:latin typeface="Arial"/>
              </a:rPr>
              <a:t>rather than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Data storage 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primary reason to use a database system.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As we said earlier, imagine having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thousands of receipts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would be quite impractical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these receipts, unless they are carefully structured and ordered.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easily solved with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as it is stored on your computer, or even on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cloud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service.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 tables and collections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allows searching millions of documents in milliseconds.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While you have to cross the information on the paper and write over it, or even print a new receipt for the same order if something has been changed, with databases you can easily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update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entity you need to, setting a new value.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much like setting a new value to a variable.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You’ve done this many times so far.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Imagine having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 for all the orders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would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hard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do if they aren’t sorted, and most likely – they won’t be.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Using databases solves this problem too.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a 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query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you can retrieve all of the orders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databases retrieve and filter data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fast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Moreover, you can find many people with the same name.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the database, every entity has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(unique identifier),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which helps the DBMS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distinguish entities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(customers in this case).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database engine guarantees that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identifiers could not be duplicated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can restrict data to follow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certain format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orders may be required to have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mandatory 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 order date cannot be arbitrary text,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should be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date + time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certain format,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restricted by certain time interval.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record of physical receipts will most likely be kept in drawers.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are easy to access, which is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security breach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easily solve this by allowing developers to assign different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permissions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the users.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have only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read rights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may have the rights to do all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CRUD operations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even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more restricted access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for example only to view orders and change their status.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Probably one customer will be buying from the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many times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Every time you’ll have to print their names, address, etc. on the receipts.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will want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avoid redundancy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the customer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don't want to keep the customer address in the database many times,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only once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problem is solved in database systems through keeping data about certain entity only once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referencing the entity by its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from the other entities.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our example,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separate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one-to-many relationship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keep a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number, instead of duplicating the entire data about the customer.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be stored separately, and each customer can be referenced by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6B9A3C-C60E-45D6-B015-128952A0B48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9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46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24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1576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22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537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020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90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47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571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883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1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3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6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www.heidisql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nosqlbooste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53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48.jpg"/><Relationship Id="rId21" Type="http://schemas.openxmlformats.org/officeDocument/2006/relationships/image" Target="../media/image57.png"/><Relationship Id="rId7" Type="http://schemas.openxmlformats.org/officeDocument/2006/relationships/image" Target="../media/image50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55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1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bg-BG" sz="1800" b="0" strike="noStrike" spc="-1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bg-BG" sz="2000" b="0" strike="noStrike" spc="-1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554040" y="1437120"/>
            <a:ext cx="1108296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600" b="0" strike="noStrike" spc="-1">
                <a:solidFill>
                  <a:srgbClr val="234465"/>
                </a:solidFill>
                <a:latin typeface="Calibri"/>
              </a:rPr>
              <a:t>Database Management Systems and SQL</a:t>
            </a:r>
            <a:endParaRPr lang="bg-BG" sz="3600" b="0" strike="noStrike" spc="-1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554040" y="382320"/>
            <a:ext cx="11082960" cy="9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6000" b="1" strike="noStrike" spc="-1">
                <a:solidFill>
                  <a:srgbClr val="234465"/>
                </a:solidFill>
                <a:latin typeface="Calibri"/>
              </a:rPr>
              <a:t>Database Basics</a:t>
            </a:r>
            <a:endParaRPr lang="bg-BG" sz="6000" b="0" strike="noStrike" spc="-1">
              <a:latin typeface="Arial"/>
            </a:endParaRPr>
          </a:p>
        </p:txBody>
      </p:sp>
      <p:pic>
        <p:nvPicPr>
          <p:cNvPr id="326" name="Picture 12"/>
          <p:cNvPicPr/>
          <p:nvPr/>
        </p:nvPicPr>
        <p:blipFill>
          <a:blip r:embed="rId4"/>
          <a:stretch/>
        </p:blipFill>
        <p:spPr>
          <a:xfrm>
            <a:off x="291000" y="2539620"/>
            <a:ext cx="2518200" cy="2518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2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002040" y="4857120"/>
            <a:ext cx="6186960" cy="14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SQL vs. NoSQL Databases</a:t>
            </a:r>
            <a:endParaRPr lang="bg-BG" sz="5400" b="0" strike="noStrike" spc="-1" dirty="0">
              <a:latin typeface="Arial"/>
            </a:endParaRPr>
          </a:p>
        </p:txBody>
      </p:sp>
      <p:grpSp>
        <p:nvGrpSpPr>
          <p:cNvPr id="363" name="Group 2"/>
          <p:cNvGrpSpPr/>
          <p:nvPr/>
        </p:nvGrpSpPr>
        <p:grpSpPr>
          <a:xfrm>
            <a:off x="1730880" y="1763280"/>
            <a:ext cx="1665000" cy="1665000"/>
            <a:chOff x="1730880" y="1763280"/>
            <a:chExt cx="1665000" cy="1665000"/>
          </a:xfrm>
        </p:grpSpPr>
        <p:pic>
          <p:nvPicPr>
            <p:cNvPr id="364" name="Picture 8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1730880" y="1763280"/>
              <a:ext cx="166500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5" name="CustomShape 3"/>
            <p:cNvSpPr/>
            <p:nvPr/>
          </p:nvSpPr>
          <p:spPr>
            <a:xfrm>
              <a:off x="2177280" y="1784520"/>
              <a:ext cx="77184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400" b="0" strike="noStrike" spc="-1">
                <a:latin typeface="Arial"/>
              </a:endParaRPr>
            </a:p>
          </p:txBody>
        </p:sp>
      </p:grpSp>
      <p:grpSp>
        <p:nvGrpSpPr>
          <p:cNvPr id="369" name="Group 6"/>
          <p:cNvGrpSpPr/>
          <p:nvPr/>
        </p:nvGrpSpPr>
        <p:grpSpPr>
          <a:xfrm>
            <a:off x="4618800" y="1179000"/>
            <a:ext cx="2954160" cy="2954160"/>
            <a:chOff x="4618800" y="1179000"/>
            <a:chExt cx="2954160" cy="2954160"/>
          </a:xfrm>
        </p:grpSpPr>
        <p:pic>
          <p:nvPicPr>
            <p:cNvPr id="370" name="Picture 3"/>
            <p:cNvPicPr/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4618800" y="1179000"/>
              <a:ext cx="2954160" cy="295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7"/>
            <p:cNvSpPr/>
            <p:nvPr/>
          </p:nvSpPr>
          <p:spPr>
            <a:xfrm>
              <a:off x="5693760" y="1494000"/>
              <a:ext cx="77328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32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DB</a:t>
              </a:r>
              <a:endParaRPr lang="bg-BG" sz="3200" b="0" strike="noStrike" spc="-1">
                <a:latin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8797124" y="1660553"/>
            <a:ext cx="1806789" cy="1839038"/>
            <a:chOff x="8797124" y="1660553"/>
            <a:chExt cx="1806789" cy="18390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0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SQL Databases (Relational Databases)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685880" y="1121040"/>
            <a:ext cx="1016928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Relational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databases organize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Tables have strict structure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(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columns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with certain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types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)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Can have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to other tables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Relational databases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structured query language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(SQL) for defining and manipulating data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Extremely powerful for complex queries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are the most widely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used data management technology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7A4A411-52FC-4C1D-B02D-F9927EA6CA1F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75" name="Group 4"/>
          <p:cNvGrpSpPr/>
          <p:nvPr/>
        </p:nvGrpSpPr>
        <p:grpSpPr>
          <a:xfrm>
            <a:off x="9654120" y="1899000"/>
            <a:ext cx="2014560" cy="1665360"/>
            <a:chOff x="9654120" y="1899000"/>
            <a:chExt cx="2014560" cy="1665360"/>
          </a:xfrm>
        </p:grpSpPr>
        <p:pic>
          <p:nvPicPr>
            <p:cNvPr id="376" name="Picture 6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9654120" y="1899360"/>
              <a:ext cx="201456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7" name="CustomShape 5"/>
            <p:cNvSpPr/>
            <p:nvPr/>
          </p:nvSpPr>
          <p:spPr>
            <a:xfrm>
              <a:off x="10229040" y="1899000"/>
              <a:ext cx="849960" cy="684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bg-BG" sz="28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7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900" b="1" strike="noStrike" spc="-1">
                <a:solidFill>
                  <a:srgbClr val="234465"/>
                </a:solidFill>
                <a:latin typeface="Calibri"/>
              </a:rPr>
              <a:t>SQL Databases (Relational Databases) (2)</a:t>
            </a:r>
            <a:endParaRPr lang="bg-BG" sz="3900" b="0" strike="noStrike" spc="-1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673640" y="999000"/>
            <a:ext cx="1032084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Relational DB model organizes data into one or more </a:t>
            </a:r>
            <a:r>
              <a:rPr sz="3200" dirty="0"/>
              <a:t/>
            </a:r>
            <a:br>
              <a:rPr sz="3200" dirty="0"/>
            </a:br>
            <a:r>
              <a:rPr lang="bg-BG" sz="3200" b="1" strike="noStrike" spc="-1" dirty="0">
                <a:solidFill>
                  <a:srgbClr val="FFA000"/>
                </a:solidFill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</a:rPr>
              <a:t> of columns and rows with a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unique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key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</a:rPr>
              <a:t>identifying each row and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foreign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keys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</a:rPr>
              <a:t>defining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relationships</a:t>
            </a:r>
            <a:endParaRPr lang="bg-BG" sz="3200" b="0" strike="noStrike" spc="-1" dirty="0"/>
          </a:p>
        </p:txBody>
      </p:sp>
      <p:sp>
        <p:nvSpPr>
          <p:cNvPr id="38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AFF5D91-EF57-4FB1-A645-7699689ED31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12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81" name="Group 4"/>
          <p:cNvGrpSpPr/>
          <p:nvPr/>
        </p:nvGrpSpPr>
        <p:grpSpPr>
          <a:xfrm>
            <a:off x="2070000" y="2508120"/>
            <a:ext cx="4880520" cy="1845000"/>
            <a:chOff x="2070000" y="2508120"/>
            <a:chExt cx="4880520" cy="1845000"/>
          </a:xfrm>
        </p:grpSpPr>
        <p:graphicFrame>
          <p:nvGraphicFramePr>
            <p:cNvPr id="382" name="Table 5"/>
            <p:cNvGraphicFramePr/>
            <p:nvPr/>
          </p:nvGraphicFramePr>
          <p:xfrm>
            <a:off x="2096640" y="3071880"/>
            <a:ext cx="4853880" cy="1281240"/>
          </p:xfrm>
          <a:graphic>
            <a:graphicData uri="http://schemas.openxmlformats.org/drawingml/2006/table">
              <a:tbl>
                <a:tblPr/>
                <a:tblGrid>
                  <a:gridCol w="54252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4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10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7216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09368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Order 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Quantity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Price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Table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200.00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Chair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123.12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83" name="CustomShape 6"/>
            <p:cNvSpPr/>
            <p:nvPr/>
          </p:nvSpPr>
          <p:spPr>
            <a:xfrm>
              <a:off x="2070000" y="2508120"/>
              <a:ext cx="99576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 dirty="0">
                  <a:solidFill>
                    <a:srgbClr val="234465"/>
                  </a:solidFill>
                  <a:latin typeface="Calibri"/>
                  <a:ea typeface="DejaVu Sans"/>
                </a:rPr>
                <a:t>Items</a:t>
              </a:r>
              <a:endParaRPr lang="bg-BG" sz="2400" b="0" strike="noStrike" spc="-1" dirty="0">
                <a:latin typeface="Arial"/>
              </a:endParaRPr>
            </a:p>
          </p:txBody>
        </p:sp>
      </p:grpSp>
      <p:grpSp>
        <p:nvGrpSpPr>
          <p:cNvPr id="384" name="Group 7"/>
          <p:cNvGrpSpPr/>
          <p:nvPr/>
        </p:nvGrpSpPr>
        <p:grpSpPr>
          <a:xfrm>
            <a:off x="7519680" y="2508120"/>
            <a:ext cx="3955680" cy="1845000"/>
            <a:chOff x="7519680" y="2508120"/>
            <a:chExt cx="3955680" cy="1845000"/>
          </a:xfrm>
        </p:grpSpPr>
        <p:graphicFrame>
          <p:nvGraphicFramePr>
            <p:cNvPr id="385" name="Table 8"/>
            <p:cNvGraphicFramePr/>
            <p:nvPr/>
          </p:nvGraphicFramePr>
          <p:xfrm>
            <a:off x="7580880" y="3071880"/>
            <a:ext cx="3894480" cy="1281240"/>
          </p:xfrm>
          <a:graphic>
            <a:graphicData uri="http://schemas.openxmlformats.org/drawingml/2006/table">
              <a:tbl>
                <a:tblPr/>
                <a:tblGrid>
                  <a:gridCol w="81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494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Email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86" name="CustomShape 9"/>
            <p:cNvSpPr/>
            <p:nvPr/>
          </p:nvSpPr>
          <p:spPr>
            <a:xfrm>
              <a:off x="7519680" y="2508120"/>
              <a:ext cx="162828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Customers</a:t>
              </a:r>
              <a:endParaRPr lang="bg-BG" sz="2400" b="0" strike="noStrike" spc="-1">
                <a:latin typeface="Arial"/>
              </a:endParaRPr>
            </a:p>
          </p:txBody>
        </p:sp>
      </p:grpSp>
      <p:graphicFrame>
        <p:nvGraphicFramePr>
          <p:cNvPr id="387" name="Table 10"/>
          <p:cNvGraphicFramePr/>
          <p:nvPr/>
        </p:nvGraphicFramePr>
        <p:xfrm>
          <a:off x="3768840" y="5252400"/>
          <a:ext cx="5183640" cy="1281240"/>
        </p:xfrm>
        <a:graphic>
          <a:graphicData uri="http://schemas.openxmlformats.org/drawingml/2006/table">
            <a:tbl>
              <a:tblPr/>
              <a:tblGrid>
                <a:gridCol w="79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Customer 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Date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Total Price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5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323.12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11/15/17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13.99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8" name="CustomShape 11"/>
          <p:cNvSpPr/>
          <p:nvPr/>
        </p:nvSpPr>
        <p:spPr>
          <a:xfrm>
            <a:off x="4240080" y="4704840"/>
            <a:ext cx="1143720" cy="617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44000" tIns="108000" rIns="144000" bIns="108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  <a:ea typeface="DejaVu Sans"/>
              </a:rPr>
              <a:t>Orders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 rot="5400000" flipH="1" flipV="1">
            <a:off x="6332040" y="3539520"/>
            <a:ext cx="854640" cy="249732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90" name="CustomShape 13"/>
          <p:cNvSpPr/>
          <p:nvPr/>
        </p:nvSpPr>
        <p:spPr>
          <a:xfrm rot="16200000" flipH="1">
            <a:off x="3248640" y="4334040"/>
            <a:ext cx="849960" cy="91440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501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297080" y="213120"/>
            <a:ext cx="862344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NoSQL Databases </a:t>
            </a:r>
            <a:r>
              <a:t/>
            </a:r>
            <a:br/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(Non-Relational Databases)</a:t>
            </a:r>
            <a:endParaRPr lang="bg-BG" sz="35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959120" y="1429920"/>
            <a:ext cx="7106040" cy="52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NoSQL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databases have dynamic schema for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unstructured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Data is stored in many ways: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Document-oriented 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Column-oriented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Graph-based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Key-value store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D605D42-EE4B-4F60-BD11-7882B3E8A62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759CC-5E39-481B-85CB-743D57DDAD5D}"/>
              </a:ext>
            </a:extLst>
          </p:cNvPr>
          <p:cNvGrpSpPr/>
          <p:nvPr/>
        </p:nvGrpSpPr>
        <p:grpSpPr>
          <a:xfrm>
            <a:off x="8895679" y="1413679"/>
            <a:ext cx="2645321" cy="2645321"/>
            <a:chOff x="8895679" y="1413679"/>
            <a:chExt cx="2645321" cy="26453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9E8992-094A-4265-8EC0-CFDA5B144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5679" y="1413679"/>
              <a:ext cx="2645321" cy="26453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37E851-D18F-47B5-88F6-375879618913}"/>
                </a:ext>
              </a:extLst>
            </p:cNvPr>
            <p:cNvSpPr txBox="1"/>
            <p:nvPr/>
          </p:nvSpPr>
          <p:spPr>
            <a:xfrm>
              <a:off x="9637532" y="1449000"/>
              <a:ext cx="114521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NoSQL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horizontally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scalable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You handle more traffic by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sharding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and adding more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servers in your NoSQL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database cluster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vertically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scalable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You can increase the load on a single server by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increasing its resources</a:t>
            </a:r>
            <a:r>
              <a:rPr lang="bg-BG" sz="3200" b="0" strike="noStrike" spc="-1" dirty="0">
                <a:solidFill>
                  <a:srgbClr val="FFA000"/>
                </a:solidFill>
                <a:latin typeface="+mj-lt"/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(CPU, RAM, SSD)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Or you can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replicate the data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to a cluster of several servers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Scalability: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7DC9E3-4F45-40EB-9330-12137117A29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4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SQL databases hold </a:t>
            </a:r>
            <a:r>
              <a:rPr lang="en-US" sz="3200" b="0" strike="noStrike" spc="-1" dirty="0" smtClean="0">
                <a:solidFill>
                  <a:srgbClr val="234465"/>
                </a:solidFill>
                <a:latin typeface="+mj-lt"/>
              </a:rPr>
              <a:t/>
            </a:r>
            <a:br>
              <a:rPr lang="en-US" sz="3200" b="0" strike="noStrike" spc="-1" dirty="0" smtClean="0">
                <a:solidFill>
                  <a:srgbClr val="234465"/>
                </a:solidFill>
                <a:latin typeface="+mj-lt"/>
              </a:rPr>
            </a:br>
            <a:r>
              <a:rPr lang="bg-BG" sz="3200" b="1" strike="noStrike" spc="-1" dirty="0" smtClean="0">
                <a:solidFill>
                  <a:srgbClr val="FFA000"/>
                </a:solidFill>
                <a:latin typeface="+mj-lt"/>
              </a:rPr>
              <a:t>dynamic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NoSQL databases implement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four main data models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Document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Wide-column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Key-value data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Graph store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190440" y="1195920"/>
            <a:ext cx="572556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SQL databases are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table-based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Better option for: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Applications that require </a:t>
            </a:r>
            <a:r>
              <a:rPr sz="3000" dirty="0">
                <a:latin typeface="+mj-lt"/>
              </a:rPr>
              <a:t/>
            </a:r>
            <a:br>
              <a:rPr sz="3000" dirty="0">
                <a:latin typeface="+mj-lt"/>
              </a:rPr>
            </a:b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multi-row transactions,  such as an accounting system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Complex transaction processing systems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Structure: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311258-85D0-4132-AE53-9C5F541DF849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13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NoSQL databases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MongoDB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Redis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Google BigTable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Amazon DynamoDB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Azure Cosmos 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Cassandra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SQL databases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MySQL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PostgreSQL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Oracle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Microsoft SQL Server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SQLite and Web SQL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Systems: Examples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A6FC91-CEA8-484B-9D63-B215C8D94F4B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71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98040" y="495900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Database Management Systems (DBMS)</a:t>
            </a:r>
            <a:endParaRPr lang="bg-BG" sz="5400" b="0" strike="noStrike" spc="-1">
              <a:latin typeface="Arial"/>
            </a:endParaRPr>
          </a:p>
        </p:txBody>
      </p:sp>
      <p:grpSp>
        <p:nvGrpSpPr>
          <p:cNvPr id="410" name="Group 2"/>
          <p:cNvGrpSpPr/>
          <p:nvPr/>
        </p:nvGrpSpPr>
        <p:grpSpPr>
          <a:xfrm>
            <a:off x="4466880" y="1359000"/>
            <a:ext cx="2890800" cy="2823120"/>
            <a:chOff x="4466880" y="1359000"/>
            <a:chExt cx="2890800" cy="2823120"/>
          </a:xfrm>
        </p:grpSpPr>
        <p:pic>
          <p:nvPicPr>
            <p:cNvPr id="411" name="Picture 6"/>
            <p:cNvPicPr/>
            <p:nvPr/>
          </p:nvPicPr>
          <p:blipFill>
            <a:blip r:embed="rId3"/>
            <a:stretch/>
          </p:blipFill>
          <p:spPr>
            <a:xfrm>
              <a:off x="4999320" y="1359000"/>
              <a:ext cx="2358360" cy="235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2" name="Picture 7"/>
            <p:cNvPicPr/>
            <p:nvPr/>
          </p:nvPicPr>
          <p:blipFill>
            <a:blip r:embed="rId4"/>
            <a:stretch/>
          </p:blipFill>
          <p:spPr>
            <a:xfrm rot="18746400">
              <a:off x="4744800" y="2323800"/>
              <a:ext cx="1663200" cy="14860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780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 Database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DBMS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is a software, used to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define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manipulate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manage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 in a database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DBMS generally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manipulates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the data itself, the data format,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field names and data types, record structure and file structure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DBMS examples: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MySQL, MS SQL Server, Oracle, PostgreSQL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MongoDB, Cassandra, Redis, HBase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Amazon DynamoDB, Azure Cosmos DB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Management Systems (DBMS)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65ACBC-675A-41C7-B83A-1CA43E44B2E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0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F445178-C860-4ED5-A13D-7D5BC5A3D1A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19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90440" y="123012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DBMS servers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client-server model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 and Data Flow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993960" y="2687400"/>
            <a:ext cx="2031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Clients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81480" y="31518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3207240" y="2610000"/>
            <a:ext cx="1334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Query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2" name="CustomShape 7"/>
          <p:cNvSpPr/>
          <p:nvPr/>
        </p:nvSpPr>
        <p:spPr>
          <a:xfrm>
            <a:off x="7344000" y="317448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7194600" y="2563200"/>
            <a:ext cx="1379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Access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4" name="CustomShape 9"/>
          <p:cNvSpPr/>
          <p:nvPr/>
        </p:nvSpPr>
        <p:spPr>
          <a:xfrm flipH="1">
            <a:off x="7343280" y="42030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0"/>
          <p:cNvSpPr/>
          <p:nvPr/>
        </p:nvSpPr>
        <p:spPr>
          <a:xfrm flipH="1">
            <a:off x="3331080" y="422316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1"/>
          <p:cNvSpPr/>
          <p:nvPr/>
        </p:nvSpPr>
        <p:spPr>
          <a:xfrm>
            <a:off x="7344000" y="478836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3331800" y="480852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8" name="CustomShape 13"/>
          <p:cNvSpPr/>
          <p:nvPr/>
        </p:nvSpPr>
        <p:spPr>
          <a:xfrm>
            <a:off x="8774280" y="2655000"/>
            <a:ext cx="2058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Storage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9" name="CustomShape 14"/>
          <p:cNvSpPr/>
          <p:nvPr/>
        </p:nvSpPr>
        <p:spPr>
          <a:xfrm>
            <a:off x="4924080" y="2687400"/>
            <a:ext cx="208152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Engine</a:t>
            </a:r>
            <a:endParaRPr lang="bg-BG" sz="2800" b="0" strike="noStrike" spc="-1">
              <a:latin typeface="Arial"/>
            </a:endParaRPr>
          </a:p>
        </p:txBody>
      </p:sp>
      <p:pic>
        <p:nvPicPr>
          <p:cNvPr id="430" name="Graphic 7"/>
          <p:cNvPicPr/>
          <p:nvPr/>
        </p:nvPicPr>
        <p:blipFill>
          <a:blip r:embed="rId3"/>
          <a:stretch/>
        </p:blipFill>
        <p:spPr>
          <a:xfrm>
            <a:off x="4830120" y="3025800"/>
            <a:ext cx="2269440" cy="2269440"/>
          </a:xfrm>
          <a:prstGeom prst="rect">
            <a:avLst/>
          </a:prstGeom>
          <a:ln>
            <a:noFill/>
          </a:ln>
        </p:spPr>
      </p:pic>
      <p:pic>
        <p:nvPicPr>
          <p:cNvPr id="431" name="Graphic 11"/>
          <p:cNvPicPr/>
          <p:nvPr/>
        </p:nvPicPr>
        <p:blipFill>
          <a:blip r:embed="rId4"/>
          <a:stretch/>
        </p:blipFill>
        <p:spPr>
          <a:xfrm>
            <a:off x="8669160" y="2968200"/>
            <a:ext cx="2269080" cy="2269080"/>
          </a:xfrm>
          <a:prstGeom prst="rect">
            <a:avLst/>
          </a:prstGeom>
          <a:ln>
            <a:noFill/>
          </a:ln>
        </p:spPr>
      </p:pic>
      <p:pic>
        <p:nvPicPr>
          <p:cNvPr id="432" name="Graphic 14"/>
          <p:cNvPicPr/>
          <p:nvPr/>
        </p:nvPicPr>
        <p:blipFill>
          <a:blip r:embed="rId5"/>
          <a:stretch/>
        </p:blipFill>
        <p:spPr>
          <a:xfrm>
            <a:off x="1319400" y="2941200"/>
            <a:ext cx="1338840" cy="1338840"/>
          </a:xfrm>
          <a:prstGeom prst="rect">
            <a:avLst/>
          </a:prstGeom>
          <a:ln>
            <a:noFill/>
          </a:ln>
        </p:spPr>
      </p:pic>
      <p:pic>
        <p:nvPicPr>
          <p:cNvPr id="433" name="Graphic 19"/>
          <p:cNvPicPr/>
          <p:nvPr/>
        </p:nvPicPr>
        <p:blipFill>
          <a:blip r:embed="rId6"/>
          <a:stretch/>
        </p:blipFill>
        <p:spPr>
          <a:xfrm>
            <a:off x="1117080" y="4021920"/>
            <a:ext cx="1155240" cy="1155240"/>
          </a:xfrm>
          <a:prstGeom prst="rect">
            <a:avLst/>
          </a:prstGeom>
          <a:ln>
            <a:noFill/>
          </a:ln>
        </p:spPr>
      </p:pic>
      <p:pic>
        <p:nvPicPr>
          <p:cNvPr id="434" name="Graphic 33"/>
          <p:cNvPicPr/>
          <p:nvPr/>
        </p:nvPicPr>
        <p:blipFill>
          <a:blip r:embed="rId7"/>
          <a:stretch/>
        </p:blipFill>
        <p:spPr>
          <a:xfrm>
            <a:off x="1960200" y="4077360"/>
            <a:ext cx="1044000" cy="1044000"/>
          </a:xfrm>
          <a:prstGeom prst="rect">
            <a:avLst/>
          </a:prstGeom>
          <a:ln>
            <a:noFill/>
          </a:ln>
        </p:spPr>
      </p:pic>
      <p:sp>
        <p:nvSpPr>
          <p:cNvPr id="435" name="CustomShape 15"/>
          <p:cNvSpPr/>
          <p:nvPr/>
        </p:nvSpPr>
        <p:spPr>
          <a:xfrm>
            <a:off x="4731840" y="2034000"/>
            <a:ext cx="6313320" cy="34192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DBMS server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2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327BFC7-BFE2-48F2-BD32-2B2D1EF94D5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dirty="0"/>
              <a:t>Databases: Introduction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SQL vs. </a:t>
            </a:r>
            <a:r>
              <a:rPr lang="bg-BG" dirty="0"/>
              <a:t>NoSQL</a:t>
            </a:r>
            <a:r>
              <a:rPr lang="bg-BG" spc="-1" dirty="0">
                <a:cs typeface="Calibri" panose="020F0502020204030204" pitchFamily="34" charset="0"/>
              </a:rPr>
              <a:t> Databases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DBMS Systems (</a:t>
            </a:r>
            <a:r>
              <a:rPr lang="bg-BG" spc="-1" dirty="0" smtClean="0">
                <a:cs typeface="Calibri" panose="020F0502020204030204" pitchFamily="34" charset="0"/>
              </a:rPr>
              <a:t>Database </a:t>
            </a:r>
            <a:r>
              <a:rPr lang="bg-BG" spc="-1" dirty="0">
                <a:cs typeface="Calibri" panose="020F0502020204030204" pitchFamily="34" charset="0"/>
              </a:rPr>
              <a:t>Engines)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Relational Databases, SQL and </a:t>
            </a:r>
            <a:r>
              <a:rPr lang="bg-BG" spc="-1" dirty="0" smtClean="0">
                <a:cs typeface="Calibri" panose="020F0502020204030204" pitchFamily="34" charset="0"/>
              </a:rPr>
              <a:t/>
            </a:r>
            <a:br>
              <a:rPr lang="bg-BG" spc="-1" dirty="0" smtClean="0">
                <a:cs typeface="Calibri" panose="020F0502020204030204" pitchFamily="34" charset="0"/>
              </a:rPr>
            </a:br>
            <a:r>
              <a:rPr lang="bg-BG" spc="-1" dirty="0" smtClean="0">
                <a:cs typeface="Calibri" panose="020F0502020204030204" pitchFamily="34" charset="0"/>
              </a:rPr>
              <a:t>MySQL </a:t>
            </a:r>
            <a:r>
              <a:rPr lang="bg-BG" spc="-1" dirty="0">
                <a:cs typeface="Calibri" panose="020F0502020204030204" pitchFamily="34" charset="0"/>
              </a:rPr>
              <a:t>Database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NoSQL Databases and MongoDB</a:t>
            </a:r>
            <a:endParaRPr lang="bg-BG" spc="-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B717FC6-3C78-47DD-902D-BCB18DB769B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Server Architecture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737280" y="1439280"/>
            <a:ext cx="6400080" cy="29710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Instance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883440" y="2049120"/>
            <a:ext cx="3817080" cy="220176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Database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0" name="CustomShape 5"/>
          <p:cNvSpPr/>
          <p:nvPr/>
        </p:nvSpPr>
        <p:spPr>
          <a:xfrm>
            <a:off x="1466280" y="2736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1" name="CustomShape 6"/>
          <p:cNvSpPr/>
          <p:nvPr/>
        </p:nvSpPr>
        <p:spPr>
          <a:xfrm>
            <a:off x="147276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2" name="CustomShape 7"/>
          <p:cNvSpPr/>
          <p:nvPr/>
        </p:nvSpPr>
        <p:spPr>
          <a:xfrm>
            <a:off x="2931480" y="2745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3" name="CustomShape 8"/>
          <p:cNvSpPr/>
          <p:nvPr/>
        </p:nvSpPr>
        <p:spPr>
          <a:xfrm>
            <a:off x="4828680" y="204912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4" name="CustomShape 9"/>
          <p:cNvSpPr/>
          <p:nvPr/>
        </p:nvSpPr>
        <p:spPr>
          <a:xfrm>
            <a:off x="4828680" y="323928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pic>
        <p:nvPicPr>
          <p:cNvPr id="445" name="Picture 41"/>
          <p:cNvPicPr/>
          <p:nvPr/>
        </p:nvPicPr>
        <p:blipFill>
          <a:blip r:embed="rId3"/>
          <a:stretch/>
        </p:blipFill>
        <p:spPr>
          <a:xfrm>
            <a:off x="1017360" y="529920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446" name="CustomShape 10"/>
          <p:cNvSpPr/>
          <p:nvPr/>
        </p:nvSpPr>
        <p:spPr>
          <a:xfrm>
            <a:off x="737280" y="5020920"/>
            <a:ext cx="6400080" cy="142236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1"/>
          <p:cNvSpPr/>
          <p:nvPr/>
        </p:nvSpPr>
        <p:spPr>
          <a:xfrm>
            <a:off x="216108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 rot="5400000">
            <a:off x="3873240" y="4561920"/>
            <a:ext cx="42084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13"/>
          <p:cNvSpPr/>
          <p:nvPr/>
        </p:nvSpPr>
        <p:spPr>
          <a:xfrm>
            <a:off x="468072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Logs</a:t>
            </a:r>
            <a:endParaRPr lang="bg-BG" sz="2400" b="0" strike="noStrike" spc="-1">
              <a:latin typeface="Arial"/>
            </a:endParaRPr>
          </a:p>
        </p:txBody>
      </p:sp>
      <p:grpSp>
        <p:nvGrpSpPr>
          <p:cNvPr id="450" name="Group 14"/>
          <p:cNvGrpSpPr/>
          <p:nvPr/>
        </p:nvGrpSpPr>
        <p:grpSpPr>
          <a:xfrm>
            <a:off x="2252520" y="5561280"/>
            <a:ext cx="2142360" cy="657000"/>
            <a:chOff x="2252520" y="5561280"/>
            <a:chExt cx="2142360" cy="657000"/>
          </a:xfrm>
        </p:grpSpPr>
        <p:pic>
          <p:nvPicPr>
            <p:cNvPr id="451" name="Picture 45"/>
            <p:cNvPicPr/>
            <p:nvPr/>
          </p:nvPicPr>
          <p:blipFill>
            <a:blip r:embed="rId4"/>
            <a:stretch/>
          </p:blipFill>
          <p:spPr>
            <a:xfrm>
              <a:off x="225252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2" name="Picture 46"/>
            <p:cNvPicPr/>
            <p:nvPr/>
          </p:nvPicPr>
          <p:blipFill>
            <a:blip r:embed="rId4"/>
            <a:stretch/>
          </p:blipFill>
          <p:spPr>
            <a:xfrm>
              <a:off x="300312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3" name="Picture 49"/>
            <p:cNvPicPr/>
            <p:nvPr/>
          </p:nvPicPr>
          <p:blipFill>
            <a:blip r:embed="rId4"/>
            <a:stretch/>
          </p:blipFill>
          <p:spPr>
            <a:xfrm>
              <a:off x="375048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54" name="Group 15"/>
          <p:cNvGrpSpPr/>
          <p:nvPr/>
        </p:nvGrpSpPr>
        <p:grpSpPr>
          <a:xfrm>
            <a:off x="4784400" y="5561280"/>
            <a:ext cx="2142360" cy="657000"/>
            <a:chOff x="4784400" y="5561280"/>
            <a:chExt cx="2142360" cy="657000"/>
          </a:xfrm>
        </p:grpSpPr>
        <p:pic>
          <p:nvPicPr>
            <p:cNvPr id="455" name="Picture 56"/>
            <p:cNvPicPr/>
            <p:nvPr/>
          </p:nvPicPr>
          <p:blipFill>
            <a:blip r:embed="rId4"/>
            <a:stretch/>
          </p:blipFill>
          <p:spPr>
            <a:xfrm>
              <a:off x="478440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6" name="Picture 57"/>
            <p:cNvPicPr/>
            <p:nvPr/>
          </p:nvPicPr>
          <p:blipFill>
            <a:blip r:embed="rId4"/>
            <a:stretch/>
          </p:blipFill>
          <p:spPr>
            <a:xfrm>
              <a:off x="553500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7" name="Picture 58"/>
            <p:cNvPicPr/>
            <p:nvPr/>
          </p:nvPicPr>
          <p:blipFill>
            <a:blip r:embed="rId4"/>
            <a:stretch/>
          </p:blipFill>
          <p:spPr>
            <a:xfrm>
              <a:off x="628236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8" name="CustomShape 16"/>
          <p:cNvSpPr/>
          <p:nvPr/>
        </p:nvSpPr>
        <p:spPr>
          <a:xfrm>
            <a:off x="291888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59" name="CustomShape 17"/>
          <p:cNvSpPr/>
          <p:nvPr/>
        </p:nvSpPr>
        <p:spPr>
          <a:xfrm>
            <a:off x="7805880" y="1572120"/>
            <a:ext cx="1979280" cy="1215000"/>
          </a:xfrm>
          <a:prstGeom prst="wedgeRoundRectCallout">
            <a:avLst>
              <a:gd name="adj1" fmla="val -75373"/>
              <a:gd name="adj2" fmla="val 37193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Logical Storage</a:t>
            </a:r>
            <a:endParaRPr lang="bg-BG" sz="3400" b="0" strike="noStrike" spc="-1">
              <a:latin typeface="Arial"/>
            </a:endParaRPr>
          </a:p>
        </p:txBody>
      </p:sp>
      <p:sp>
        <p:nvSpPr>
          <p:cNvPr id="460" name="CustomShape 18"/>
          <p:cNvSpPr/>
          <p:nvPr/>
        </p:nvSpPr>
        <p:spPr>
          <a:xfrm>
            <a:off x="7805880" y="3637440"/>
            <a:ext cx="1979280" cy="1215000"/>
          </a:xfrm>
          <a:prstGeom prst="wedgeRoundRectCallout">
            <a:avLst>
              <a:gd name="adj1" fmla="val -78175"/>
              <a:gd name="adj2" fmla="val 4865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Physical Storage</a:t>
            </a:r>
            <a:endParaRPr lang="bg-BG" sz="3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2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RDBMS, the SQL Language and MySQL Database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Relational Databases</a:t>
            </a:r>
            <a:endParaRPr lang="bg-BG" sz="5400" b="0" strike="noStrike" spc="-1" dirty="0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11823840" y="6507000"/>
            <a:ext cx="36756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601877-4A7A-4624-B886-9EEF809B7F0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4850280" y="1674000"/>
            <a:ext cx="249012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11500" b="1" strike="noStrike" spc="-1">
                <a:solidFill>
                  <a:srgbClr val="FFFFFF"/>
                </a:solidFill>
                <a:latin typeface="Calibri"/>
                <a:ea typeface="DejaVu Sans"/>
              </a:rPr>
              <a:t>SQL</a:t>
            </a:r>
            <a:endParaRPr lang="bg-BG" sz="115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2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A3557C-8FF5-4D4B-9C16-80D32AC4CB8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is the main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building block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in the relational databases</a:t>
            </a: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29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Each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row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is called a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record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or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entity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Columns (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fields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) define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type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data they contain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Table Elements</a:t>
            </a:r>
            <a:endParaRPr lang="bg-BG" sz="4000" b="0" strike="noStrike" spc="-1">
              <a:latin typeface="Arial"/>
            </a:endParaRPr>
          </a:p>
        </p:txBody>
      </p:sp>
      <p:graphicFrame>
        <p:nvGraphicFramePr>
          <p:cNvPr id="468" name="Table 4"/>
          <p:cNvGraphicFramePr/>
          <p:nvPr/>
        </p:nvGraphicFramePr>
        <p:xfrm>
          <a:off x="1774800" y="2562840"/>
          <a:ext cx="5796000" cy="2539920"/>
        </p:xfrm>
        <a:graphic>
          <a:graphicData uri="http://schemas.openxmlformats.org/drawingml/2006/table">
            <a:tbl>
              <a:tblPr/>
              <a:tblGrid>
                <a:gridCol w="162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BirthDate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CityId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August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03/12/1975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Bejnamin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04/04/1984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Denis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15/10/1988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Linda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07/01/1984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9" name="CustomShape 5"/>
          <p:cNvSpPr/>
          <p:nvPr/>
        </p:nvSpPr>
        <p:spPr>
          <a:xfrm>
            <a:off x="285480" y="3133080"/>
            <a:ext cx="1047240" cy="537120"/>
          </a:xfrm>
          <a:prstGeom prst="wedgeRoundRectCallout">
            <a:avLst>
              <a:gd name="adj1" fmla="val 80062"/>
              <a:gd name="adj2" fmla="val 353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Row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4532040" y="1850400"/>
            <a:ext cx="1563480" cy="522000"/>
          </a:xfrm>
          <a:prstGeom prst="wedgeRoundRectCallout">
            <a:avLst>
              <a:gd name="adj1" fmla="val -70285"/>
              <a:gd name="adj2" fmla="val 6516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1" name="CustomShape 7"/>
          <p:cNvSpPr/>
          <p:nvPr/>
        </p:nvSpPr>
        <p:spPr>
          <a:xfrm>
            <a:off x="8120880" y="3879000"/>
            <a:ext cx="1054440" cy="573480"/>
          </a:xfrm>
          <a:prstGeom prst="wedgeRoundRectCallout">
            <a:avLst>
              <a:gd name="adj1" fmla="val -88474"/>
              <a:gd name="adj2" fmla="val 5038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Cell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1774800" y="3402000"/>
            <a:ext cx="579564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9"/>
          <p:cNvSpPr/>
          <p:nvPr/>
        </p:nvSpPr>
        <p:spPr>
          <a:xfrm>
            <a:off x="3437280" y="2593440"/>
            <a:ext cx="1505520" cy="258984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0"/>
          <p:cNvSpPr/>
          <p:nvPr/>
        </p:nvSpPr>
        <p:spPr>
          <a:xfrm>
            <a:off x="6620040" y="4288320"/>
            <a:ext cx="95040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894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Structured Query Language (SQL)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1911000" y="1224000"/>
            <a:ext cx="1028100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== query language designed for managing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databases (RDBMS)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Used to communicate with the database engine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Logically, SQL is divided into four sections: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definition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describe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structure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manipulation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store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and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 retrieve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define who can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access the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Transaction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bundle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operations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together and perform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commit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/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 rollback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B9D9A86-B49B-4A47-A2DE-0AD6AF2D9C9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5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350B43-4072-461F-BF79-784835E70DC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 of SQL query: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The query is executed by the DBMS system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It returns a sequence of data rows, e.g.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– Example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1010880" y="1930680"/>
            <a:ext cx="6877800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600" b="0" strike="noStrike" spc="-1">
              <a:latin typeface="Arial"/>
            </a:endParaRPr>
          </a:p>
        </p:txBody>
      </p:sp>
      <p:graphicFrame>
        <p:nvGraphicFramePr>
          <p:cNvPr id="482" name="Table 5"/>
          <p:cNvGraphicFramePr/>
          <p:nvPr/>
        </p:nvGraphicFramePr>
        <p:xfrm>
          <a:off x="1010880" y="4018680"/>
          <a:ext cx="6878160" cy="2514960"/>
        </p:xfrm>
        <a:graphic>
          <a:graphicData uri="http://schemas.openxmlformats.org/drawingml/2006/table">
            <a:tbl>
              <a:tblPr/>
              <a:tblGrid>
                <a:gridCol w="50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email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last_name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smith@yahoo.co.uk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John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pwh@gmail.com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Peter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White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anne@anne.com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Green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 dirty="0">
                          <a:solidFill>
                            <a:srgbClr val="234465"/>
                          </a:solidFill>
                          <a:latin typeface="Calibri"/>
                        </a:rPr>
                        <a:t>jason.jj@gmail.com</a:t>
                      </a:r>
                      <a:endParaRPr lang="bg-BG" sz="2200" b="0" strike="noStrike" spc="-1" dirty="0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Jason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 dirty="0">
                          <a:solidFill>
                            <a:srgbClr val="234465"/>
                          </a:solidFill>
                          <a:latin typeface="Calibri"/>
                        </a:rPr>
                        <a:t>Anderson</a:t>
                      </a:r>
                      <a:endParaRPr lang="bg-BG" sz="2200" b="0" strike="noStrike" spc="-1" dirty="0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83" name="Picture 11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37160" y="1407960"/>
            <a:ext cx="1831320" cy="1665000"/>
          </a:xfrm>
          <a:prstGeom prst="rect">
            <a:avLst/>
          </a:prstGeom>
          <a:ln>
            <a:noFill/>
          </a:ln>
        </p:spPr>
      </p:pic>
      <p:sp>
        <p:nvSpPr>
          <p:cNvPr id="485" name="CustomShape 6"/>
          <p:cNvSpPr/>
          <p:nvPr/>
        </p:nvSpPr>
        <p:spPr>
          <a:xfrm>
            <a:off x="9512280" y="2028960"/>
            <a:ext cx="46332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7"/>
          <p:cNvSpPr/>
          <p:nvPr/>
        </p:nvSpPr>
        <p:spPr>
          <a:xfrm flipH="1" flipV="1">
            <a:off x="10278360" y="3330720"/>
            <a:ext cx="799560" cy="816480"/>
          </a:xfrm>
          <a:prstGeom prst="bentArrow">
            <a:avLst>
              <a:gd name="adj1" fmla="val 26829"/>
              <a:gd name="adj2" fmla="val 25539"/>
              <a:gd name="adj3" fmla="val 39587"/>
              <a:gd name="adj4" fmla="val 26018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7" name="Picture 45"/>
          <p:cNvPicPr/>
          <p:nvPr/>
        </p:nvPicPr>
        <p:blipFill>
          <a:blip r:embed="rId5"/>
          <a:stretch/>
        </p:blipFill>
        <p:spPr>
          <a:xfrm>
            <a:off x="8384760" y="3366360"/>
            <a:ext cx="1651320" cy="115776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13C9E3-4360-4D09-B3E3-9A11933D5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4760" y="1699522"/>
            <a:ext cx="953559" cy="10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MySQL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==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open-source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relational database management system (RDBMS), very popular, also known as MariaDB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Runs on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most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server platforms: Linux, Windows, macOS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Used in many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large-scale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software projects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Amazon, Apple, Facebook, others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In MySQL data is stored in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with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between them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is used to query / manipulate data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MySQL / MariaDB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E53FE93-6068-40E2-8032-2A43111FF5A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491" name="Picture 1"/>
          <p:cNvPicPr/>
          <p:nvPr/>
        </p:nvPicPr>
        <p:blipFill>
          <a:blip r:embed="rId3"/>
          <a:stretch/>
        </p:blipFill>
        <p:spPr>
          <a:xfrm>
            <a:off x="8460720" y="3294000"/>
            <a:ext cx="2944800" cy="1523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5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+mj-lt"/>
                <a:hlinkClick r:id="rId3"/>
              </a:rPr>
              <a:t>phpMyAdmin (part of XAMPP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</a:rPr>
              <a:t>)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+mj-lt"/>
              </a:rPr>
              <a:t>phpMyAdmin</a:t>
            </a: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 is Web-based MySQL admin tool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+mj-lt"/>
              </a:rPr>
              <a:t>XAMPP</a:t>
            </a: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 == Web server development stack</a:t>
            </a:r>
            <a:endParaRPr lang="bg-BG" sz="3000" b="0" strike="noStrike" spc="-1" dirty="0">
              <a:latin typeface="+mj-lt"/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+mj-lt"/>
              </a:rPr>
              <a:t>Apache + MariaDB + PHP + phpMyAdmin</a:t>
            </a:r>
            <a:endParaRPr lang="bg-BG" sz="28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+mj-lt"/>
                <a:hlinkClick r:id="rId4"/>
              </a:rPr>
              <a:t>HeidiSQL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GUI tool for managing MySQL, </a:t>
            </a:r>
            <a:r>
              <a:rPr sz="3000" dirty="0">
                <a:latin typeface="+mj-lt"/>
              </a:rPr>
              <a:t/>
            </a:r>
            <a:br>
              <a:rPr sz="3000" dirty="0">
                <a:latin typeface="+mj-lt"/>
              </a:rPr>
            </a:b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MSSQL and PostgreSQL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Query / modify database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Explore database objects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MySQL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9836640" y="1829160"/>
            <a:ext cx="1525680" cy="1488960"/>
          </a:xfrm>
          <a:prstGeom prst="roundRect">
            <a:avLst>
              <a:gd name="adj" fmla="val 8751"/>
            </a:avLst>
          </a:prstGeom>
          <a:blipFill rotWithShape="0">
            <a:blip r:embed="rId5"/>
            <a:stretch>
              <a:fillRect l="12415" t="10694" r="10440" b="2357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5" name="Picture 7"/>
          <p:cNvPicPr/>
          <p:nvPr/>
        </p:nvPicPr>
        <p:blipFill>
          <a:blip r:embed="rId6"/>
          <a:stretch/>
        </p:blipFill>
        <p:spPr>
          <a:xfrm>
            <a:off x="5915880" y="4959000"/>
            <a:ext cx="1678320" cy="1678320"/>
          </a:xfrm>
          <a:prstGeom prst="rect">
            <a:avLst/>
          </a:prstGeom>
          <a:ln>
            <a:noFill/>
          </a:ln>
        </p:spPr>
      </p:pic>
      <p:sp>
        <p:nvSpPr>
          <p:cNvPr id="49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A89467-83E1-4387-B498-959A152D809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5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communicate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with the database engine via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commands provide greater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control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flexibility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To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create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 database in MySQL:</a:t>
            </a:r>
            <a:endParaRPr lang="bg-BG" sz="34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Display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all databases in MySQL: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Commands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811800" y="346536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 DATABASE </a:t>
            </a:r>
            <a:r>
              <a:rPr lang="bg-BG" sz="32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7318800" y="2947680"/>
            <a:ext cx="2016720" cy="991800"/>
          </a:xfrm>
          <a:prstGeom prst="wedgeRoundRectCallout">
            <a:avLst>
              <a:gd name="adj1" fmla="val -78719"/>
              <a:gd name="adj2" fmla="val 4018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Database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1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0BC8376-CFFE-4B10-9717-B93DED45318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2" name="CustomShape 6"/>
          <p:cNvSpPr/>
          <p:nvPr/>
        </p:nvSpPr>
        <p:spPr>
          <a:xfrm>
            <a:off x="811800" y="509400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SHOW DATABASES</a:t>
            </a:r>
            <a:endParaRPr lang="bg-BG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7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1EB5F2-8B2F-4BD2-9594-C0A03DA20D9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tables: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24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values: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Table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571680" y="1951200"/>
            <a:ext cx="8031600" cy="268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CREATE TABLE people 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id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INT NOT NULL PRIMARY KEY AUTO_INCREMENT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email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first_name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last_name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07" name="CustomShape 5"/>
          <p:cNvSpPr/>
          <p:nvPr/>
        </p:nvSpPr>
        <p:spPr>
          <a:xfrm>
            <a:off x="7546320" y="2902320"/>
            <a:ext cx="2114280" cy="977400"/>
          </a:xfrm>
          <a:prstGeom prst="wedgeRoundRectCallout">
            <a:avLst>
              <a:gd name="adj1" fmla="val -68116"/>
              <a:gd name="adj2" fmla="val -46188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Primary key definition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8" name="CustomShape 6"/>
          <p:cNvSpPr/>
          <p:nvPr/>
        </p:nvSpPr>
        <p:spPr>
          <a:xfrm>
            <a:off x="4587840" y="4209120"/>
            <a:ext cx="1596240" cy="538920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 type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9" name="CustomShape 7"/>
          <p:cNvSpPr/>
          <p:nvPr/>
        </p:nvSpPr>
        <p:spPr>
          <a:xfrm>
            <a:off x="1730880" y="4209120"/>
            <a:ext cx="2183400" cy="538920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10" name="CustomShape 8"/>
          <p:cNvSpPr/>
          <p:nvPr/>
        </p:nvSpPr>
        <p:spPr>
          <a:xfrm>
            <a:off x="4249440" y="1385640"/>
            <a:ext cx="1981080" cy="572400"/>
          </a:xfrm>
          <a:prstGeom prst="wedgeRoundRectCallout">
            <a:avLst>
              <a:gd name="adj1" fmla="val -73779"/>
              <a:gd name="adj2" fmla="val 67939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Table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1" name="CustomShape 9"/>
          <p:cNvSpPr/>
          <p:nvPr/>
        </p:nvSpPr>
        <p:spPr>
          <a:xfrm>
            <a:off x="571680" y="5499000"/>
            <a:ext cx="8031600" cy="1342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INSERT INTO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people(email, first_name, last_name)</a:t>
            </a:r>
            <a:endParaRPr lang="bg-BG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VALUES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('john@gmail.com', 'John', 'Smith') </a:t>
            </a:r>
            <a:endParaRPr lang="bg-BG" sz="2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7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all records from a table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(select)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the columns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retrieve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 the number of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Retrieving Records 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716760" y="1865880"/>
            <a:ext cx="429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5" name="CustomShape 4"/>
          <p:cNvSpPr/>
          <p:nvPr/>
        </p:nvSpPr>
        <p:spPr>
          <a:xfrm>
            <a:off x="5375880" y="1865880"/>
            <a:ext cx="3764160" cy="617400"/>
          </a:xfrm>
          <a:prstGeom prst="wedgeRoundRectCallout">
            <a:avLst>
              <a:gd name="adj1" fmla="val -63814"/>
              <a:gd name="adj2" fmla="val -1633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C666"/>
                </a:solidFill>
                <a:latin typeface="Calibri"/>
                <a:ea typeface="DejaVu Sans"/>
              </a:rPr>
              <a:t>*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retrieves all columns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716760" y="3271320"/>
            <a:ext cx="816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first_name, last_name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FROM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9140760" y="2779920"/>
            <a:ext cx="2698560" cy="648360"/>
          </a:xfrm>
          <a:prstGeom prst="wedgeRoundRectCallout">
            <a:avLst>
              <a:gd name="adj1" fmla="val -65884"/>
              <a:gd name="adj2" fmla="val 4465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List of columns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716760" y="4705200"/>
            <a:ext cx="816840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first_name, last_name FROM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LIMIT 5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9" name="CustomShape 8"/>
          <p:cNvSpPr/>
          <p:nvPr/>
        </p:nvSpPr>
        <p:spPr>
          <a:xfrm>
            <a:off x="2990880" y="5364720"/>
            <a:ext cx="2654280" cy="1035360"/>
          </a:xfrm>
          <a:prstGeom prst="wedgeRoundRectCallout">
            <a:avLst>
              <a:gd name="adj1" fmla="val -69232"/>
              <a:gd name="adj2" fmla="val -33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Number of rows to return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0" name="CustomShape 9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6615AE-1F77-4613-A254-060E5CB6E3D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6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8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sli.do</a:t>
            </a:r>
            <a:endParaRPr lang="bg-BG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11500" b="1" strike="noStrike" spc="-1">
                <a:solidFill>
                  <a:srgbClr val="234465"/>
                </a:solidFill>
                <a:latin typeface="Calibri"/>
              </a:rPr>
              <a:t>#fund-common</a:t>
            </a:r>
            <a:endParaRPr lang="bg-BG" sz="115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bg-BG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4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D07F53-0452-4423-A8E9-2D98C7C769F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Filtering Data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190440" y="119628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Retrieve all records, matching a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filter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716760" y="1941840"/>
            <a:ext cx="650196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email = 'peter@gmail.com'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190440" y="342036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Filter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sort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data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6" name="CustomShape 6"/>
          <p:cNvSpPr/>
          <p:nvPr/>
        </p:nvSpPr>
        <p:spPr>
          <a:xfrm>
            <a:off x="716760" y="4177800"/>
            <a:ext cx="6501960" cy="164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&gt; 10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AND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id &lt; 20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ORDER BY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7" name="CustomShape 7"/>
          <p:cNvSpPr/>
          <p:nvPr/>
        </p:nvSpPr>
        <p:spPr>
          <a:xfrm>
            <a:off x="7670880" y="1815840"/>
            <a:ext cx="3284280" cy="1053360"/>
          </a:xfrm>
          <a:prstGeom prst="wedgeRoundRectCallout">
            <a:avLst>
              <a:gd name="adj1" fmla="val -67146"/>
              <a:gd name="adj2" fmla="val 396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the returned rows by a condition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8" name="CustomShape 8"/>
          <p:cNvSpPr/>
          <p:nvPr/>
        </p:nvSpPr>
        <p:spPr>
          <a:xfrm>
            <a:off x="5870880" y="3617280"/>
            <a:ext cx="3059280" cy="1037520"/>
          </a:xfrm>
          <a:prstGeom prst="wedgeRoundRectCallout">
            <a:avLst>
              <a:gd name="adj1" fmla="val -66490"/>
              <a:gd name="adj2" fmla="val 6207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multiple conditions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9" name="CustomShape 9"/>
          <p:cNvSpPr/>
          <p:nvPr/>
        </p:nvSpPr>
        <p:spPr>
          <a:xfrm>
            <a:off x="3857400" y="5435280"/>
            <a:ext cx="3361320" cy="1037520"/>
          </a:xfrm>
          <a:prstGeom prst="wedgeRoundRectCallout">
            <a:avLst>
              <a:gd name="adj1" fmla="val -68109"/>
              <a:gd name="adj2" fmla="val -387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Sort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given column / expression</a:t>
            </a:r>
            <a:endParaRPr lang="bg-BG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2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Records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90440" y="1163880"/>
            <a:ext cx="11804040" cy="556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Updating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755640" y="2001240"/>
            <a:ext cx="6618960" cy="1369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last_name = 'Adams'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'John'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3" name="CustomShape 4"/>
          <p:cNvSpPr/>
          <p:nvPr/>
        </p:nvSpPr>
        <p:spPr>
          <a:xfrm>
            <a:off x="6417000" y="1589040"/>
            <a:ext cx="2828520" cy="1058040"/>
          </a:xfrm>
          <a:prstGeom prst="wedgeRoundRectCallout">
            <a:avLst>
              <a:gd name="adj1" fmla="val -72757"/>
              <a:gd name="adj2" fmla="val 4022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Updates the last name of person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4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A85796-062E-4FD3-8910-ACBE56D7D74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35" name="CustomShape 6"/>
          <p:cNvSpPr/>
          <p:nvPr/>
        </p:nvSpPr>
        <p:spPr>
          <a:xfrm>
            <a:off x="755640" y="3841200"/>
            <a:ext cx="6618960" cy="2223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'Peter',</a:t>
            </a:r>
            <a:r>
              <a:t/>
            </a:r>
            <a:br/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last_name = 'White',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email = 'pw@email.com'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6" name="CustomShape 7"/>
          <p:cNvSpPr/>
          <p:nvPr/>
        </p:nvSpPr>
        <p:spPr>
          <a:xfrm>
            <a:off x="6417000" y="3583440"/>
            <a:ext cx="1754280" cy="1439280"/>
          </a:xfrm>
          <a:prstGeom prst="wedgeRoundRectCallout">
            <a:avLst>
              <a:gd name="adj1" fmla="val -83538"/>
              <a:gd name="adj2" fmla="val 380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 multiple fields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6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Deleting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table rows</a:t>
            </a:r>
            <a:endParaRPr lang="bg-BG" sz="34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Deleting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dropping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database objects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Table</a:t>
            </a:r>
            <a:endParaRPr lang="bg-BG" sz="3200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Entire database</a:t>
            </a:r>
            <a:endParaRPr lang="bg-BG" sz="3200" b="0" strike="noStrike" spc="-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latin typeface="+mj-lt"/>
              </a:rPr>
              <a:t/>
            </a:r>
            <a:br>
              <a:rPr lang="en-US" sz="3200" b="0" strike="noStrike" spc="-1" dirty="0">
                <a:latin typeface="+mj-lt"/>
              </a:rPr>
            </a:b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These actions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cannot be undone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Data and Objects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1127160" y="3684420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TRUNCATE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6445800" y="3739133"/>
            <a:ext cx="40806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2747880" y="3193733"/>
            <a:ext cx="4433040" cy="545400"/>
          </a:xfrm>
          <a:prstGeom prst="wedgeRoundRectCallout">
            <a:avLst>
              <a:gd name="adj1" fmla="val -57694"/>
              <a:gd name="adj2" fmla="val 575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all records in a table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2" name="CustomShape 6"/>
          <p:cNvSpPr/>
          <p:nvPr/>
        </p:nvSpPr>
        <p:spPr>
          <a:xfrm>
            <a:off x="7966620" y="3252953"/>
            <a:ext cx="3543480" cy="545400"/>
          </a:xfrm>
          <a:prstGeom prst="wedgeRoundRectCallout">
            <a:avLst>
              <a:gd name="adj1" fmla="val -59951"/>
              <a:gd name="adj2" fmla="val 5740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the table itself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3" name="CustomShape 7"/>
          <p:cNvSpPr/>
          <p:nvPr/>
        </p:nvSpPr>
        <p:spPr>
          <a:xfrm>
            <a:off x="1127160" y="5111086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DATABASE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4" name="CustomShape 8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A5552CA-5E4E-41BB-8B55-A819CF70688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45" name="CustomShape 9"/>
          <p:cNvSpPr/>
          <p:nvPr/>
        </p:nvSpPr>
        <p:spPr>
          <a:xfrm>
            <a:off x="641160" y="1844204"/>
            <a:ext cx="6539760" cy="51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 FROM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0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Picture 6"/>
          <p:cNvPicPr/>
          <p:nvPr/>
        </p:nvPicPr>
        <p:blipFill>
          <a:blip r:embed="rId3"/>
          <a:stretch/>
        </p:blipFill>
        <p:spPr>
          <a:xfrm>
            <a:off x="4788720" y="1719000"/>
            <a:ext cx="2613960" cy="1394280"/>
          </a:xfrm>
          <a:prstGeom prst="rect">
            <a:avLst/>
          </a:prstGeom>
          <a:ln>
            <a:noFill/>
          </a:ln>
        </p:spPr>
      </p:pic>
      <p:sp>
        <p:nvSpPr>
          <p:cNvPr id="54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Using MySQL and HeidiSQL</a:t>
            </a:r>
            <a:endParaRPr lang="bg-BG" sz="5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Using 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NoSQL Databases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51" name="Picture 7"/>
          <p:cNvPicPr/>
          <p:nvPr/>
        </p:nvPicPr>
        <p:blipFill>
          <a:blip r:embed="rId3"/>
          <a:stretch/>
        </p:blipFill>
        <p:spPr>
          <a:xfrm>
            <a:off x="4544640" y="1764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3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NoSQL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don't use tables and SQL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Instead, use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document collections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or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key-value pairs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More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scalable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and provide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superior performance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Cassandra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Redis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etc.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NoSQL Databases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695880" y="4045320"/>
            <a:ext cx="7430400" cy="21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ObjectId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("59d3fe7ed81452db0933a871"),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email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peter@gmail.com,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age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22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61766F-11B9-4E82-9BB9-1171F2C0FE8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35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3800880" y="5490360"/>
            <a:ext cx="3908520" cy="1164240"/>
          </a:xfrm>
          <a:prstGeom prst="wedgeRoundRectCallout">
            <a:avLst>
              <a:gd name="adj1" fmla="val -66305"/>
              <a:gd name="adj2" fmla="val -40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Example of JSON document in MongoDB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== free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open-source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cross-platform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document-oriented database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Keeps collections of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JSON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documents (with or without schema)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Sample usages: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mobile app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backend, product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catalog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poll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blog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Web content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CMS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evolving data requirements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The DB structure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may change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over the time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indexing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for increased performance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8A096F-A202-4215-963B-3FF6C956EC4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4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</a:rPr>
              <a:t>MongoDB Compass</a:t>
            </a:r>
            <a:endParaRPr lang="bg-BG" sz="34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Robo 3T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Powerful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GUI tool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for MongoDB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Fully-featured IDE with embedded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shell</a:t>
            </a:r>
            <a:endParaRPr lang="bg-BG" sz="32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NoSQLBooster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(alternative)</a:t>
            </a:r>
            <a:endParaRPr lang="bg-BG" sz="3400" b="0" strike="noStrike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Shell-centric cross-platform GUI tool</a:t>
            </a:r>
            <a:endParaRPr lang="bg-BG" sz="3200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Object explorer and query builder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MongoDB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2" name="Picture 5"/>
          <p:cNvPicPr/>
          <p:nvPr/>
        </p:nvPicPr>
        <p:blipFill>
          <a:blip r:embed="rId5"/>
          <a:stretch/>
        </p:blipFill>
        <p:spPr>
          <a:xfrm>
            <a:off x="9477720" y="1576080"/>
            <a:ext cx="2274840" cy="2274840"/>
          </a:xfrm>
          <a:prstGeom prst="rect">
            <a:avLst/>
          </a:prstGeom>
          <a:ln>
            <a:noFill/>
          </a:ln>
        </p:spPr>
      </p:pic>
      <p:sp>
        <p:nvSpPr>
          <p:cNvPr id="56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C06EA3-5E1B-481B-8473-5D9E63F44F0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37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4" name="Picture 563"/>
          <p:cNvPicPr/>
          <p:nvPr/>
        </p:nvPicPr>
        <p:blipFill>
          <a:blip r:embed="rId6"/>
          <a:stretch/>
        </p:blipFill>
        <p:spPr>
          <a:xfrm>
            <a:off x="9504000" y="4032000"/>
            <a:ext cx="2171520" cy="1828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1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MongoDB database</a:t>
            </a:r>
            <a:r>
              <a:rPr lang="bg-BG" sz="3400" b="0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 Robo 3T is done using the GUI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Right click on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New Connection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 and select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Create Database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Database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7" name="Picture 4"/>
          <p:cNvPicPr/>
          <p:nvPr/>
        </p:nvPicPr>
        <p:blipFill>
          <a:blip r:embed="rId3"/>
          <a:stretch/>
        </p:blipFill>
        <p:spPr>
          <a:xfrm>
            <a:off x="830880" y="2949840"/>
            <a:ext cx="486756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5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90B1C-7D04-4CC5-BB4A-C07C6BDFC42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38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9" name="Picture 6"/>
          <p:cNvPicPr/>
          <p:nvPr/>
        </p:nvPicPr>
        <p:blipFill>
          <a:blip r:embed="rId4"/>
          <a:stretch/>
        </p:blipFill>
        <p:spPr>
          <a:xfrm>
            <a:off x="6099480" y="2949840"/>
            <a:ext cx="294480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1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36A29A-3149-4046-B26A-373601ABEC0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collection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 a document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existing collection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Collection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745560" y="1961280"/>
            <a:ext cx="68169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createCollection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('people')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745560" y="3432240"/>
            <a:ext cx="6816960" cy="2715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.insert(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firstName: 'Michael',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lastName: 'Smith',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email: 'michael@gmail.com'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6015960" y="1378440"/>
            <a:ext cx="2914200" cy="572400"/>
          </a:xfrm>
          <a:prstGeom prst="wedgeRoundRectCallout">
            <a:avLst>
              <a:gd name="adj1" fmla="val -74206"/>
              <a:gd name="adj2" fmla="val 71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Collection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76" name="CustomShape 7"/>
          <p:cNvSpPr/>
          <p:nvPr/>
        </p:nvSpPr>
        <p:spPr>
          <a:xfrm>
            <a:off x="6330960" y="3568541"/>
            <a:ext cx="2914200" cy="1053999"/>
          </a:xfrm>
          <a:prstGeom prst="wedgeRoundRectCallout">
            <a:avLst>
              <a:gd name="adj1" fmla="val -71868"/>
              <a:gd name="adj2" fmla="val 4344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 is inserted as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JSON object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8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Data Storage and Data Management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Databases: Introduction</a:t>
            </a:r>
            <a:endParaRPr lang="bg-BG" sz="5400" b="0" strike="noStrike" spc="-1" dirty="0">
              <a:latin typeface="Arial"/>
            </a:endParaRPr>
          </a:p>
        </p:txBody>
      </p:sp>
      <p:pic>
        <p:nvPicPr>
          <p:cNvPr id="337" name="Picture 9"/>
          <p:cNvPicPr/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558500" y="1314000"/>
            <a:ext cx="3074400" cy="27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4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5CD669B-681A-48BC-A0BF-1547073857D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Get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from a collection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Filter elements by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given criteria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Return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specified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fields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Retrieve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0" name="CustomShape 4"/>
          <p:cNvSpPr/>
          <p:nvPr/>
        </p:nvSpPr>
        <p:spPr>
          <a:xfrm>
            <a:off x="710280" y="1929960"/>
            <a:ext cx="639612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{}</a:t>
            </a: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 dirty="0">
              <a:latin typeface="Arial"/>
            </a:endParaRPr>
          </a:p>
        </p:txBody>
      </p:sp>
      <p:sp>
        <p:nvSpPr>
          <p:cNvPr id="581" name="CustomShape 5"/>
          <p:cNvSpPr/>
          <p:nvPr/>
        </p:nvSpPr>
        <p:spPr>
          <a:xfrm>
            <a:off x="710280" y="3272040"/>
            <a:ext cx="98895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firstName: 'Michael' 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2" name="CustomShape 6"/>
          <p:cNvSpPr/>
          <p:nvPr/>
        </p:nvSpPr>
        <p:spPr>
          <a:xfrm>
            <a:off x="710280" y="4650840"/>
            <a:ext cx="5565960" cy="1846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firstName: 'Michael' },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lastName: 1 }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300" b="0" strike="noStrike" spc="-1">
              <a:latin typeface="Arial"/>
            </a:endParaRPr>
          </a:p>
        </p:txBody>
      </p:sp>
      <p:sp>
        <p:nvSpPr>
          <p:cNvPr id="583" name="CustomShape 7"/>
          <p:cNvSpPr/>
          <p:nvPr/>
        </p:nvSpPr>
        <p:spPr>
          <a:xfrm>
            <a:off x="4439160" y="5672520"/>
            <a:ext cx="3591360" cy="944280"/>
          </a:xfrm>
          <a:prstGeom prst="wedgeRoundRectCallout">
            <a:avLst>
              <a:gd name="adj1" fmla="val -64697"/>
              <a:gd name="adj2" fmla="val -3225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Retrieves an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entity</a:t>
            </a: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with the desired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fields only</a:t>
            </a:r>
            <a:endParaRPr lang="bg-BG" sz="25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9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animBg="1"/>
      <p:bldP spid="582" grpId="0" animBg="1"/>
      <p:bldP spid="58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098843-CAD3-4066-8781-4A9C731AEB2C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85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Update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entry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7" name="CustomShape 4"/>
          <p:cNvSpPr/>
          <p:nvPr/>
        </p:nvSpPr>
        <p:spPr>
          <a:xfrm>
            <a:off x="726480" y="1859705"/>
            <a:ext cx="7689600" cy="190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Microsoft YaHei"/>
              </a:rPr>
              <a:t>  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 $set:{ firstName: 'George', age: 25 }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8" name="CustomShape 5"/>
          <p:cNvSpPr/>
          <p:nvPr/>
        </p:nvSpPr>
        <p:spPr>
          <a:xfrm>
            <a:off x="726480" y="4104000"/>
            <a:ext cx="7689600" cy="2715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$set: { firstName: 'George', lastName: 'Doe'} },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multi: true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9" name="CustomShape 6"/>
          <p:cNvSpPr/>
          <p:nvPr/>
        </p:nvSpPr>
        <p:spPr>
          <a:xfrm>
            <a:off x="3379320" y="5902824"/>
            <a:ext cx="4555080" cy="577273"/>
          </a:xfrm>
          <a:prstGeom prst="wedgeRoundRectCallout">
            <a:avLst>
              <a:gd name="adj1" fmla="val -57632"/>
              <a:gd name="adj2" fmla="val -570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Update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all matching entries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90" name="CustomShape 7"/>
          <p:cNvSpPr/>
          <p:nvPr/>
        </p:nvSpPr>
        <p:spPr>
          <a:xfrm>
            <a:off x="7189080" y="1764665"/>
            <a:ext cx="2090880" cy="1045080"/>
          </a:xfrm>
          <a:prstGeom prst="wedgeRoundRectCallout">
            <a:avLst>
              <a:gd name="adj1" fmla="val -131160"/>
              <a:gd name="adj2" fmla="val 3223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Old values (filter)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91" name="CustomShape 8"/>
          <p:cNvSpPr/>
          <p:nvPr/>
        </p:nvSpPr>
        <p:spPr>
          <a:xfrm>
            <a:off x="2690280" y="3341520"/>
            <a:ext cx="4349880" cy="572400"/>
          </a:xfrm>
          <a:prstGeom prst="wedgeRoundRectCallout">
            <a:avLst>
              <a:gd name="adj1" fmla="val -62616"/>
              <a:gd name="adj2" fmla="val -6073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New object (replacement)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468AA1D-7427-4165-A41C-FA3DCA3DEFF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 entry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that matches given criteria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that match given criteria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5" name="CustomShape 4"/>
          <p:cNvSpPr/>
          <p:nvPr/>
        </p:nvSpPr>
        <p:spPr>
          <a:xfrm>
            <a:off x="745560" y="1974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deleteOne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96" name="CustomShape 5"/>
          <p:cNvSpPr/>
          <p:nvPr/>
        </p:nvSpPr>
        <p:spPr>
          <a:xfrm>
            <a:off x="745560" y="4719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deleteMany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8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MongoDB and Robo 3T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99" name="Picture 7"/>
          <p:cNvPicPr/>
          <p:nvPr/>
        </p:nvPicPr>
        <p:blipFill>
          <a:blip r:embed="rId3"/>
          <a:stretch/>
        </p:blipFill>
        <p:spPr>
          <a:xfrm>
            <a:off x="4544640" y="1719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53FD1B-6327-4F93-BFF1-CEB58A9F067A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bg-BG" sz="4000" b="0" strike="noStrike" spc="-1">
              <a:latin typeface="Arial"/>
            </a:endParaRPr>
          </a:p>
        </p:txBody>
      </p:sp>
      <p:grpSp>
        <p:nvGrpSpPr>
          <p:cNvPr id="603" name="Group 4"/>
          <p:cNvGrpSpPr/>
          <p:nvPr/>
        </p:nvGrpSpPr>
        <p:grpSpPr>
          <a:xfrm>
            <a:off x="190440" y="1392120"/>
            <a:ext cx="8821440" cy="5299560"/>
            <a:chOff x="190440" y="1392120"/>
            <a:chExt cx="8821440" cy="5299560"/>
          </a:xfrm>
        </p:grpSpPr>
        <p:sp>
          <p:nvSpPr>
            <p:cNvPr id="604" name="CustomShape 5"/>
            <p:cNvSpPr/>
            <p:nvPr/>
          </p:nvSpPr>
          <p:spPr>
            <a:xfrm>
              <a:off x="190440" y="1392120"/>
              <a:ext cx="8821440" cy="52995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378000" y="1614240"/>
              <a:ext cx="181440" cy="48718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 rot="5400000">
              <a:off x="8195400" y="1661760"/>
              <a:ext cx="729000" cy="55296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09" name="CustomShape 8"/>
          <p:cNvSpPr/>
          <p:nvPr/>
        </p:nvSpPr>
        <p:spPr>
          <a:xfrm>
            <a:off x="690840" y="1671120"/>
            <a:ext cx="7959960" cy="48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Database management systems (DBMS) </a:t>
            </a:r>
            <a:r>
              <a:rPr lang="bg-BG" sz="3400" b="1" spc="-1" dirty="0">
                <a:solidFill>
                  <a:srgbClr val="FFA000"/>
                </a:solidFill>
                <a:latin typeface="+mj-lt"/>
              </a:rPr>
              <a:t>store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and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 manage data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Developers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communicate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with the DB engine via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SQL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commands or via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API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MySQL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is open-source RDBMS: data is stored in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tables</a:t>
            </a:r>
            <a:r>
              <a:rPr lang="bg-BG" sz="3400" b="1" strike="noStrike" spc="-1" dirty="0">
                <a:solidFill>
                  <a:srgbClr val="FFC666"/>
                </a:solidFill>
                <a:latin typeface="+mj-lt"/>
                <a:ea typeface="DejaVu Sans"/>
              </a:rPr>
              <a:t> 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and accessed via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SQL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NoSQL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databases are more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flexible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MongoDB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stores entries in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JSON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format</a:t>
            </a:r>
            <a:endParaRPr lang="bg-BG" sz="3200" b="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78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809640" y="703080"/>
            <a:ext cx="591552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8800" b="1" strike="noStrike" spc="-1" dirty="0">
                <a:solidFill>
                  <a:srgbClr val="234465"/>
                </a:solidFill>
                <a:latin typeface="Calibri"/>
              </a:rPr>
              <a:t>Questions?</a:t>
            </a:r>
            <a:endParaRPr lang="bg-BG" sz="8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8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5813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bg-BG" sz="3000" b="0" strike="noStrike" spc="-1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28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about.softuni.bg</a:t>
            </a:r>
            <a:endParaRPr lang="bg-BG" sz="28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bg-BG" sz="3000" b="0" strike="noStrike" spc="-1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E34BF9-5574-4F8B-A1B4-E2D710ED6F7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48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1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bg-BG" sz="3400" b="1" strike="noStrike" spc="-1">
                <a:solidFill>
                  <a:srgbClr val="234465"/>
                </a:solidFill>
                <a:latin typeface="Calibri"/>
              </a:rPr>
              <a:t>copyrighted content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SoftUni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bg-BG" sz="3400" b="0" strike="noStrike" spc="-1">
              <a:latin typeface="Arial"/>
            </a:endParaRPr>
          </a:p>
        </p:txBody>
      </p:sp>
      <p:pic>
        <p:nvPicPr>
          <p:cNvPr id="641" name="Picture 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64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4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F775BD-7AF0-4629-B67D-98F7377FFDE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9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046000" y="1123269"/>
            <a:ext cx="806688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A </a:t>
            </a:r>
            <a:r>
              <a:rPr lang="bg-BG" sz="32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database</a:t>
            </a: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is a collection of data, organized to be easily accessed, managed and updated</a:t>
            </a:r>
            <a:endParaRPr lang="bg-BG" sz="3200" b="0" strike="noStrike" spc="-1" dirty="0">
              <a:cs typeface="Calibri" panose="020F0502020204030204" pitchFamily="34" charset="0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Modern databases are managed by </a:t>
            </a:r>
            <a:r>
              <a:rPr lang="bg-BG" sz="32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Database Management Systems</a:t>
            </a: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(DBMS)</a:t>
            </a:r>
            <a:endParaRPr lang="bg-BG" sz="32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Define database </a:t>
            </a:r>
            <a:r>
              <a:rPr lang="bg-BG" sz="30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structure</a:t>
            </a: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, e.g. tables, collections, columns, relations, indexes</a:t>
            </a:r>
            <a:endParaRPr lang="bg-BG" sz="30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Create / Read / Update / Delete data </a:t>
            </a:r>
            <a:r>
              <a:rPr sz="3000" dirty="0">
                <a:cs typeface="Calibri" panose="020F0502020204030204" pitchFamily="34" charset="0"/>
              </a:rPr>
              <a:t/>
            </a:r>
            <a:br>
              <a:rPr sz="3000" dirty="0">
                <a:cs typeface="Calibri" panose="020F0502020204030204" pitchFamily="34" charset="0"/>
              </a:rPr>
            </a:b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(CRUD operations)</a:t>
            </a:r>
            <a:endParaRPr lang="bg-BG" sz="30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Execute </a:t>
            </a:r>
            <a:r>
              <a:rPr lang="bg-BG" sz="30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queries</a:t>
            </a: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(filter / search data)</a:t>
            </a:r>
            <a:endParaRPr lang="bg-BG" sz="3000" b="0" strike="noStrike" spc="-1" dirty="0">
              <a:cs typeface="Calibri" panose="020F0502020204030204" pitchFamily="34" charset="0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What is а Database?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842654A-6953-4A8C-81FE-A361EFA96B48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341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561000" y="3699000"/>
            <a:ext cx="2014560" cy="201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8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3A00C6-8205-4A3B-B90B-C33CBAF8A565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6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Databases hold and manage data in the back-end systems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 databases</a:t>
            </a:r>
            <a:r>
              <a:rPr lang="bg-BG" sz="3400" b="0" strike="noStrike" spc="-1" dirty="0">
                <a:solidFill>
                  <a:srgbClr val="FFA000"/>
                </a:solidFill>
                <a:latin typeface="+mj-lt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(RDBMS)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Hold data 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+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Use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language to query / modify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 MySQL, PostgreSQL, Web SQL in HTML5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NoSQL databases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Hold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collections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documents or key-value pairs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 MongoDB, IndexedDB in HTML5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Relational and NoSQL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45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856440" y="2295000"/>
            <a:ext cx="1665000" cy="1665000"/>
          </a:xfrm>
          <a:prstGeom prst="rect">
            <a:avLst/>
          </a:prstGeom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9785545" y="4667962"/>
            <a:ext cx="1806789" cy="1839038"/>
            <a:chOff x="8797124" y="1660553"/>
            <a:chExt cx="1806789" cy="18390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7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7E3F57-1414-4334-B099-E44B5244DA5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Conventional data storage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Orders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Receipts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 Storage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0" name="Picture 6"/>
          <p:cNvPicPr/>
          <p:nvPr/>
        </p:nvPicPr>
        <p:blipFill>
          <a:blip r:embed="rId3"/>
          <a:stretch/>
        </p:blipFill>
        <p:spPr>
          <a:xfrm>
            <a:off x="6204600" y="1535400"/>
            <a:ext cx="2680560" cy="2680560"/>
          </a:xfrm>
          <a:prstGeom prst="rect">
            <a:avLst/>
          </a:prstGeom>
          <a:ln>
            <a:noFill/>
          </a:ln>
        </p:spPr>
      </p:pic>
      <p:sp>
        <p:nvSpPr>
          <p:cNvPr id="351" name="CustomShape 4"/>
          <p:cNvSpPr/>
          <p:nvPr/>
        </p:nvSpPr>
        <p:spPr>
          <a:xfrm>
            <a:off x="2422800" y="3355560"/>
            <a:ext cx="3123720" cy="294876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150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0A43879-74E3-4C7B-AB8C-D1C669B3E42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group related pieces of data</a:t>
            </a:r>
            <a:r>
              <a:rPr lang="bg-BG" sz="3400" b="1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into separate columns: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From Data Storage to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5" name="Picture 8"/>
          <p:cNvPicPr/>
          <p:nvPr/>
        </p:nvPicPr>
        <p:blipFill>
          <a:blip r:embed="rId3"/>
          <a:stretch/>
        </p:blipFill>
        <p:spPr>
          <a:xfrm>
            <a:off x="384480" y="2121120"/>
            <a:ext cx="11429280" cy="11858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56" name="CustomShape 4"/>
          <p:cNvSpPr/>
          <p:nvPr/>
        </p:nvSpPr>
        <p:spPr>
          <a:xfrm rot="10800000">
            <a:off x="5435280" y="3606840"/>
            <a:ext cx="471960" cy="550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7" name="Picture 11"/>
          <p:cNvPicPr/>
          <p:nvPr/>
        </p:nvPicPr>
        <p:blipFill>
          <a:blip r:embed="rId4"/>
          <a:stretch/>
        </p:blipFill>
        <p:spPr>
          <a:xfrm>
            <a:off x="4469400" y="4292280"/>
            <a:ext cx="2401920" cy="2401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6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053795" y="1245489"/>
            <a:ext cx="99000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</a:rPr>
              <a:t>Storing data is </a:t>
            </a:r>
            <a:r>
              <a:rPr lang="bg-BG" sz="3400" b="1" strike="noStrike" spc="-1" dirty="0">
                <a:solidFill>
                  <a:srgbClr val="FFA000"/>
                </a:solidFill>
              </a:rPr>
              <a:t>not</a:t>
            </a:r>
            <a:r>
              <a:rPr lang="bg-BG" sz="3400" b="0" strike="noStrike" spc="-1" dirty="0">
                <a:solidFill>
                  <a:srgbClr val="FFA000"/>
                </a:solidFill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</a:rPr>
              <a:t>the primary reason to </a:t>
            </a:r>
            <a:r>
              <a:rPr lang="bg-BG" sz="3400" b="0" strike="noStrike" spc="-1" dirty="0" smtClean="0">
                <a:solidFill>
                  <a:srgbClr val="234465"/>
                </a:solidFill>
              </a:rPr>
              <a:t/>
            </a:r>
            <a:br>
              <a:rPr lang="bg-BG" sz="3400" b="0" strike="noStrike" spc="-1" dirty="0" smtClean="0">
                <a:solidFill>
                  <a:srgbClr val="234465"/>
                </a:solidFill>
              </a:rPr>
            </a:br>
            <a:r>
              <a:rPr lang="bg-BG" sz="3400" b="0" strike="noStrike" spc="-1" dirty="0" smtClean="0">
                <a:solidFill>
                  <a:srgbClr val="234465"/>
                </a:solidFill>
              </a:rPr>
              <a:t>use </a:t>
            </a:r>
            <a:r>
              <a:rPr lang="bg-BG" sz="3400" b="0" strike="noStrike" spc="-1" dirty="0">
                <a:solidFill>
                  <a:srgbClr val="234465"/>
                </a:solidFill>
              </a:rPr>
              <a:t>a database</a:t>
            </a:r>
            <a:endParaRPr lang="bg-BG" sz="3400" b="0" strike="noStrike" spc="-1" dirty="0"/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</a:rPr>
              <a:t>Flat storage runs into </a:t>
            </a:r>
            <a:r>
              <a:rPr lang="bg-BG" sz="3400" b="1" strike="noStrike" spc="-1" dirty="0">
                <a:solidFill>
                  <a:srgbClr val="FFA000"/>
                </a:solidFill>
              </a:rPr>
              <a:t>issues</a:t>
            </a:r>
            <a:r>
              <a:rPr lang="bg-BG" sz="3400" b="0" strike="noStrike" spc="-1" dirty="0">
                <a:solidFill>
                  <a:srgbClr val="234465"/>
                </a:solidFill>
              </a:rPr>
              <a:t> with:</a:t>
            </a:r>
            <a:endParaRPr lang="bg-BG" sz="34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Ease of searching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Ease of updating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Performance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Accuracy and consistency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Security and access control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Redundancy</a:t>
            </a:r>
            <a:endParaRPr lang="bg-BG" sz="3200" b="0" strike="noStrike" spc="-1" dirty="0"/>
          </a:p>
        </p:txBody>
      </p:sp>
      <p:sp>
        <p:nvSpPr>
          <p:cNvPr id="35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Why Do We Need Databases?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60" name="Picture 10"/>
          <p:cNvPicPr/>
          <p:nvPr/>
        </p:nvPicPr>
        <p:blipFill>
          <a:blip r:embed="rId3"/>
          <a:stretch/>
        </p:blipFill>
        <p:spPr>
          <a:xfrm>
            <a:off x="8615880" y="2064600"/>
            <a:ext cx="2743920" cy="2414520"/>
          </a:xfrm>
          <a:prstGeom prst="rect">
            <a:avLst/>
          </a:prstGeom>
          <a:ln>
            <a:noFill/>
          </a:ln>
        </p:spPr>
      </p:pic>
      <p:sp>
        <p:nvSpPr>
          <p:cNvPr id="36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06F743-0142-45B1-B874-FFCB7D1D88A7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8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18123</TotalTime>
  <Words>13794</Words>
  <Application>Microsoft Office PowerPoint</Application>
  <PresentationFormat>Widescreen</PresentationFormat>
  <Paragraphs>1788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맑은 고딕</vt:lpstr>
      <vt:lpstr>Microsoft YaHei</vt:lpstr>
      <vt:lpstr>Arial</vt:lpstr>
      <vt:lpstr>Arial</vt:lpstr>
      <vt:lpstr>Calibri</vt:lpstr>
      <vt:lpstr>Consolas</vt:lpstr>
      <vt:lpstr>DejaVu Sans</vt:lpstr>
      <vt:lpstr>Proxima Nova</vt:lpstr>
      <vt:lpstr>Times New Roman</vt:lpstr>
      <vt:lpstr>Wingdings</vt:lpstr>
      <vt:lpstr>Wingdings 2</vt:lpstr>
      <vt:lpstr>1_SoftUni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SoftUni Diamond Partners</vt:lpstr>
      <vt:lpstr>Educational Partners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581</cp:revision>
  <dcterms:created xsi:type="dcterms:W3CDTF">2018-05-23T13:08:44Z</dcterms:created>
  <dcterms:modified xsi:type="dcterms:W3CDTF">2021-12-09T10:05:13Z</dcterms:modified>
  <cp:category>programming fundamentals;computer programming;software development;web development</cp:category>
</cp:coreProperties>
</file>