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74" r:id="rId2"/>
    <p:sldId id="276" r:id="rId3"/>
    <p:sldId id="353" r:id="rId4"/>
    <p:sldId id="389" r:id="rId5"/>
    <p:sldId id="439" r:id="rId6"/>
    <p:sldId id="455" r:id="rId7"/>
    <p:sldId id="580" r:id="rId8"/>
    <p:sldId id="454" r:id="rId9"/>
    <p:sldId id="396" r:id="rId10"/>
    <p:sldId id="432" r:id="rId11"/>
    <p:sldId id="601" r:id="rId12"/>
    <p:sldId id="603" r:id="rId13"/>
    <p:sldId id="399" r:id="rId14"/>
    <p:sldId id="604" r:id="rId15"/>
    <p:sldId id="403" r:id="rId16"/>
    <p:sldId id="400" r:id="rId17"/>
    <p:sldId id="602" r:id="rId18"/>
    <p:sldId id="493" r:id="rId19"/>
    <p:sldId id="581" r:id="rId20"/>
    <p:sldId id="583" r:id="rId21"/>
    <p:sldId id="582" r:id="rId22"/>
    <p:sldId id="605" r:id="rId23"/>
    <p:sldId id="585" r:id="rId24"/>
    <p:sldId id="586" r:id="rId25"/>
    <p:sldId id="588" r:id="rId26"/>
    <p:sldId id="590" r:id="rId27"/>
    <p:sldId id="594" r:id="rId28"/>
    <p:sldId id="595" r:id="rId29"/>
    <p:sldId id="596" r:id="rId30"/>
    <p:sldId id="597" r:id="rId31"/>
    <p:sldId id="599" r:id="rId32"/>
    <p:sldId id="591" r:id="rId33"/>
    <p:sldId id="600" r:id="rId34"/>
    <p:sldId id="282" r:id="rId35"/>
    <p:sldId id="504" r:id="rId36"/>
    <p:sldId id="505" r:id="rId37"/>
    <p:sldId id="50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2E1F0-91EA-425B-A31E-0D3F9942B2E8}">
          <p14:sldIdLst>
            <p14:sldId id="274"/>
            <p14:sldId id="276"/>
            <p14:sldId id="353"/>
            <p14:sldId id="389"/>
            <p14:sldId id="439"/>
            <p14:sldId id="455"/>
            <p14:sldId id="580"/>
          </p14:sldIdLst>
        </p14:section>
        <p14:section name="Създаване на първи конзолни програми" id="{9A4C29B1-F913-446B-AB1D-E7306FCA5EEA}">
          <p14:sldIdLst>
            <p14:sldId id="454"/>
            <p14:sldId id="396"/>
            <p14:sldId id="432"/>
            <p14:sldId id="601"/>
            <p14:sldId id="603"/>
            <p14:sldId id="399"/>
            <p14:sldId id="604"/>
            <p14:sldId id="403"/>
            <p14:sldId id="400"/>
            <p14:sldId id="602"/>
            <p14:sldId id="493"/>
          </p14:sldIdLst>
        </p14:section>
        <p14:section name="Променливи и типове данни" id="{9F4394C1-2FE1-42BD-9E7F-6FB847847A4F}">
          <p14:sldIdLst>
            <p14:sldId id="581"/>
            <p14:sldId id="583"/>
            <p14:sldId id="582"/>
            <p14:sldId id="605"/>
          </p14:sldIdLst>
        </p14:section>
        <p14:section name="Работа с конзола" id="{E75888B1-7DE7-4390-81B8-412381E12F33}">
          <p14:sldIdLst>
            <p14:sldId id="585"/>
            <p14:sldId id="586"/>
            <p14:sldId id="588"/>
          </p14:sldIdLst>
        </p14:section>
        <p14:section name="Работа с текст и числа" id="{680434F7-CC72-4B03-980A-E6882B13607B}">
          <p14:sldIdLst>
            <p14:sldId id="590"/>
            <p14:sldId id="594"/>
            <p14:sldId id="595"/>
            <p14:sldId id="596"/>
            <p14:sldId id="597"/>
            <p14:sldId id="599"/>
            <p14:sldId id="591"/>
            <p14:sldId id="600"/>
          </p14:sldIdLst>
        </p14:section>
        <p14:section name="End Section" id="{FEBB2B39-B0D3-4DEA-A537-5E3855947BFA}">
          <p14:sldIdLst>
            <p14:sldId id="282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54" autoAdjust="0"/>
    <p:restoredTop sz="95214" autoAdjust="0"/>
  </p:normalViewPr>
  <p:slideViewPr>
    <p:cSldViewPr showGuides="1">
      <p:cViewPr varScale="1">
        <p:scale>
          <a:sx n="59" d="100"/>
          <a:sy n="59" d="100"/>
        </p:scale>
        <p:origin x="50" y="8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763322-D2C6-46A5-B08F-5FC0079D27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73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45B26D-1946-425E-BCFB-6CF37E5062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049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5DEB67-D1A4-42D5-8822-684AF30DDB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1127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5DEB67-D1A4-42D5-8822-684AF30DDB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4132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C4F914-A1A5-4391-B639-9F8EE5EA18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9721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2BA111-A825-46C3-82F6-E713707BD0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7279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02995B-0DA7-4828-B2DE-E2FAEF7EF3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566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BDF6E3-1CE0-4D20-88FD-E9209224F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1804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D69A8F1-6A74-4FAF-805B-4D7A9F3EDA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6726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BDF6E3-1CE0-4D20-88FD-E9209224F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233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0DC0ED-A5FA-4E44-8946-61D1AE1420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9820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6018C6-A606-4D55-ABFB-3455F9B2B6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6180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C1FBF6-CAD8-4B7E-9F64-3EBC53E011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5594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E7F635-E51B-40A9-8B4E-36FFCC39F1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5159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288CA7-44D4-4560-8086-25692C6EC7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0806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089206-1B4D-4EED-A0F4-631E1C16E7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4396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134ECA-BA07-42AD-9475-13FF644460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4824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603624-C428-4E72-A1A5-17F9E15AF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3373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7209F2-3A5C-4B1E-A72A-D6F866B8D9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94554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C0DEB4-5011-4072-A17A-426C27E22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723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2D45B3-A20D-453B-B0FA-539D6CC6D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608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21DBA6-9162-45F8-8629-57F0DF0B6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0085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147D74-293C-4DB3-B640-7C45718A0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089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038FCB-2CC7-4A14-B503-F070E59CD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816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EBC40E-412E-4144-9D22-6D0F14A6BB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5074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9768D3-2F9F-4668-A11E-30862E2BD0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254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vn.softuni.org/admin/svn/programming-basics-2022/trunk/Installation-Guidelines/01.0%20PB-Go-Visual-Studio-Code-Installation-Guidelines.doc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o.dev/pla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конзола, аритметични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670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35" y="1984603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C8F771-1447-4157-BE36-5403C453A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68125" y="1160214"/>
            <a:ext cx="11879485" cy="53467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Стартирайте</a:t>
            </a:r>
            <a:r>
              <a:rPr lang="en-US" sz="3600" dirty="0"/>
              <a:t> </a:t>
            </a:r>
            <a:r>
              <a:rPr lang="en-US" sz="3600" b="1" dirty="0"/>
              <a:t>Visual Studio Code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Изберете </a:t>
            </a:r>
            <a:r>
              <a:rPr lang="en-US" sz="3600" b="1" dirty="0"/>
              <a:t>Open Folder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600" b="1" dirty="0"/>
          </a:p>
          <a:p>
            <a:pPr>
              <a:lnSpc>
                <a:spcPct val="110000"/>
              </a:lnSpc>
            </a:pPr>
            <a:r>
              <a:rPr lang="bg-BG" sz="3600" dirty="0"/>
              <a:t>Създайте нова папка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sz="3600" dirty="0"/>
              <a:t>   или изберете вече създадена,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sz="3600" dirty="0"/>
              <a:t>   в която ще съхранявате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sz="3600" dirty="0"/>
              <a:t>   файловете си</a:t>
            </a:r>
            <a:endParaRPr lang="en-US" sz="3600" b="1" dirty="0"/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A7DD731-74E1-4844-A7BF-FFB0F71F0445}"/>
              </a:ext>
            </a:extLst>
          </p:cNvPr>
          <p:cNvSpPr/>
          <p:nvPr/>
        </p:nvSpPr>
        <p:spPr bwMode="auto">
          <a:xfrm>
            <a:off x="5916000" y="2124000"/>
            <a:ext cx="72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93763DC-A91B-41AF-BC3D-4E35AA9976C9}"/>
              </a:ext>
            </a:extLst>
          </p:cNvPr>
          <p:cNvSpPr/>
          <p:nvPr/>
        </p:nvSpPr>
        <p:spPr bwMode="auto">
          <a:xfrm>
            <a:off x="5916000" y="5004000"/>
            <a:ext cx="72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C75C0-7A41-463C-8B8C-6A377E5B4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29" b="49119"/>
          <a:stretch/>
        </p:blipFill>
        <p:spPr>
          <a:xfrm>
            <a:off x="7006761" y="1359000"/>
            <a:ext cx="4746269" cy="207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7F7579-BB7D-491F-A522-371FE0088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761" y="3969000"/>
            <a:ext cx="4746269" cy="2464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06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279D8-BA39-4F12-8DDA-E2E66E7B71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7F94-F625-48B5-9124-A79168A91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25598" cy="5528766"/>
          </a:xfrm>
        </p:spPr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нов файл</a:t>
            </a:r>
            <a:r>
              <a:rPr lang="en-US" b="1" dirty="0"/>
              <a:t> </a:t>
            </a:r>
            <a:r>
              <a:rPr lang="bg-BG" b="1" dirty="0"/>
              <a:t>от менюто </a:t>
            </a:r>
            <a:r>
              <a:rPr lang="en-US" b="1" dirty="0"/>
              <a:t>Explorer</a:t>
            </a:r>
          </a:p>
          <a:p>
            <a:endParaRPr lang="bg-BG" b="1" dirty="0"/>
          </a:p>
          <a:p>
            <a:pPr marL="0" indent="0">
              <a:buNone/>
            </a:pPr>
            <a:endParaRPr lang="bg-BG" b="1" dirty="0"/>
          </a:p>
          <a:p>
            <a:r>
              <a:rPr lang="bg-BG" dirty="0"/>
              <a:t>Въведете</a:t>
            </a:r>
            <a:r>
              <a:rPr lang="bg-BG" b="1" dirty="0"/>
              <a:t> подходящо име</a:t>
            </a:r>
            <a:r>
              <a:rPr lang="bg-BG" dirty="0"/>
              <a:t> на файла и сложете </a:t>
            </a:r>
            <a:r>
              <a:rPr lang="bg-BG" b="1" dirty="0"/>
              <a:t>разширение</a:t>
            </a:r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b="1" u="sng" dirty="0"/>
              <a:t>.go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8C9316-D0E1-49CD-8567-FF0177E4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 (2)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098223C-010C-44D4-8EDC-E66DD364F79B}"/>
              </a:ext>
            </a:extLst>
          </p:cNvPr>
          <p:cNvSpPr/>
          <p:nvPr/>
        </p:nvSpPr>
        <p:spPr bwMode="auto">
          <a:xfrm>
            <a:off x="5106000" y="2156956"/>
            <a:ext cx="72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848382E-9FDC-4D11-9B69-6A5197D1AD5E}"/>
              </a:ext>
            </a:extLst>
          </p:cNvPr>
          <p:cNvSpPr/>
          <p:nvPr/>
        </p:nvSpPr>
        <p:spPr bwMode="auto">
          <a:xfrm>
            <a:off x="5106000" y="5184298"/>
            <a:ext cx="72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B1B0FF-B87F-4033-90F0-25BD21A28A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030" b="43117"/>
          <a:stretch/>
        </p:blipFill>
        <p:spPr>
          <a:xfrm>
            <a:off x="7020995" y="1435466"/>
            <a:ext cx="4521406" cy="1734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7D8294-4EFC-4B7B-B4D7-60E1E063B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713" y="3959501"/>
            <a:ext cx="4455000" cy="2449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199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279D8-BA39-4F12-8DDA-E2E66E7B71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7F94-F625-48B5-9124-A79168A91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25598" cy="5528766"/>
          </a:xfrm>
        </p:spPr>
        <p:txBody>
          <a:bodyPr/>
          <a:lstStyle/>
          <a:p>
            <a:r>
              <a:rPr lang="bg-BG" dirty="0"/>
              <a:t>Отворете нов терминал</a:t>
            </a:r>
            <a:r>
              <a:rPr lang="en-US" dirty="0"/>
              <a:t>:</a:t>
            </a:r>
            <a:endParaRPr lang="bg-BG" dirty="0"/>
          </a:p>
          <a:p>
            <a:pPr marL="0" indent="0">
              <a:buNone/>
            </a:pPr>
            <a:r>
              <a:rPr lang="en-US" b="1" dirty="0"/>
              <a:t>    Terminal -&gt; New Terminal</a:t>
            </a:r>
          </a:p>
          <a:p>
            <a:endParaRPr lang="bg-BG" b="1" dirty="0"/>
          </a:p>
          <a:p>
            <a:pPr marL="0" indent="0">
              <a:buNone/>
            </a:pPr>
            <a:endParaRPr lang="bg-BG" b="1" dirty="0"/>
          </a:p>
          <a:p>
            <a:r>
              <a:rPr lang="bg-BG" dirty="0"/>
              <a:t>Въведете</a:t>
            </a:r>
            <a:r>
              <a:rPr lang="bg-BG" b="1" dirty="0"/>
              <a:t> в терминала </a:t>
            </a:r>
            <a:r>
              <a:rPr lang="bg-BG" dirty="0"/>
              <a:t>командата</a:t>
            </a:r>
            <a:r>
              <a:rPr lang="en-US" dirty="0"/>
              <a:t> </a:t>
            </a:r>
            <a:r>
              <a:rPr lang="bg-BG" dirty="0"/>
              <a:t>за създаване </a:t>
            </a:r>
          </a:p>
          <a:p>
            <a:pPr marL="0" indent="0">
              <a:buNone/>
            </a:pPr>
            <a:r>
              <a:rPr lang="bg-BG" dirty="0"/>
              <a:t>   на модул</a:t>
            </a:r>
            <a:r>
              <a:rPr lang="bg-BG" b="1" dirty="0"/>
              <a:t>: </a:t>
            </a:r>
          </a:p>
          <a:p>
            <a:pPr marL="0" indent="0">
              <a:buNone/>
            </a:pPr>
            <a:r>
              <a:rPr lang="bg-BG" b="1" dirty="0"/>
              <a:t>   </a:t>
            </a:r>
            <a:r>
              <a:rPr lang="en-US" b="1" u="sng" dirty="0"/>
              <a:t>go mod </a:t>
            </a:r>
            <a:r>
              <a:rPr lang="en-US" b="1" u="sng" dirty="0" err="1"/>
              <a:t>init</a:t>
            </a:r>
            <a:r>
              <a:rPr lang="en-US" b="1" u="sng" dirty="0"/>
              <a:t> {</a:t>
            </a:r>
            <a:r>
              <a:rPr lang="bg-BG" b="1" u="sng" dirty="0"/>
              <a:t>име на файла</a:t>
            </a:r>
            <a:r>
              <a:rPr lang="en-US" b="1" u="sng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8C9316-D0E1-49CD-8567-FF0177E4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 (2)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098223C-010C-44D4-8EDC-E66DD364F79B}"/>
              </a:ext>
            </a:extLst>
          </p:cNvPr>
          <p:cNvSpPr/>
          <p:nvPr/>
        </p:nvSpPr>
        <p:spPr bwMode="auto">
          <a:xfrm>
            <a:off x="5601000" y="2145348"/>
            <a:ext cx="72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848382E-9FDC-4D11-9B69-6A5197D1AD5E}"/>
              </a:ext>
            </a:extLst>
          </p:cNvPr>
          <p:cNvSpPr/>
          <p:nvPr/>
        </p:nvSpPr>
        <p:spPr bwMode="auto">
          <a:xfrm>
            <a:off x="5556000" y="4779000"/>
            <a:ext cx="72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4A4D5-241F-4BC9-945C-D98C8D200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74"/>
          <a:stretch/>
        </p:blipFill>
        <p:spPr>
          <a:xfrm>
            <a:off x="6808414" y="1399849"/>
            <a:ext cx="4817713" cy="2120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93DBD9-6512-4A96-8A36-6B4BC36D3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000" y="4464000"/>
            <a:ext cx="4855127" cy="1744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752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Програмният код се пише в </a:t>
            </a:r>
            <a:r>
              <a:rPr lang="bg-BG" sz="3200" b="1" dirty="0"/>
              <a:t>новосъздадения</a:t>
            </a:r>
            <a:r>
              <a:rPr lang="bg-BG" sz="3200" dirty="0"/>
              <a:t> файл след като сме създали </a:t>
            </a:r>
            <a:r>
              <a:rPr lang="bg-BG" sz="3200" b="1" dirty="0"/>
              <a:t>модул</a:t>
            </a:r>
            <a:r>
              <a:rPr lang="bg-BG" sz="3200" dirty="0"/>
              <a:t>:</a:t>
            </a:r>
          </a:p>
          <a:p>
            <a:endParaRPr lang="bg-BG" sz="3200" dirty="0"/>
          </a:p>
          <a:p>
            <a:pPr marL="0" indent="0">
              <a:buNone/>
            </a:pPr>
            <a:endParaRPr lang="en-US" sz="3200" b="1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r>
              <a:rPr lang="en-US" dirty="0"/>
              <a:t>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448114F-FCFB-4E13-8EBC-AEB77ADCBF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285665-C49F-49B5-B52F-5BFC0D159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00" y="2439000"/>
            <a:ext cx="9605245" cy="3695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92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Първоначално се изписват следните команди:</a:t>
            </a:r>
          </a:p>
          <a:p>
            <a:pPr lvl="1"/>
            <a:r>
              <a:rPr lang="bg-BG" sz="3000" dirty="0"/>
              <a:t>Команда </a:t>
            </a:r>
            <a:r>
              <a:rPr lang="en-US" sz="3000" b="1" u="sng" dirty="0">
                <a:solidFill>
                  <a:srgbClr val="F2A40D"/>
                </a:solidFill>
                <a:latin typeface="Consolas" panose="020B0609020204030204" pitchFamily="49" charset="0"/>
              </a:rPr>
              <a:t>package main</a:t>
            </a:r>
            <a:r>
              <a:rPr lang="en-US" sz="3000" b="1" dirty="0">
                <a:latin typeface="Consolas" panose="020B0609020204030204" pitchFamily="49" charset="0"/>
              </a:rPr>
              <a:t>:</a:t>
            </a:r>
            <a:r>
              <a:rPr lang="bg-BG" sz="3000" b="1" dirty="0">
                <a:latin typeface="+mj-lt"/>
              </a:rPr>
              <a:t> </a:t>
            </a:r>
            <a:r>
              <a:rPr lang="bg-BG" sz="3000" dirty="0">
                <a:latin typeface="Calibri (Body)"/>
              </a:rPr>
              <a:t>специален пакет за изпълними (</a:t>
            </a:r>
            <a:r>
              <a:rPr lang="en-US" sz="3000" dirty="0">
                <a:latin typeface="Calibri (Body)"/>
              </a:rPr>
              <a:t>executable)</a:t>
            </a:r>
            <a:r>
              <a:rPr lang="bg-BG" sz="3000" dirty="0">
                <a:latin typeface="Calibri (Body)"/>
              </a:rPr>
              <a:t> програми</a:t>
            </a:r>
            <a:endParaRPr lang="en-US" sz="3000" dirty="0">
              <a:latin typeface="Calibri (Body)"/>
            </a:endParaRPr>
          </a:p>
          <a:p>
            <a:pPr lvl="1"/>
            <a:r>
              <a:rPr lang="bg-BG" sz="3000" dirty="0">
                <a:latin typeface="Calibri (Body)"/>
              </a:rPr>
              <a:t>Команда </a:t>
            </a:r>
            <a:r>
              <a:rPr lang="en-US" sz="3000" b="1" u="sng" dirty="0">
                <a:solidFill>
                  <a:srgbClr val="F2A40D"/>
                </a:solidFill>
                <a:latin typeface="Consolas" panose="020B0609020204030204" pitchFamily="49" charset="0"/>
              </a:rPr>
              <a:t>import </a:t>
            </a:r>
            <a:r>
              <a:rPr lang="en-US" sz="3200" b="1" u="sng" dirty="0">
                <a:solidFill>
                  <a:srgbClr val="F2A40D"/>
                </a:solidFill>
                <a:latin typeface="Consolas" panose="020B0609020204030204" pitchFamily="49" charset="0"/>
              </a:rPr>
              <a:t>"</a:t>
            </a:r>
            <a:r>
              <a:rPr lang="en-US" sz="3000" b="1" u="sng" dirty="0" err="1">
                <a:solidFill>
                  <a:srgbClr val="F2A40D"/>
                </a:solidFill>
                <a:latin typeface="Consolas" panose="020B0609020204030204" pitchFamily="49" charset="0"/>
              </a:rPr>
              <a:t>fmt</a:t>
            </a:r>
            <a:r>
              <a:rPr lang="en-US" sz="3200" b="1" u="sng" dirty="0">
                <a:solidFill>
                  <a:srgbClr val="F2A40D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: </a:t>
            </a:r>
            <a:r>
              <a:rPr lang="bg-BG" sz="3200" dirty="0">
                <a:latin typeface="Calibri (Body)"/>
              </a:rPr>
              <a:t>библиотека съдържаща функционалности за вход и изход</a:t>
            </a:r>
          </a:p>
          <a:p>
            <a:pPr lvl="1"/>
            <a:r>
              <a:rPr lang="bg-BG" sz="3200" dirty="0">
                <a:latin typeface="Calibri (Body)"/>
              </a:rPr>
              <a:t>Команда </a:t>
            </a:r>
            <a:r>
              <a:rPr lang="en-US" sz="3200" b="1" u="sng" dirty="0" err="1">
                <a:solidFill>
                  <a:srgbClr val="F2A40D"/>
                </a:solidFill>
                <a:latin typeface="Consolas" panose="020B0609020204030204" pitchFamily="49" charset="0"/>
              </a:rPr>
              <a:t>func</a:t>
            </a:r>
            <a:r>
              <a:rPr lang="en-US" sz="3200" b="1" u="sng" dirty="0">
                <a:solidFill>
                  <a:srgbClr val="F2A40D"/>
                </a:solidFill>
                <a:latin typeface="Consolas" panose="020B0609020204030204" pitchFamily="49" charset="0"/>
              </a:rPr>
              <a:t> {</a:t>
            </a:r>
            <a:r>
              <a:rPr lang="bg-BG" sz="3200" b="1" u="sng" dirty="0">
                <a:solidFill>
                  <a:srgbClr val="F2A40D"/>
                </a:solidFill>
                <a:latin typeface="Consolas" panose="020B0609020204030204" pitchFamily="49" charset="0"/>
              </a:rPr>
              <a:t>име на функцията</a:t>
            </a:r>
            <a:r>
              <a:rPr lang="en-US" sz="3200" b="1" u="sng" dirty="0">
                <a:solidFill>
                  <a:srgbClr val="F2A40D"/>
                </a:solidFill>
                <a:latin typeface="Consolas" panose="020B0609020204030204" pitchFamily="49" charset="0"/>
              </a:rPr>
              <a:t>}</a:t>
            </a:r>
            <a:r>
              <a:rPr lang="en-US" sz="3200" b="1" dirty="0">
                <a:latin typeface="Consolas" panose="020B0609020204030204" pitchFamily="49" charset="0"/>
              </a:rPr>
              <a:t>:</a:t>
            </a:r>
            <a:r>
              <a:rPr lang="bg-BG" sz="3200" b="1" dirty="0">
                <a:latin typeface="Calibri (Body)"/>
              </a:rPr>
              <a:t> </a:t>
            </a:r>
            <a:r>
              <a:rPr lang="bg-BG" sz="3200" dirty="0">
                <a:latin typeface="Calibri (Body)"/>
              </a:rPr>
              <a:t>начало на изпълнимата (</a:t>
            </a:r>
            <a:r>
              <a:rPr lang="en-US" sz="3200" dirty="0">
                <a:latin typeface="Calibri (Body)"/>
              </a:rPr>
              <a:t>executable) </a:t>
            </a:r>
            <a:r>
              <a:rPr lang="bg-BG" sz="3200" dirty="0">
                <a:latin typeface="Calibri (Body)"/>
              </a:rPr>
              <a:t>програма</a:t>
            </a:r>
          </a:p>
          <a:p>
            <a:pPr marL="442912" lvl="1" indent="0">
              <a:buNone/>
            </a:pPr>
            <a:endParaRPr lang="bg-BG" sz="3200" dirty="0">
              <a:latin typeface="Calibri (Body)"/>
            </a:endParaRPr>
          </a:p>
          <a:p>
            <a:endParaRPr lang="bg-BG" sz="3200" dirty="0"/>
          </a:p>
          <a:p>
            <a:pPr marL="0" indent="0">
              <a:buNone/>
            </a:pPr>
            <a:endParaRPr lang="en-US" sz="3200" b="1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448114F-FCFB-4E13-8EBC-AEB77ADCBF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38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3796" y="960411"/>
            <a:ext cx="9769234" cy="5546589"/>
          </a:xfrm>
        </p:spPr>
        <p:txBody>
          <a:bodyPr>
            <a:normAutofit/>
          </a:bodyPr>
          <a:lstStyle/>
          <a:p>
            <a:r>
              <a:rPr lang="en-US" sz="3600" dirty="0" err="1"/>
              <a:t>Напишете</a:t>
            </a:r>
            <a:r>
              <a:rPr lang="en-US" sz="3600" dirty="0"/>
              <a:t> </a:t>
            </a:r>
            <a:r>
              <a:rPr lang="en-US" sz="3600" dirty="0" err="1"/>
              <a:t>следния</a:t>
            </a:r>
            <a:r>
              <a:rPr lang="en-US" sz="3600" dirty="0"/>
              <a:t> </a:t>
            </a:r>
            <a:r>
              <a:rPr lang="en-US" sz="3600" dirty="0" err="1"/>
              <a:t>код</a:t>
            </a:r>
            <a:r>
              <a:rPr lang="en-US" sz="3600" dirty="0"/>
              <a:t>:</a:t>
            </a:r>
            <a:endParaRPr lang="en-US" sz="3600" b="1" dirty="0"/>
          </a:p>
          <a:p>
            <a:pPr marL="0" indent="0">
              <a:buNone/>
            </a:pPr>
            <a:r>
              <a:rPr lang="en-US" sz="3600" b="1" dirty="0">
                <a:latin typeface="Consolas" panose="020B0609020204030204" pitchFamily="49" charset="0"/>
              </a:rPr>
              <a:t>     </a:t>
            </a:r>
            <a:r>
              <a:rPr lang="en-US" sz="3600" b="1" dirty="0" err="1">
                <a:latin typeface="Consolas" panose="020B0609020204030204" pitchFamily="49" charset="0"/>
              </a:rPr>
              <a:t>fmt.Println</a:t>
            </a:r>
            <a:r>
              <a:rPr lang="en-US" sz="3600" b="1" dirty="0">
                <a:latin typeface="Consolas" panose="020B0609020204030204" pitchFamily="49" charset="0"/>
              </a:rPr>
              <a:t>("Hello Go!");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r>
              <a:rPr lang="en-US" dirty="0"/>
              <a:t> (3)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A4CA5C5-86CB-4C15-8262-4FDC8B6653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17674F-C60A-4BC9-9536-D19631B6F44A}"/>
              </a:ext>
            </a:extLst>
          </p:cNvPr>
          <p:cNvSpPr/>
          <p:nvPr/>
        </p:nvSpPr>
        <p:spPr bwMode="auto">
          <a:xfrm>
            <a:off x="3216000" y="1629000"/>
            <a:ext cx="6525000" cy="810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06FEAD-DD01-4514-A81D-F7A00F0CC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000" y="2905103"/>
            <a:ext cx="5085750" cy="3027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43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9616" y="909000"/>
            <a:ext cx="9928234" cy="554658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Има два начина за стартиране на програмата: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клашивната комбинация: </a:t>
            </a:r>
            <a:r>
              <a:rPr lang="en-US" sz="3400" b="1" dirty="0">
                <a:solidFill>
                  <a:srgbClr val="F2A40D"/>
                </a:solidFill>
              </a:rPr>
              <a:t>Ctrl + F5</a:t>
            </a:r>
            <a:endParaRPr lang="bg-BG" sz="3400" b="1" dirty="0">
              <a:solidFill>
                <a:srgbClr val="F2A40D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менюто: </a:t>
            </a:r>
            <a:r>
              <a:rPr lang="en-US" sz="3400" b="1" dirty="0">
                <a:solidFill>
                  <a:srgbClr val="F2A40D"/>
                </a:solidFill>
              </a:rPr>
              <a:t>Run -&gt; Run Without Debugging</a:t>
            </a:r>
            <a:endParaRPr lang="bg-BG" sz="3400" b="1" dirty="0">
              <a:solidFill>
                <a:srgbClr val="F2A40D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команда пред терминала: </a:t>
            </a:r>
            <a:r>
              <a:rPr lang="en-US" sz="3400" b="1" dirty="0">
                <a:solidFill>
                  <a:srgbClr val="F2A40D"/>
                </a:solidFill>
              </a:rPr>
              <a:t>go run {</a:t>
            </a:r>
            <a:r>
              <a:rPr lang="bg-BG" sz="3400" b="1" dirty="0">
                <a:solidFill>
                  <a:srgbClr val="F2A40D"/>
                </a:solidFill>
              </a:rPr>
              <a:t>име на </a:t>
            </a:r>
            <a:r>
              <a:rPr lang="en-US" sz="3400" b="1" dirty="0">
                <a:solidFill>
                  <a:srgbClr val="F2A40D"/>
                </a:solidFill>
              </a:rPr>
              <a:t>go </a:t>
            </a:r>
            <a:r>
              <a:rPr lang="bg-BG" sz="3400" b="1" dirty="0">
                <a:solidFill>
                  <a:srgbClr val="F2A40D"/>
                </a:solidFill>
              </a:rPr>
              <a:t>файла</a:t>
            </a:r>
            <a:r>
              <a:rPr lang="en-US" sz="3400" b="1" dirty="0">
                <a:solidFill>
                  <a:srgbClr val="F2A40D"/>
                </a:solidFill>
              </a:rPr>
              <a:t>}</a:t>
            </a:r>
            <a:endParaRPr lang="bg-BG" sz="3400" b="1" dirty="0">
              <a:solidFill>
                <a:srgbClr val="F2A40D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275CB3-3A8C-4DFC-B39F-5E8E02FCB6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6AE09-D3B4-4F38-AB2E-9DC2DD91B6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449"/>
          <a:stretch/>
        </p:blipFill>
        <p:spPr>
          <a:xfrm>
            <a:off x="2081792" y="4194000"/>
            <a:ext cx="4865046" cy="1899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73F838-A4C8-479C-9D3B-119FB4DF19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643"/>
          <a:stretch/>
        </p:blipFill>
        <p:spPr>
          <a:xfrm>
            <a:off x="7267344" y="4190258"/>
            <a:ext cx="4556356" cy="1903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84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336EC-985E-45CA-9052-17249E561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87FAC-2E32-4A95-B3EF-C4B8459F15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Резултатът ще се изпише на конзолата (отдолу):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9A47F2-5EB2-49B9-8FA5-1D40F520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от стартиране на програмата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F99403-7255-4F7C-BDB4-9F1F85CB6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00" y="2368444"/>
            <a:ext cx="7110000" cy="4121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3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Решение: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Напишете програма, която принтира числата от </a:t>
            </a:r>
            <a:r>
              <a:rPr lang="bg-BG" sz="4000" b="1" dirty="0">
                <a:solidFill>
                  <a:schemeClr val="bg1"/>
                </a:solidFill>
              </a:rPr>
              <a:t>1</a:t>
            </a:r>
            <a:r>
              <a:rPr lang="bg-BG" sz="4000" dirty="0"/>
              <a:t> до 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bg-BG" sz="4000" b="1" dirty="0">
                <a:solidFill>
                  <a:schemeClr val="bg1"/>
                </a:solidFill>
              </a:rPr>
              <a:t>0</a:t>
            </a:r>
            <a:r>
              <a:rPr lang="bg-BG" sz="4000" dirty="0"/>
              <a:t>, всяко на нов ред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650BB60-4E16-4CB5-A2FF-D1D5A2018A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000" y="1934951"/>
            <a:ext cx="4815001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fmt.Println(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</a:rPr>
              <a:t>)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fmt.Println(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)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fmt.Println(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)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fmt.Println(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</a:rPr>
              <a:t>)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B7966-A9EE-455B-AE54-622797E291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Типове данни и променливи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bg-BG" sz="3200" dirty="0"/>
              <a:t>Какво е програмиране?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 </a:t>
            </a:r>
            <a:r>
              <a:rPr lang="en-US" sz="3200" b="1" dirty="0">
                <a:solidFill>
                  <a:schemeClr val="bg1"/>
                </a:solidFill>
              </a:rPr>
              <a:t>Go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bg1"/>
                </a:solidFill>
              </a:rPr>
              <a:t>Visual Studio Code</a:t>
            </a:r>
          </a:p>
          <a:p>
            <a:pPr marL="514350" indent="-514350"/>
            <a:r>
              <a:rPr lang="bg-BG" sz="3200" dirty="0"/>
              <a:t>Типове данни и променливи</a:t>
            </a:r>
            <a:endParaRPr lang="en-US" sz="3200" dirty="0"/>
          </a:p>
          <a:p>
            <a:pPr marL="514350" indent="-514350"/>
            <a:r>
              <a:rPr lang="bg-BG" sz="3200" dirty="0"/>
              <a:t>Четене на потребителски вход</a:t>
            </a:r>
            <a:endParaRPr lang="en-US" sz="3200" dirty="0"/>
          </a:p>
          <a:p>
            <a:pPr marL="514350" indent="-514350"/>
            <a:r>
              <a:rPr lang="bg-BG" sz="3200" dirty="0"/>
              <a:t>Аритметични операции</a:t>
            </a:r>
            <a:endParaRPr lang="bg-BG" sz="3000" dirty="0"/>
          </a:p>
          <a:p>
            <a:pPr marL="514350" indent="-514350"/>
            <a:r>
              <a:rPr lang="bg-BG" sz="3200" dirty="0"/>
              <a:t>Печатане на конзолата чрез шаблони</a:t>
            </a:r>
          </a:p>
          <a:p>
            <a:pPr marL="0" indent="0">
              <a:buNone/>
            </a:pPr>
            <a:br>
              <a:rPr lang="bg-BG" sz="2400" dirty="0"/>
            </a:br>
            <a:endParaRPr lang="en-US" sz="2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2766" y="1134000"/>
            <a:ext cx="10129234" cy="5546589"/>
          </a:xfrm>
        </p:spPr>
        <p:txBody>
          <a:bodyPr>
            <a:normAutofit/>
          </a:bodyPr>
          <a:lstStyle/>
          <a:p>
            <a:r>
              <a:rPr lang="bg-BG" dirty="0"/>
              <a:t>Променливите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/>
              <a:t> -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float</a:t>
            </a:r>
            <a:r>
              <a:rPr lang="en-US" dirty="0"/>
              <a:t> -</a:t>
            </a:r>
            <a:r>
              <a:rPr lang="bg-BG" dirty="0"/>
              <a:t> дробно число: </a:t>
            </a:r>
            <a:r>
              <a:rPr lang="bg-BG" b="1" dirty="0"/>
              <a:t>0.5</a:t>
            </a:r>
            <a:r>
              <a:rPr lang="en-US" dirty="0"/>
              <a:t>, </a:t>
            </a:r>
            <a:r>
              <a:rPr lang="bg-BG" b="1" dirty="0"/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/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sz="3200" dirty="0"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-</a:t>
            </a:r>
            <a:r>
              <a:rPr lang="bg-BG" dirty="0"/>
              <a:t> текст</a:t>
            </a:r>
            <a:r>
              <a:rPr lang="en-US" dirty="0"/>
              <a:t> (</a:t>
            </a:r>
            <a:r>
              <a:rPr lang="bg-BG" dirty="0"/>
              <a:t>низ</a:t>
            </a:r>
            <a:r>
              <a:rPr lang="en-US" dirty="0"/>
              <a:t>): </a:t>
            </a:r>
            <a:r>
              <a:rPr lang="bg-BG" b="1" dirty="0"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"</a:t>
            </a:r>
            <a:r>
              <a:rPr lang="en-US" b="1" dirty="0">
                <a:cs typeface="Consolas" pitchFamily="49" charset="0"/>
              </a:rPr>
              <a:t>Hi</a:t>
            </a:r>
            <a:r>
              <a:rPr lang="bg-BG" b="1" dirty="0"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B8B73C-92DC-4EEC-A8C1-96BDCA3F7B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7F94E-71C6-4C25-835C-3A3793566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r>
              <a:rPr lang="bg-BG" sz="3400" dirty="0"/>
              <a:t>Компютрите са машини, които обработват данни</a:t>
            </a:r>
            <a:endParaRPr lang="en-US" sz="3400" dirty="0"/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променливи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dirty="0"/>
              <a:t>три основни характеристики: </a:t>
            </a:r>
            <a:r>
              <a:rPr lang="bg-BG" sz="3000" b="1" dirty="0">
                <a:solidFill>
                  <a:schemeClr val="bg1"/>
                </a:solidFill>
              </a:rPr>
              <a:t>тип</a:t>
            </a:r>
            <a:r>
              <a:rPr lang="en-US" sz="3000" dirty="0"/>
              <a:t>,</a:t>
            </a:r>
            <a:r>
              <a:rPr lang="en-US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име</a:t>
            </a:r>
            <a:r>
              <a:rPr lang="en-US" sz="3000" b="1" dirty="0"/>
              <a:t> </a:t>
            </a:r>
            <a:r>
              <a:rPr lang="bg-BG" sz="3000" dirty="0"/>
              <a:t>и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стойност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400" dirty="0"/>
              <a:t>Дефиниране на променлива и присвояване на стойност:</a:t>
            </a:r>
            <a:endParaRPr lang="en-US" dirty="0"/>
          </a:p>
          <a:p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FE14C8B-8E4B-43A0-9CFA-B92163E2C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8CBA76-FC06-4EC9-A718-7D4B11E45638}"/>
              </a:ext>
            </a:extLst>
          </p:cNvPr>
          <p:cNvGrpSpPr/>
          <p:nvPr/>
        </p:nvGrpSpPr>
        <p:grpSpPr>
          <a:xfrm>
            <a:off x="2091000" y="4441236"/>
            <a:ext cx="5757600" cy="2174261"/>
            <a:chOff x="1866000" y="4219300"/>
            <a:chExt cx="5757600" cy="217426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733344-2249-4C08-AFC3-F5EAE5F8F4F1}"/>
                </a:ext>
              </a:extLst>
            </p:cNvPr>
            <p:cNvGrpSpPr/>
            <p:nvPr/>
          </p:nvGrpSpPr>
          <p:grpSpPr>
            <a:xfrm>
              <a:off x="1866000" y="4219300"/>
              <a:ext cx="5757600" cy="2174261"/>
              <a:chOff x="1866000" y="4219300"/>
              <a:chExt cx="5757600" cy="2174261"/>
            </a:xfrm>
          </p:grpSpPr>
          <p:sp>
            <p:nvSpPr>
              <p:cNvPr id="560132" name="Rectangle 4"/>
              <p:cNvSpPr>
                <a:spLocks noChangeArrowheads="1"/>
              </p:cNvSpPr>
              <p:nvPr/>
            </p:nvSpPr>
            <p:spPr bwMode="auto">
              <a:xfrm>
                <a:off x="2406000" y="5007695"/>
                <a:ext cx="4194473" cy="593221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lIns="180000" tIns="72000" rIns="180000" bIns="72000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var count int = 5</a:t>
                </a:r>
              </a:p>
            </p:txBody>
          </p:sp>
          <p:sp>
            <p:nvSpPr>
              <p:cNvPr id="560133" name="AutoShape 5"/>
              <p:cNvSpPr>
                <a:spLocks noChangeArrowheads="1"/>
              </p:cNvSpPr>
              <p:nvPr/>
            </p:nvSpPr>
            <p:spPr bwMode="auto">
              <a:xfrm>
                <a:off x="5826000" y="4242064"/>
                <a:ext cx="1125081" cy="578882"/>
              </a:xfrm>
              <a:custGeom>
                <a:avLst/>
                <a:gdLst>
                  <a:gd name="connsiteX0" fmla="*/ 0 w 1125081"/>
                  <a:gd name="connsiteY0" fmla="*/ 96482 h 578882"/>
                  <a:gd name="connsiteX1" fmla="*/ 96482 w 1125081"/>
                  <a:gd name="connsiteY1" fmla="*/ 0 h 578882"/>
                  <a:gd name="connsiteX2" fmla="*/ 656297 w 1125081"/>
                  <a:gd name="connsiteY2" fmla="*/ 0 h 578882"/>
                  <a:gd name="connsiteX3" fmla="*/ 656297 w 1125081"/>
                  <a:gd name="connsiteY3" fmla="*/ 0 h 578882"/>
                  <a:gd name="connsiteX4" fmla="*/ 937568 w 1125081"/>
                  <a:gd name="connsiteY4" fmla="*/ 0 h 578882"/>
                  <a:gd name="connsiteX5" fmla="*/ 1028599 w 1125081"/>
                  <a:gd name="connsiteY5" fmla="*/ 0 h 578882"/>
                  <a:gd name="connsiteX6" fmla="*/ 1125081 w 1125081"/>
                  <a:gd name="connsiteY6" fmla="*/ 96482 h 578882"/>
                  <a:gd name="connsiteX7" fmla="*/ 1125081 w 1125081"/>
                  <a:gd name="connsiteY7" fmla="*/ 337681 h 578882"/>
                  <a:gd name="connsiteX8" fmla="*/ 1259641 w 1125081"/>
                  <a:gd name="connsiteY8" fmla="*/ 469838 h 578882"/>
                  <a:gd name="connsiteX9" fmla="*/ 1125081 w 1125081"/>
                  <a:gd name="connsiteY9" fmla="*/ 482402 h 578882"/>
                  <a:gd name="connsiteX10" fmla="*/ 1125081 w 1125081"/>
                  <a:gd name="connsiteY10" fmla="*/ 482400 h 578882"/>
                  <a:gd name="connsiteX11" fmla="*/ 1028599 w 1125081"/>
                  <a:gd name="connsiteY11" fmla="*/ 578882 h 578882"/>
                  <a:gd name="connsiteX12" fmla="*/ 937568 w 1125081"/>
                  <a:gd name="connsiteY12" fmla="*/ 578882 h 578882"/>
                  <a:gd name="connsiteX13" fmla="*/ 656297 w 1125081"/>
                  <a:gd name="connsiteY13" fmla="*/ 578882 h 578882"/>
                  <a:gd name="connsiteX14" fmla="*/ 656297 w 1125081"/>
                  <a:gd name="connsiteY14" fmla="*/ 578882 h 578882"/>
                  <a:gd name="connsiteX15" fmla="*/ 96482 w 1125081"/>
                  <a:gd name="connsiteY15" fmla="*/ 578882 h 578882"/>
                  <a:gd name="connsiteX16" fmla="*/ 0 w 1125081"/>
                  <a:gd name="connsiteY16" fmla="*/ 482400 h 578882"/>
                  <a:gd name="connsiteX17" fmla="*/ 0 w 1125081"/>
                  <a:gd name="connsiteY17" fmla="*/ 482402 h 578882"/>
                  <a:gd name="connsiteX18" fmla="*/ 0 w 1125081"/>
                  <a:gd name="connsiteY18" fmla="*/ 337681 h 578882"/>
                  <a:gd name="connsiteX19" fmla="*/ 0 w 1125081"/>
                  <a:gd name="connsiteY19" fmla="*/ 337681 h 578882"/>
                  <a:gd name="connsiteX20" fmla="*/ 0 w 1125081"/>
                  <a:gd name="connsiteY20" fmla="*/ 96482 h 578882"/>
                  <a:gd name="connsiteX0" fmla="*/ 0 w 1125081"/>
                  <a:gd name="connsiteY0" fmla="*/ 96482 h 578882"/>
                  <a:gd name="connsiteX1" fmla="*/ 96482 w 1125081"/>
                  <a:gd name="connsiteY1" fmla="*/ 0 h 578882"/>
                  <a:gd name="connsiteX2" fmla="*/ 656297 w 1125081"/>
                  <a:gd name="connsiteY2" fmla="*/ 0 h 578882"/>
                  <a:gd name="connsiteX3" fmla="*/ 656297 w 1125081"/>
                  <a:gd name="connsiteY3" fmla="*/ 0 h 578882"/>
                  <a:gd name="connsiteX4" fmla="*/ 937568 w 1125081"/>
                  <a:gd name="connsiteY4" fmla="*/ 0 h 578882"/>
                  <a:gd name="connsiteX5" fmla="*/ 1028599 w 1125081"/>
                  <a:gd name="connsiteY5" fmla="*/ 0 h 578882"/>
                  <a:gd name="connsiteX6" fmla="*/ 1125081 w 1125081"/>
                  <a:gd name="connsiteY6" fmla="*/ 96482 h 578882"/>
                  <a:gd name="connsiteX7" fmla="*/ 1125081 w 1125081"/>
                  <a:gd name="connsiteY7" fmla="*/ 337681 h 578882"/>
                  <a:gd name="connsiteX8" fmla="*/ 1125081 w 1125081"/>
                  <a:gd name="connsiteY8" fmla="*/ 482402 h 578882"/>
                  <a:gd name="connsiteX9" fmla="*/ 1125081 w 1125081"/>
                  <a:gd name="connsiteY9" fmla="*/ 482400 h 578882"/>
                  <a:gd name="connsiteX10" fmla="*/ 1028599 w 1125081"/>
                  <a:gd name="connsiteY10" fmla="*/ 578882 h 578882"/>
                  <a:gd name="connsiteX11" fmla="*/ 937568 w 1125081"/>
                  <a:gd name="connsiteY11" fmla="*/ 578882 h 578882"/>
                  <a:gd name="connsiteX12" fmla="*/ 656297 w 1125081"/>
                  <a:gd name="connsiteY12" fmla="*/ 578882 h 578882"/>
                  <a:gd name="connsiteX13" fmla="*/ 656297 w 1125081"/>
                  <a:gd name="connsiteY13" fmla="*/ 578882 h 578882"/>
                  <a:gd name="connsiteX14" fmla="*/ 96482 w 1125081"/>
                  <a:gd name="connsiteY14" fmla="*/ 578882 h 578882"/>
                  <a:gd name="connsiteX15" fmla="*/ 0 w 1125081"/>
                  <a:gd name="connsiteY15" fmla="*/ 482400 h 578882"/>
                  <a:gd name="connsiteX16" fmla="*/ 0 w 1125081"/>
                  <a:gd name="connsiteY16" fmla="*/ 482402 h 578882"/>
                  <a:gd name="connsiteX17" fmla="*/ 0 w 1125081"/>
                  <a:gd name="connsiteY17" fmla="*/ 337681 h 578882"/>
                  <a:gd name="connsiteX18" fmla="*/ 0 w 1125081"/>
                  <a:gd name="connsiteY18" fmla="*/ 337681 h 578882"/>
                  <a:gd name="connsiteX19" fmla="*/ 0 w 1125081"/>
                  <a:gd name="connsiteY19" fmla="*/ 96482 h 578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25081" h="578882">
                    <a:moveTo>
                      <a:pt x="0" y="96482"/>
                    </a:moveTo>
                    <a:cubicBezTo>
                      <a:pt x="0" y="43196"/>
                      <a:pt x="43196" y="0"/>
                      <a:pt x="96482" y="0"/>
                    </a:cubicBezTo>
                    <a:lnTo>
                      <a:pt x="656297" y="0"/>
                    </a:lnTo>
                    <a:lnTo>
                      <a:pt x="656297" y="0"/>
                    </a:lnTo>
                    <a:lnTo>
                      <a:pt x="937568" y="0"/>
                    </a:lnTo>
                    <a:lnTo>
                      <a:pt x="1028599" y="0"/>
                    </a:lnTo>
                    <a:cubicBezTo>
                      <a:pt x="1081885" y="0"/>
                      <a:pt x="1125081" y="43196"/>
                      <a:pt x="1125081" y="96482"/>
                    </a:cubicBezTo>
                    <a:lnTo>
                      <a:pt x="1125081" y="337681"/>
                    </a:lnTo>
                    <a:lnTo>
                      <a:pt x="1125081" y="482402"/>
                    </a:lnTo>
                    <a:lnTo>
                      <a:pt x="1125081" y="482400"/>
                    </a:lnTo>
                    <a:cubicBezTo>
                      <a:pt x="1125081" y="535686"/>
                      <a:pt x="1081885" y="578882"/>
                      <a:pt x="1028599" y="578882"/>
                    </a:cubicBezTo>
                    <a:lnTo>
                      <a:pt x="937568" y="578882"/>
                    </a:lnTo>
                    <a:lnTo>
                      <a:pt x="656297" y="578882"/>
                    </a:lnTo>
                    <a:lnTo>
                      <a:pt x="656297" y="578882"/>
                    </a:lnTo>
                    <a:lnTo>
                      <a:pt x="96482" y="578882"/>
                    </a:lnTo>
                    <a:cubicBezTo>
                      <a:pt x="43196" y="578882"/>
                      <a:pt x="0" y="535686"/>
                      <a:pt x="0" y="482400"/>
                    </a:cubicBezTo>
                    <a:lnTo>
                      <a:pt x="0" y="482402"/>
                    </a:lnTo>
                    <a:lnTo>
                      <a:pt x="0" y="337681"/>
                    </a:lnTo>
                    <a:lnTo>
                      <a:pt x="0" y="337681"/>
                    </a:lnTo>
                    <a:lnTo>
                      <a:pt x="0" y="96482"/>
                    </a:lnTo>
                    <a:close/>
                  </a:path>
                </a:pathLst>
              </a:cu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Тип</a:t>
                </a:r>
              </a:p>
            </p:txBody>
          </p:sp>
          <p:sp>
            <p:nvSpPr>
              <p:cNvPr id="560134" name="AutoShape 6"/>
              <p:cNvSpPr>
                <a:spLocks noChangeArrowheads="1"/>
              </p:cNvSpPr>
              <p:nvPr/>
            </p:nvSpPr>
            <p:spPr bwMode="auto">
              <a:xfrm>
                <a:off x="1866000" y="4219300"/>
                <a:ext cx="3721979" cy="578882"/>
              </a:xfrm>
              <a:custGeom>
                <a:avLst/>
                <a:gdLst>
                  <a:gd name="connsiteX0" fmla="*/ 0 w 3721979"/>
                  <a:gd name="connsiteY0" fmla="*/ 96482 h 578882"/>
                  <a:gd name="connsiteX1" fmla="*/ 96482 w 3721979"/>
                  <a:gd name="connsiteY1" fmla="*/ 0 h 578882"/>
                  <a:gd name="connsiteX2" fmla="*/ 620330 w 3721979"/>
                  <a:gd name="connsiteY2" fmla="*/ 0 h 578882"/>
                  <a:gd name="connsiteX3" fmla="*/ 620330 w 3721979"/>
                  <a:gd name="connsiteY3" fmla="*/ 0 h 578882"/>
                  <a:gd name="connsiteX4" fmla="*/ 1550825 w 3721979"/>
                  <a:gd name="connsiteY4" fmla="*/ 0 h 578882"/>
                  <a:gd name="connsiteX5" fmla="*/ 3625497 w 3721979"/>
                  <a:gd name="connsiteY5" fmla="*/ 0 h 578882"/>
                  <a:gd name="connsiteX6" fmla="*/ 3721979 w 3721979"/>
                  <a:gd name="connsiteY6" fmla="*/ 96482 h 578882"/>
                  <a:gd name="connsiteX7" fmla="*/ 3721979 w 3721979"/>
                  <a:gd name="connsiteY7" fmla="*/ 337681 h 578882"/>
                  <a:gd name="connsiteX8" fmla="*/ 3721979 w 3721979"/>
                  <a:gd name="connsiteY8" fmla="*/ 337681 h 578882"/>
                  <a:gd name="connsiteX9" fmla="*/ 3721979 w 3721979"/>
                  <a:gd name="connsiteY9" fmla="*/ 482402 h 578882"/>
                  <a:gd name="connsiteX10" fmla="*/ 3721979 w 3721979"/>
                  <a:gd name="connsiteY10" fmla="*/ 482400 h 578882"/>
                  <a:gd name="connsiteX11" fmla="*/ 3625497 w 3721979"/>
                  <a:gd name="connsiteY11" fmla="*/ 578882 h 578882"/>
                  <a:gd name="connsiteX12" fmla="*/ 1550825 w 3721979"/>
                  <a:gd name="connsiteY12" fmla="*/ 578882 h 578882"/>
                  <a:gd name="connsiteX13" fmla="*/ 584388 w 3721979"/>
                  <a:gd name="connsiteY13" fmla="*/ 674502 h 578882"/>
                  <a:gd name="connsiteX14" fmla="*/ 620330 w 3721979"/>
                  <a:gd name="connsiteY14" fmla="*/ 578882 h 578882"/>
                  <a:gd name="connsiteX15" fmla="*/ 96482 w 3721979"/>
                  <a:gd name="connsiteY15" fmla="*/ 578882 h 578882"/>
                  <a:gd name="connsiteX16" fmla="*/ 0 w 3721979"/>
                  <a:gd name="connsiteY16" fmla="*/ 482400 h 578882"/>
                  <a:gd name="connsiteX17" fmla="*/ 0 w 3721979"/>
                  <a:gd name="connsiteY17" fmla="*/ 482402 h 578882"/>
                  <a:gd name="connsiteX18" fmla="*/ 0 w 3721979"/>
                  <a:gd name="connsiteY18" fmla="*/ 337681 h 578882"/>
                  <a:gd name="connsiteX19" fmla="*/ 0 w 3721979"/>
                  <a:gd name="connsiteY19" fmla="*/ 337681 h 578882"/>
                  <a:gd name="connsiteX20" fmla="*/ 0 w 3721979"/>
                  <a:gd name="connsiteY20" fmla="*/ 96482 h 578882"/>
                  <a:gd name="connsiteX0" fmla="*/ 0 w 3721979"/>
                  <a:gd name="connsiteY0" fmla="*/ 96482 h 578882"/>
                  <a:gd name="connsiteX1" fmla="*/ 96482 w 3721979"/>
                  <a:gd name="connsiteY1" fmla="*/ 0 h 578882"/>
                  <a:gd name="connsiteX2" fmla="*/ 620330 w 3721979"/>
                  <a:gd name="connsiteY2" fmla="*/ 0 h 578882"/>
                  <a:gd name="connsiteX3" fmla="*/ 620330 w 3721979"/>
                  <a:gd name="connsiteY3" fmla="*/ 0 h 578882"/>
                  <a:gd name="connsiteX4" fmla="*/ 1550825 w 3721979"/>
                  <a:gd name="connsiteY4" fmla="*/ 0 h 578882"/>
                  <a:gd name="connsiteX5" fmla="*/ 3625497 w 3721979"/>
                  <a:gd name="connsiteY5" fmla="*/ 0 h 578882"/>
                  <a:gd name="connsiteX6" fmla="*/ 3721979 w 3721979"/>
                  <a:gd name="connsiteY6" fmla="*/ 96482 h 578882"/>
                  <a:gd name="connsiteX7" fmla="*/ 3721979 w 3721979"/>
                  <a:gd name="connsiteY7" fmla="*/ 337681 h 578882"/>
                  <a:gd name="connsiteX8" fmla="*/ 3721979 w 3721979"/>
                  <a:gd name="connsiteY8" fmla="*/ 337681 h 578882"/>
                  <a:gd name="connsiteX9" fmla="*/ 3721979 w 3721979"/>
                  <a:gd name="connsiteY9" fmla="*/ 482402 h 578882"/>
                  <a:gd name="connsiteX10" fmla="*/ 3721979 w 3721979"/>
                  <a:gd name="connsiteY10" fmla="*/ 482400 h 578882"/>
                  <a:gd name="connsiteX11" fmla="*/ 3625497 w 3721979"/>
                  <a:gd name="connsiteY11" fmla="*/ 578882 h 578882"/>
                  <a:gd name="connsiteX12" fmla="*/ 1550825 w 3721979"/>
                  <a:gd name="connsiteY12" fmla="*/ 578882 h 578882"/>
                  <a:gd name="connsiteX13" fmla="*/ 620330 w 3721979"/>
                  <a:gd name="connsiteY13" fmla="*/ 578882 h 578882"/>
                  <a:gd name="connsiteX14" fmla="*/ 96482 w 3721979"/>
                  <a:gd name="connsiteY14" fmla="*/ 578882 h 578882"/>
                  <a:gd name="connsiteX15" fmla="*/ 0 w 3721979"/>
                  <a:gd name="connsiteY15" fmla="*/ 482400 h 578882"/>
                  <a:gd name="connsiteX16" fmla="*/ 0 w 3721979"/>
                  <a:gd name="connsiteY16" fmla="*/ 482402 h 578882"/>
                  <a:gd name="connsiteX17" fmla="*/ 0 w 3721979"/>
                  <a:gd name="connsiteY17" fmla="*/ 337681 h 578882"/>
                  <a:gd name="connsiteX18" fmla="*/ 0 w 3721979"/>
                  <a:gd name="connsiteY18" fmla="*/ 337681 h 578882"/>
                  <a:gd name="connsiteX19" fmla="*/ 0 w 3721979"/>
                  <a:gd name="connsiteY19" fmla="*/ 96482 h 578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721979" h="578882">
                    <a:moveTo>
                      <a:pt x="0" y="96482"/>
                    </a:moveTo>
                    <a:cubicBezTo>
                      <a:pt x="0" y="43196"/>
                      <a:pt x="43196" y="0"/>
                      <a:pt x="96482" y="0"/>
                    </a:cubicBezTo>
                    <a:lnTo>
                      <a:pt x="620330" y="0"/>
                    </a:lnTo>
                    <a:lnTo>
                      <a:pt x="620330" y="0"/>
                    </a:lnTo>
                    <a:lnTo>
                      <a:pt x="1550825" y="0"/>
                    </a:lnTo>
                    <a:lnTo>
                      <a:pt x="3625497" y="0"/>
                    </a:lnTo>
                    <a:cubicBezTo>
                      <a:pt x="3678783" y="0"/>
                      <a:pt x="3721979" y="43196"/>
                      <a:pt x="3721979" y="96482"/>
                    </a:cubicBezTo>
                    <a:lnTo>
                      <a:pt x="3721979" y="337681"/>
                    </a:lnTo>
                    <a:lnTo>
                      <a:pt x="3721979" y="337681"/>
                    </a:lnTo>
                    <a:lnTo>
                      <a:pt x="3721979" y="482402"/>
                    </a:lnTo>
                    <a:lnTo>
                      <a:pt x="3721979" y="482400"/>
                    </a:lnTo>
                    <a:cubicBezTo>
                      <a:pt x="3721979" y="535686"/>
                      <a:pt x="3678783" y="578882"/>
                      <a:pt x="3625497" y="578882"/>
                    </a:cubicBezTo>
                    <a:lnTo>
                      <a:pt x="1550825" y="578882"/>
                    </a:lnTo>
                    <a:lnTo>
                      <a:pt x="620330" y="578882"/>
                    </a:lnTo>
                    <a:lnTo>
                      <a:pt x="96482" y="578882"/>
                    </a:lnTo>
                    <a:cubicBezTo>
                      <a:pt x="43196" y="578882"/>
                      <a:pt x="0" y="535686"/>
                      <a:pt x="0" y="482400"/>
                    </a:cubicBezTo>
                    <a:lnTo>
                      <a:pt x="0" y="482402"/>
                    </a:lnTo>
                    <a:lnTo>
                      <a:pt x="0" y="337681"/>
                    </a:lnTo>
                    <a:lnTo>
                      <a:pt x="0" y="337681"/>
                    </a:lnTo>
                    <a:lnTo>
                      <a:pt x="0" y="96482"/>
                    </a:lnTo>
                    <a:close/>
                  </a:path>
                </a:pathLst>
              </a:cu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Име на променлива</a:t>
                </a:r>
              </a:p>
            </p:txBody>
          </p:sp>
          <p:sp>
            <p:nvSpPr>
              <p:cNvPr id="560135" name="AutoShape 7"/>
              <p:cNvSpPr>
                <a:spLocks noChangeArrowheads="1"/>
              </p:cNvSpPr>
              <p:nvPr/>
            </p:nvSpPr>
            <p:spPr bwMode="auto">
              <a:xfrm>
                <a:off x="5871000" y="5814679"/>
                <a:ext cx="1752600" cy="578882"/>
              </a:xfrm>
              <a:custGeom>
                <a:avLst/>
                <a:gdLst>
                  <a:gd name="connsiteX0" fmla="*/ 0 w 1752600"/>
                  <a:gd name="connsiteY0" fmla="*/ 96482 h 578882"/>
                  <a:gd name="connsiteX1" fmla="*/ 96482 w 1752600"/>
                  <a:gd name="connsiteY1" fmla="*/ 0 h 578882"/>
                  <a:gd name="connsiteX2" fmla="*/ 292100 w 1752600"/>
                  <a:gd name="connsiteY2" fmla="*/ 0 h 578882"/>
                  <a:gd name="connsiteX3" fmla="*/ 292100 w 1752600"/>
                  <a:gd name="connsiteY3" fmla="*/ 0 h 578882"/>
                  <a:gd name="connsiteX4" fmla="*/ 730250 w 1752600"/>
                  <a:gd name="connsiteY4" fmla="*/ 0 h 578882"/>
                  <a:gd name="connsiteX5" fmla="*/ 1656118 w 1752600"/>
                  <a:gd name="connsiteY5" fmla="*/ 0 h 578882"/>
                  <a:gd name="connsiteX6" fmla="*/ 1752600 w 1752600"/>
                  <a:gd name="connsiteY6" fmla="*/ 96482 h 578882"/>
                  <a:gd name="connsiteX7" fmla="*/ 1752600 w 1752600"/>
                  <a:gd name="connsiteY7" fmla="*/ 96480 h 578882"/>
                  <a:gd name="connsiteX8" fmla="*/ 1752600 w 1752600"/>
                  <a:gd name="connsiteY8" fmla="*/ 96480 h 578882"/>
                  <a:gd name="connsiteX9" fmla="*/ 1752600 w 1752600"/>
                  <a:gd name="connsiteY9" fmla="*/ 241201 h 578882"/>
                  <a:gd name="connsiteX10" fmla="*/ 1752600 w 1752600"/>
                  <a:gd name="connsiteY10" fmla="*/ 482400 h 578882"/>
                  <a:gd name="connsiteX11" fmla="*/ 1656118 w 1752600"/>
                  <a:gd name="connsiteY11" fmla="*/ 578882 h 578882"/>
                  <a:gd name="connsiteX12" fmla="*/ 730250 w 1752600"/>
                  <a:gd name="connsiteY12" fmla="*/ 578882 h 578882"/>
                  <a:gd name="connsiteX13" fmla="*/ 292100 w 1752600"/>
                  <a:gd name="connsiteY13" fmla="*/ 578882 h 578882"/>
                  <a:gd name="connsiteX14" fmla="*/ 292100 w 1752600"/>
                  <a:gd name="connsiteY14" fmla="*/ 578882 h 578882"/>
                  <a:gd name="connsiteX15" fmla="*/ 96482 w 1752600"/>
                  <a:gd name="connsiteY15" fmla="*/ 578882 h 578882"/>
                  <a:gd name="connsiteX16" fmla="*/ 0 w 1752600"/>
                  <a:gd name="connsiteY16" fmla="*/ 482400 h 578882"/>
                  <a:gd name="connsiteX17" fmla="*/ 0 w 1752600"/>
                  <a:gd name="connsiteY17" fmla="*/ 241201 h 578882"/>
                  <a:gd name="connsiteX18" fmla="*/ -96884 w 1752600"/>
                  <a:gd name="connsiteY18" fmla="*/ 52429 h 578882"/>
                  <a:gd name="connsiteX19" fmla="*/ 0 w 1752600"/>
                  <a:gd name="connsiteY19" fmla="*/ 96480 h 578882"/>
                  <a:gd name="connsiteX20" fmla="*/ 0 w 1752600"/>
                  <a:gd name="connsiteY20" fmla="*/ 96482 h 578882"/>
                  <a:gd name="connsiteX0" fmla="*/ 0 w 1752600"/>
                  <a:gd name="connsiteY0" fmla="*/ 96482 h 578882"/>
                  <a:gd name="connsiteX1" fmla="*/ 96482 w 1752600"/>
                  <a:gd name="connsiteY1" fmla="*/ 0 h 578882"/>
                  <a:gd name="connsiteX2" fmla="*/ 292100 w 1752600"/>
                  <a:gd name="connsiteY2" fmla="*/ 0 h 578882"/>
                  <a:gd name="connsiteX3" fmla="*/ 292100 w 1752600"/>
                  <a:gd name="connsiteY3" fmla="*/ 0 h 578882"/>
                  <a:gd name="connsiteX4" fmla="*/ 730250 w 1752600"/>
                  <a:gd name="connsiteY4" fmla="*/ 0 h 578882"/>
                  <a:gd name="connsiteX5" fmla="*/ 1656118 w 1752600"/>
                  <a:gd name="connsiteY5" fmla="*/ 0 h 578882"/>
                  <a:gd name="connsiteX6" fmla="*/ 1752600 w 1752600"/>
                  <a:gd name="connsiteY6" fmla="*/ 96482 h 578882"/>
                  <a:gd name="connsiteX7" fmla="*/ 1752600 w 1752600"/>
                  <a:gd name="connsiteY7" fmla="*/ 96480 h 578882"/>
                  <a:gd name="connsiteX8" fmla="*/ 1752600 w 1752600"/>
                  <a:gd name="connsiteY8" fmla="*/ 96480 h 578882"/>
                  <a:gd name="connsiteX9" fmla="*/ 1752600 w 1752600"/>
                  <a:gd name="connsiteY9" fmla="*/ 241201 h 578882"/>
                  <a:gd name="connsiteX10" fmla="*/ 1752600 w 1752600"/>
                  <a:gd name="connsiteY10" fmla="*/ 482400 h 578882"/>
                  <a:gd name="connsiteX11" fmla="*/ 1656118 w 1752600"/>
                  <a:gd name="connsiteY11" fmla="*/ 578882 h 578882"/>
                  <a:gd name="connsiteX12" fmla="*/ 730250 w 1752600"/>
                  <a:gd name="connsiteY12" fmla="*/ 578882 h 578882"/>
                  <a:gd name="connsiteX13" fmla="*/ 292100 w 1752600"/>
                  <a:gd name="connsiteY13" fmla="*/ 578882 h 578882"/>
                  <a:gd name="connsiteX14" fmla="*/ 292100 w 1752600"/>
                  <a:gd name="connsiteY14" fmla="*/ 578882 h 578882"/>
                  <a:gd name="connsiteX15" fmla="*/ 96482 w 1752600"/>
                  <a:gd name="connsiteY15" fmla="*/ 578882 h 578882"/>
                  <a:gd name="connsiteX16" fmla="*/ 0 w 1752600"/>
                  <a:gd name="connsiteY16" fmla="*/ 482400 h 578882"/>
                  <a:gd name="connsiteX17" fmla="*/ 0 w 1752600"/>
                  <a:gd name="connsiteY17" fmla="*/ 241201 h 578882"/>
                  <a:gd name="connsiteX18" fmla="*/ 0 w 1752600"/>
                  <a:gd name="connsiteY18" fmla="*/ 96480 h 578882"/>
                  <a:gd name="connsiteX19" fmla="*/ 0 w 1752600"/>
                  <a:gd name="connsiteY19" fmla="*/ 96482 h 578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52600" h="578882">
                    <a:moveTo>
                      <a:pt x="0" y="96482"/>
                    </a:moveTo>
                    <a:cubicBezTo>
                      <a:pt x="0" y="43196"/>
                      <a:pt x="43196" y="0"/>
                      <a:pt x="96482" y="0"/>
                    </a:cubicBezTo>
                    <a:lnTo>
                      <a:pt x="292100" y="0"/>
                    </a:lnTo>
                    <a:lnTo>
                      <a:pt x="292100" y="0"/>
                    </a:lnTo>
                    <a:lnTo>
                      <a:pt x="730250" y="0"/>
                    </a:lnTo>
                    <a:lnTo>
                      <a:pt x="1656118" y="0"/>
                    </a:lnTo>
                    <a:cubicBezTo>
                      <a:pt x="1709404" y="0"/>
                      <a:pt x="1752600" y="43196"/>
                      <a:pt x="1752600" y="96482"/>
                    </a:cubicBezTo>
                    <a:lnTo>
                      <a:pt x="1752600" y="96480"/>
                    </a:lnTo>
                    <a:lnTo>
                      <a:pt x="1752600" y="96480"/>
                    </a:lnTo>
                    <a:lnTo>
                      <a:pt x="1752600" y="241201"/>
                    </a:lnTo>
                    <a:lnTo>
                      <a:pt x="1752600" y="482400"/>
                    </a:lnTo>
                    <a:cubicBezTo>
                      <a:pt x="1752600" y="535686"/>
                      <a:pt x="1709404" y="578882"/>
                      <a:pt x="1656118" y="578882"/>
                    </a:cubicBezTo>
                    <a:lnTo>
                      <a:pt x="730250" y="578882"/>
                    </a:lnTo>
                    <a:lnTo>
                      <a:pt x="292100" y="578882"/>
                    </a:lnTo>
                    <a:lnTo>
                      <a:pt x="292100" y="578882"/>
                    </a:lnTo>
                    <a:lnTo>
                      <a:pt x="96482" y="578882"/>
                    </a:lnTo>
                    <a:cubicBezTo>
                      <a:pt x="43196" y="578882"/>
                      <a:pt x="0" y="535686"/>
                      <a:pt x="0" y="482400"/>
                    </a:cubicBezTo>
                    <a:lnTo>
                      <a:pt x="0" y="241201"/>
                    </a:lnTo>
                    <a:lnTo>
                      <a:pt x="0" y="96480"/>
                    </a:lnTo>
                    <a:lnTo>
                      <a:pt x="0" y="96482"/>
                    </a:lnTo>
                    <a:close/>
                  </a:path>
                </a:pathLst>
              </a:cu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Стойност</a:t>
                </a:r>
              </a:p>
            </p:txBody>
          </p:sp>
        </p:grpSp>
        <p:sp>
          <p:nvSpPr>
            <p:cNvPr id="3" name="Rectangle 2"/>
            <p:cNvSpPr/>
            <p:nvPr/>
          </p:nvSpPr>
          <p:spPr bwMode="auto">
            <a:xfrm>
              <a:off x="2531736" y="5094000"/>
              <a:ext cx="675000" cy="45000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302791" y="5089529"/>
              <a:ext cx="1087520" cy="45000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655066" y="5073168"/>
              <a:ext cx="350934" cy="454471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AutoShape 5">
            <a:extLst>
              <a:ext uri="{FF2B5EF4-FFF2-40B4-BE49-F238E27FC236}">
                <a16:creationId xmlns:a16="http://schemas.microsoft.com/office/drawing/2014/main" id="{D07024F6-DC88-4CDC-BF03-31824AC5E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09" y="5285911"/>
            <a:ext cx="1744710" cy="1073882"/>
          </a:xfrm>
          <a:custGeom>
            <a:avLst/>
            <a:gdLst>
              <a:gd name="connsiteX0" fmla="*/ 0 w 1125081"/>
              <a:gd name="connsiteY0" fmla="*/ 96482 h 578882"/>
              <a:gd name="connsiteX1" fmla="*/ 96482 w 1125081"/>
              <a:gd name="connsiteY1" fmla="*/ 0 h 578882"/>
              <a:gd name="connsiteX2" fmla="*/ 656297 w 1125081"/>
              <a:gd name="connsiteY2" fmla="*/ 0 h 578882"/>
              <a:gd name="connsiteX3" fmla="*/ 656297 w 1125081"/>
              <a:gd name="connsiteY3" fmla="*/ 0 h 578882"/>
              <a:gd name="connsiteX4" fmla="*/ 937568 w 1125081"/>
              <a:gd name="connsiteY4" fmla="*/ 0 h 578882"/>
              <a:gd name="connsiteX5" fmla="*/ 1028599 w 1125081"/>
              <a:gd name="connsiteY5" fmla="*/ 0 h 578882"/>
              <a:gd name="connsiteX6" fmla="*/ 1125081 w 1125081"/>
              <a:gd name="connsiteY6" fmla="*/ 96482 h 578882"/>
              <a:gd name="connsiteX7" fmla="*/ 1125081 w 1125081"/>
              <a:gd name="connsiteY7" fmla="*/ 337681 h 578882"/>
              <a:gd name="connsiteX8" fmla="*/ 1259641 w 1125081"/>
              <a:gd name="connsiteY8" fmla="*/ 469838 h 578882"/>
              <a:gd name="connsiteX9" fmla="*/ 1125081 w 1125081"/>
              <a:gd name="connsiteY9" fmla="*/ 482402 h 578882"/>
              <a:gd name="connsiteX10" fmla="*/ 1125081 w 1125081"/>
              <a:gd name="connsiteY10" fmla="*/ 482400 h 578882"/>
              <a:gd name="connsiteX11" fmla="*/ 1028599 w 1125081"/>
              <a:gd name="connsiteY11" fmla="*/ 578882 h 578882"/>
              <a:gd name="connsiteX12" fmla="*/ 937568 w 1125081"/>
              <a:gd name="connsiteY12" fmla="*/ 578882 h 578882"/>
              <a:gd name="connsiteX13" fmla="*/ 656297 w 1125081"/>
              <a:gd name="connsiteY13" fmla="*/ 578882 h 578882"/>
              <a:gd name="connsiteX14" fmla="*/ 656297 w 1125081"/>
              <a:gd name="connsiteY14" fmla="*/ 578882 h 578882"/>
              <a:gd name="connsiteX15" fmla="*/ 96482 w 1125081"/>
              <a:gd name="connsiteY15" fmla="*/ 578882 h 578882"/>
              <a:gd name="connsiteX16" fmla="*/ 0 w 1125081"/>
              <a:gd name="connsiteY16" fmla="*/ 482400 h 578882"/>
              <a:gd name="connsiteX17" fmla="*/ 0 w 1125081"/>
              <a:gd name="connsiteY17" fmla="*/ 482402 h 578882"/>
              <a:gd name="connsiteX18" fmla="*/ 0 w 1125081"/>
              <a:gd name="connsiteY18" fmla="*/ 337681 h 578882"/>
              <a:gd name="connsiteX19" fmla="*/ 0 w 1125081"/>
              <a:gd name="connsiteY19" fmla="*/ 337681 h 578882"/>
              <a:gd name="connsiteX20" fmla="*/ 0 w 1125081"/>
              <a:gd name="connsiteY20" fmla="*/ 96482 h 578882"/>
              <a:gd name="connsiteX0" fmla="*/ 0 w 1125081"/>
              <a:gd name="connsiteY0" fmla="*/ 96482 h 578882"/>
              <a:gd name="connsiteX1" fmla="*/ 96482 w 1125081"/>
              <a:gd name="connsiteY1" fmla="*/ 0 h 578882"/>
              <a:gd name="connsiteX2" fmla="*/ 656297 w 1125081"/>
              <a:gd name="connsiteY2" fmla="*/ 0 h 578882"/>
              <a:gd name="connsiteX3" fmla="*/ 656297 w 1125081"/>
              <a:gd name="connsiteY3" fmla="*/ 0 h 578882"/>
              <a:gd name="connsiteX4" fmla="*/ 937568 w 1125081"/>
              <a:gd name="connsiteY4" fmla="*/ 0 h 578882"/>
              <a:gd name="connsiteX5" fmla="*/ 1028599 w 1125081"/>
              <a:gd name="connsiteY5" fmla="*/ 0 h 578882"/>
              <a:gd name="connsiteX6" fmla="*/ 1125081 w 1125081"/>
              <a:gd name="connsiteY6" fmla="*/ 96482 h 578882"/>
              <a:gd name="connsiteX7" fmla="*/ 1125081 w 1125081"/>
              <a:gd name="connsiteY7" fmla="*/ 337681 h 578882"/>
              <a:gd name="connsiteX8" fmla="*/ 1125081 w 1125081"/>
              <a:gd name="connsiteY8" fmla="*/ 482402 h 578882"/>
              <a:gd name="connsiteX9" fmla="*/ 1125081 w 1125081"/>
              <a:gd name="connsiteY9" fmla="*/ 482400 h 578882"/>
              <a:gd name="connsiteX10" fmla="*/ 1028599 w 1125081"/>
              <a:gd name="connsiteY10" fmla="*/ 578882 h 578882"/>
              <a:gd name="connsiteX11" fmla="*/ 937568 w 1125081"/>
              <a:gd name="connsiteY11" fmla="*/ 578882 h 578882"/>
              <a:gd name="connsiteX12" fmla="*/ 656297 w 1125081"/>
              <a:gd name="connsiteY12" fmla="*/ 578882 h 578882"/>
              <a:gd name="connsiteX13" fmla="*/ 656297 w 1125081"/>
              <a:gd name="connsiteY13" fmla="*/ 578882 h 578882"/>
              <a:gd name="connsiteX14" fmla="*/ 96482 w 1125081"/>
              <a:gd name="connsiteY14" fmla="*/ 578882 h 578882"/>
              <a:gd name="connsiteX15" fmla="*/ 0 w 1125081"/>
              <a:gd name="connsiteY15" fmla="*/ 482400 h 578882"/>
              <a:gd name="connsiteX16" fmla="*/ 0 w 1125081"/>
              <a:gd name="connsiteY16" fmla="*/ 482402 h 578882"/>
              <a:gd name="connsiteX17" fmla="*/ 0 w 1125081"/>
              <a:gd name="connsiteY17" fmla="*/ 337681 h 578882"/>
              <a:gd name="connsiteX18" fmla="*/ 0 w 1125081"/>
              <a:gd name="connsiteY18" fmla="*/ 337681 h 578882"/>
              <a:gd name="connsiteX19" fmla="*/ 0 w 1125081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25081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56297" y="0"/>
                </a:lnTo>
                <a:lnTo>
                  <a:pt x="656297" y="0"/>
                </a:lnTo>
                <a:lnTo>
                  <a:pt x="937568" y="0"/>
                </a:lnTo>
                <a:lnTo>
                  <a:pt x="1028599" y="0"/>
                </a:lnTo>
                <a:cubicBezTo>
                  <a:pt x="1081885" y="0"/>
                  <a:pt x="1125081" y="43196"/>
                  <a:pt x="1125081" y="96482"/>
                </a:cubicBezTo>
                <a:lnTo>
                  <a:pt x="1125081" y="337681"/>
                </a:lnTo>
                <a:lnTo>
                  <a:pt x="1125081" y="482402"/>
                </a:lnTo>
                <a:lnTo>
                  <a:pt x="1125081" y="482400"/>
                </a:lnTo>
                <a:cubicBezTo>
                  <a:pt x="1125081" y="535686"/>
                  <a:pt x="1081885" y="578882"/>
                  <a:pt x="1028599" y="578882"/>
                </a:cubicBezTo>
                <a:lnTo>
                  <a:pt x="937568" y="578882"/>
                </a:lnTo>
                <a:lnTo>
                  <a:pt x="656297" y="578882"/>
                </a:lnTo>
                <a:lnTo>
                  <a:pt x="656297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</a:t>
            </a:r>
            <a:r>
              <a:rPr lang="en-US" sz="2800" b="1" dirty="0">
                <a:solidFill>
                  <a:srgbClr val="F2A4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endParaRPr lang="bg-BG" sz="2800" b="1" dirty="0">
              <a:solidFill>
                <a:srgbClr val="F2A4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99AB8A-50D6-4786-8A26-EDA12D807492}"/>
              </a:ext>
            </a:extLst>
          </p:cNvPr>
          <p:cNvSpPr/>
          <p:nvPr/>
        </p:nvSpPr>
        <p:spPr bwMode="auto">
          <a:xfrm>
            <a:off x="4694245" y="5311465"/>
            <a:ext cx="759501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879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2766" y="1311411"/>
            <a:ext cx="10129234" cy="5546589"/>
          </a:xfrm>
        </p:spPr>
        <p:txBody>
          <a:bodyPr>
            <a:normAutofit/>
          </a:bodyPr>
          <a:lstStyle/>
          <a:p>
            <a:r>
              <a:rPr lang="bg-BG" sz="3600" dirty="0">
                <a:cs typeface="Consolas" pitchFamily="49" charset="0"/>
              </a:rPr>
              <a:t>Имената на променливите могат да съдържат:</a:t>
            </a:r>
          </a:p>
          <a:p>
            <a:pPr lvl="1"/>
            <a:r>
              <a:rPr lang="bg-BG" sz="3600" b="1" dirty="0">
                <a:cs typeface="Consolas" pitchFamily="49" charset="0"/>
              </a:rPr>
              <a:t>букви, цифри и долна черта</a:t>
            </a:r>
          </a:p>
          <a:p>
            <a:r>
              <a:rPr lang="bg-BG" sz="3600" dirty="0">
                <a:cs typeface="Consolas" pitchFamily="49" charset="0"/>
              </a:rPr>
              <a:t>Името </a:t>
            </a:r>
            <a:r>
              <a:rPr lang="bg-BG" sz="3600" b="1" dirty="0">
                <a:cs typeface="Consolas" pitchFamily="49" charset="0"/>
              </a:rPr>
              <a:t>не</a:t>
            </a:r>
            <a:r>
              <a:rPr lang="bg-BG" sz="3600" dirty="0">
                <a:cs typeface="Consolas" pitchFamily="49" charset="0"/>
              </a:rPr>
              <a:t> трябва да </a:t>
            </a:r>
            <a:r>
              <a:rPr lang="bg-BG" sz="3600" b="1" dirty="0">
                <a:cs typeface="Consolas" pitchFamily="49" charset="0"/>
              </a:rPr>
              <a:t>започва</a:t>
            </a:r>
            <a:r>
              <a:rPr lang="bg-BG" sz="3600" dirty="0">
                <a:cs typeface="Consolas" pitchFamily="49" charset="0"/>
              </a:rPr>
              <a:t> с </a:t>
            </a:r>
            <a:r>
              <a:rPr lang="bg-BG" sz="3600" b="1" dirty="0">
                <a:cs typeface="Consolas" pitchFamily="49" charset="0"/>
              </a:rPr>
              <a:t>цифра</a:t>
            </a:r>
            <a:endParaRPr lang="en-US" sz="3600" b="1" dirty="0">
              <a:cs typeface="Consolas" pitchFamily="49" charset="0"/>
            </a:endParaRPr>
          </a:p>
          <a:p>
            <a:r>
              <a:rPr lang="bg-BG" sz="3600" dirty="0">
                <a:cs typeface="Consolas" pitchFamily="49" charset="0"/>
              </a:rPr>
              <a:t>Името може да </a:t>
            </a:r>
            <a:r>
              <a:rPr lang="bg-BG" sz="3600" b="1" dirty="0">
                <a:cs typeface="Consolas" pitchFamily="49" charset="0"/>
              </a:rPr>
              <a:t>започва</a:t>
            </a:r>
            <a:r>
              <a:rPr lang="bg-BG" sz="3600" dirty="0">
                <a:cs typeface="Consolas" pitchFamily="49" charset="0"/>
              </a:rPr>
              <a:t> с </a:t>
            </a:r>
            <a:r>
              <a:rPr lang="bg-BG" sz="3600" b="1" dirty="0">
                <a:cs typeface="Consolas" pitchFamily="49" charset="0"/>
              </a:rPr>
              <a:t>буква или долна черта</a:t>
            </a:r>
          </a:p>
          <a:p>
            <a:r>
              <a:rPr lang="bg-BG" sz="3600" dirty="0">
                <a:cs typeface="Consolas" pitchFamily="49" charset="0"/>
              </a:rPr>
              <a:t>Имената са </a:t>
            </a:r>
            <a:r>
              <a:rPr lang="en-US" sz="3600" b="1" dirty="0">
                <a:cs typeface="Consolas" pitchFamily="49" charset="0"/>
              </a:rPr>
              <a:t>case</a:t>
            </a:r>
            <a:r>
              <a:rPr lang="bg-BG" sz="3600" b="1" dirty="0">
                <a:cs typeface="Consolas" pitchFamily="49" charset="0"/>
              </a:rPr>
              <a:t> </a:t>
            </a:r>
            <a:r>
              <a:rPr lang="en-US" sz="3600" b="1" dirty="0">
                <a:cs typeface="Consolas" pitchFamily="49" charset="0"/>
              </a:rPr>
              <a:t>sensitive</a:t>
            </a:r>
          </a:p>
          <a:p>
            <a:r>
              <a:rPr lang="bg-BG" sz="3600" dirty="0">
                <a:cs typeface="Consolas" pitchFamily="49" charset="0"/>
              </a:rPr>
              <a:t>Използва се </a:t>
            </a:r>
            <a:r>
              <a:rPr lang="en-US" sz="3600" b="1" dirty="0">
                <a:cs typeface="Consolas" pitchFamily="49" charset="0"/>
              </a:rPr>
              <a:t>camel case </a:t>
            </a:r>
            <a:r>
              <a:rPr lang="bg-BG" sz="3600" dirty="0">
                <a:cs typeface="Consolas" pitchFamily="49" charset="0"/>
              </a:rPr>
              <a:t>правила при именуване</a:t>
            </a:r>
          </a:p>
          <a:p>
            <a:endParaRPr lang="bg-BG" b="1" dirty="0"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Конвенции при именуване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B8B73C-92DC-4EEC-A8C1-96BDCA3F7B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8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91D87D-8030-4641-8161-9D853A5114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1" y="1385091"/>
            <a:ext cx="2213798" cy="22137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32F5379-C2F7-4FF2-824A-6CDDF9A28E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35234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9990000" cy="5232857"/>
          </a:xfrm>
        </p:spPr>
        <p:txBody>
          <a:bodyPr/>
          <a:lstStyle/>
          <a:p>
            <a:r>
              <a:rPr lang="bg-BG" dirty="0"/>
              <a:t>Команда за четене от конзолата: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Пример: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61000" y="1809000"/>
            <a:ext cx="3240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text 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fmt.Scanln(&amp;text)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37C999-8804-44ED-B013-1CDD5239EC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8ABA029-7DBE-4E37-BB99-5EB1221AC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000" y="4014000"/>
            <a:ext cx="36900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name string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fmt.Scanln(&amp;name)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fmt.Println(name)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D05F01E-2B58-482A-B247-48554A1F0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000" y="1809000"/>
            <a:ext cx="3581400" cy="965716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2089150 w 3581400"/>
              <a:gd name="connsiteY2" fmla="*/ 0 h 965716"/>
              <a:gd name="connsiteX3" fmla="*/ 2465472 w 3581400"/>
              <a:gd name="connsiteY3" fmla="*/ -204008 h 965716"/>
              <a:gd name="connsiteX4" fmla="*/ 298450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2984500 w 3581400"/>
              <a:gd name="connsiteY12" fmla="*/ 965716 h 965716"/>
              <a:gd name="connsiteX13" fmla="*/ 2089150 w 3581400"/>
              <a:gd name="connsiteY13" fmla="*/ 965716 h 965716"/>
              <a:gd name="connsiteX14" fmla="*/ 208915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2089150 w 3581400"/>
              <a:gd name="connsiteY2" fmla="*/ 0 h 965716"/>
              <a:gd name="connsiteX3" fmla="*/ 2984500 w 3581400"/>
              <a:gd name="connsiteY3" fmla="*/ 0 h 965716"/>
              <a:gd name="connsiteX4" fmla="*/ 3420444 w 3581400"/>
              <a:gd name="connsiteY4" fmla="*/ 0 h 965716"/>
              <a:gd name="connsiteX5" fmla="*/ 3581400 w 3581400"/>
              <a:gd name="connsiteY5" fmla="*/ 160956 h 965716"/>
              <a:gd name="connsiteX6" fmla="*/ 3581400 w 3581400"/>
              <a:gd name="connsiteY6" fmla="*/ 160953 h 965716"/>
              <a:gd name="connsiteX7" fmla="*/ 3581400 w 3581400"/>
              <a:gd name="connsiteY7" fmla="*/ 160953 h 965716"/>
              <a:gd name="connsiteX8" fmla="*/ 3581400 w 3581400"/>
              <a:gd name="connsiteY8" fmla="*/ 402382 h 965716"/>
              <a:gd name="connsiteX9" fmla="*/ 3581400 w 3581400"/>
              <a:gd name="connsiteY9" fmla="*/ 804760 h 965716"/>
              <a:gd name="connsiteX10" fmla="*/ 3420444 w 3581400"/>
              <a:gd name="connsiteY10" fmla="*/ 965716 h 965716"/>
              <a:gd name="connsiteX11" fmla="*/ 2984500 w 3581400"/>
              <a:gd name="connsiteY11" fmla="*/ 965716 h 965716"/>
              <a:gd name="connsiteX12" fmla="*/ 2089150 w 3581400"/>
              <a:gd name="connsiteY12" fmla="*/ 965716 h 965716"/>
              <a:gd name="connsiteX13" fmla="*/ 2089150 w 3581400"/>
              <a:gd name="connsiteY13" fmla="*/ 965716 h 965716"/>
              <a:gd name="connsiteX14" fmla="*/ 160956 w 3581400"/>
              <a:gd name="connsiteY14" fmla="*/ 965716 h 965716"/>
              <a:gd name="connsiteX15" fmla="*/ 0 w 3581400"/>
              <a:gd name="connsiteY15" fmla="*/ 804760 h 965716"/>
              <a:gd name="connsiteX16" fmla="*/ 0 w 3581400"/>
              <a:gd name="connsiteY16" fmla="*/ 402382 h 965716"/>
              <a:gd name="connsiteX17" fmla="*/ 0 w 3581400"/>
              <a:gd name="connsiteY17" fmla="*/ 160953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2089150" y="0"/>
                </a:lnTo>
                <a:lnTo>
                  <a:pt x="298450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2984500" y="965716"/>
                </a:lnTo>
                <a:lnTo>
                  <a:pt x="2089150" y="965716"/>
                </a:lnTo>
                <a:lnTo>
                  <a:pt x="208915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текст на един ред</a:t>
            </a:r>
          </a:p>
        </p:txBody>
      </p:sp>
    </p:spTree>
    <p:extLst>
      <p:ext uri="{BB962C8B-B14F-4D97-AF65-F5344CB8AC3E}">
        <p14:creationId xmlns:p14="http://schemas.microsoft.com/office/powerpoint/2010/main" val="106849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8207" y="100750"/>
            <a:ext cx="8397308" cy="882654"/>
          </a:xfrm>
        </p:spPr>
        <p:txBody>
          <a:bodyPr/>
          <a:lstStyle/>
          <a:p>
            <a:r>
              <a:rPr lang="bg-BG" dirty="0"/>
              <a:t>Четене на цели / дробни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r>
              <a:rPr lang="bg-BG" sz="3200" dirty="0"/>
              <a:t>Четене на дробно число:</a:t>
            </a:r>
            <a:endParaRPr lang="en-US" sz="3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81001" y="3894437"/>
            <a:ext cx="413999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grade float32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fmt.Scanln(&amp;grade)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fmt.Println(grade)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81000" y="1721856"/>
            <a:ext cx="4095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number int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fmt.Scanln(&amp;number)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fmt.Println(number)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4137F3E-A52E-44E1-9199-2351F1C7F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583" y="1867003"/>
            <a:ext cx="3581400" cy="965716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2089150 w 3581400"/>
              <a:gd name="connsiteY2" fmla="*/ 0 h 965716"/>
              <a:gd name="connsiteX3" fmla="*/ 2465472 w 3581400"/>
              <a:gd name="connsiteY3" fmla="*/ -204008 h 965716"/>
              <a:gd name="connsiteX4" fmla="*/ 298450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2984500 w 3581400"/>
              <a:gd name="connsiteY12" fmla="*/ 965716 h 965716"/>
              <a:gd name="connsiteX13" fmla="*/ 2089150 w 3581400"/>
              <a:gd name="connsiteY13" fmla="*/ 965716 h 965716"/>
              <a:gd name="connsiteX14" fmla="*/ 208915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2089150 w 3581400"/>
              <a:gd name="connsiteY2" fmla="*/ 0 h 965716"/>
              <a:gd name="connsiteX3" fmla="*/ 2984500 w 3581400"/>
              <a:gd name="connsiteY3" fmla="*/ 0 h 965716"/>
              <a:gd name="connsiteX4" fmla="*/ 3420444 w 3581400"/>
              <a:gd name="connsiteY4" fmla="*/ 0 h 965716"/>
              <a:gd name="connsiteX5" fmla="*/ 3581400 w 3581400"/>
              <a:gd name="connsiteY5" fmla="*/ 160956 h 965716"/>
              <a:gd name="connsiteX6" fmla="*/ 3581400 w 3581400"/>
              <a:gd name="connsiteY6" fmla="*/ 160953 h 965716"/>
              <a:gd name="connsiteX7" fmla="*/ 3581400 w 3581400"/>
              <a:gd name="connsiteY7" fmla="*/ 160953 h 965716"/>
              <a:gd name="connsiteX8" fmla="*/ 3581400 w 3581400"/>
              <a:gd name="connsiteY8" fmla="*/ 402382 h 965716"/>
              <a:gd name="connsiteX9" fmla="*/ 3581400 w 3581400"/>
              <a:gd name="connsiteY9" fmla="*/ 804760 h 965716"/>
              <a:gd name="connsiteX10" fmla="*/ 3420444 w 3581400"/>
              <a:gd name="connsiteY10" fmla="*/ 965716 h 965716"/>
              <a:gd name="connsiteX11" fmla="*/ 2984500 w 3581400"/>
              <a:gd name="connsiteY11" fmla="*/ 965716 h 965716"/>
              <a:gd name="connsiteX12" fmla="*/ 2089150 w 3581400"/>
              <a:gd name="connsiteY12" fmla="*/ 965716 h 965716"/>
              <a:gd name="connsiteX13" fmla="*/ 2089150 w 3581400"/>
              <a:gd name="connsiteY13" fmla="*/ 965716 h 965716"/>
              <a:gd name="connsiteX14" fmla="*/ 160956 w 3581400"/>
              <a:gd name="connsiteY14" fmla="*/ 965716 h 965716"/>
              <a:gd name="connsiteX15" fmla="*/ 0 w 3581400"/>
              <a:gd name="connsiteY15" fmla="*/ 804760 h 965716"/>
              <a:gd name="connsiteX16" fmla="*/ 0 w 3581400"/>
              <a:gd name="connsiteY16" fmla="*/ 402382 h 965716"/>
              <a:gd name="connsiteX17" fmla="*/ 0 w 3581400"/>
              <a:gd name="connsiteY17" fmla="*/ 160953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2089150" y="0"/>
                </a:lnTo>
                <a:lnTo>
                  <a:pt x="298450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2984500" y="965716"/>
                </a:lnTo>
                <a:lnTo>
                  <a:pt x="2089150" y="965716"/>
                </a:lnTo>
                <a:lnTo>
                  <a:pt x="208915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цяло число на един ред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B65A7C2-888B-4049-AC9C-9A24C3A27E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12933B1-6803-4666-9736-FAAB9118F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025281"/>
            <a:ext cx="3581400" cy="965716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2089150 w 3581400"/>
              <a:gd name="connsiteY2" fmla="*/ 0 h 965716"/>
              <a:gd name="connsiteX3" fmla="*/ 2465472 w 3581400"/>
              <a:gd name="connsiteY3" fmla="*/ -204008 h 965716"/>
              <a:gd name="connsiteX4" fmla="*/ 298450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2984500 w 3581400"/>
              <a:gd name="connsiteY12" fmla="*/ 965716 h 965716"/>
              <a:gd name="connsiteX13" fmla="*/ 2089150 w 3581400"/>
              <a:gd name="connsiteY13" fmla="*/ 965716 h 965716"/>
              <a:gd name="connsiteX14" fmla="*/ 208915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2089150 w 3581400"/>
              <a:gd name="connsiteY2" fmla="*/ 0 h 965716"/>
              <a:gd name="connsiteX3" fmla="*/ 2984500 w 3581400"/>
              <a:gd name="connsiteY3" fmla="*/ 0 h 965716"/>
              <a:gd name="connsiteX4" fmla="*/ 3420444 w 3581400"/>
              <a:gd name="connsiteY4" fmla="*/ 0 h 965716"/>
              <a:gd name="connsiteX5" fmla="*/ 3581400 w 3581400"/>
              <a:gd name="connsiteY5" fmla="*/ 160956 h 965716"/>
              <a:gd name="connsiteX6" fmla="*/ 3581400 w 3581400"/>
              <a:gd name="connsiteY6" fmla="*/ 160953 h 965716"/>
              <a:gd name="connsiteX7" fmla="*/ 3581400 w 3581400"/>
              <a:gd name="connsiteY7" fmla="*/ 160953 h 965716"/>
              <a:gd name="connsiteX8" fmla="*/ 3581400 w 3581400"/>
              <a:gd name="connsiteY8" fmla="*/ 402382 h 965716"/>
              <a:gd name="connsiteX9" fmla="*/ 3581400 w 3581400"/>
              <a:gd name="connsiteY9" fmla="*/ 804760 h 965716"/>
              <a:gd name="connsiteX10" fmla="*/ 3420444 w 3581400"/>
              <a:gd name="connsiteY10" fmla="*/ 965716 h 965716"/>
              <a:gd name="connsiteX11" fmla="*/ 2984500 w 3581400"/>
              <a:gd name="connsiteY11" fmla="*/ 965716 h 965716"/>
              <a:gd name="connsiteX12" fmla="*/ 2089150 w 3581400"/>
              <a:gd name="connsiteY12" fmla="*/ 965716 h 965716"/>
              <a:gd name="connsiteX13" fmla="*/ 2089150 w 3581400"/>
              <a:gd name="connsiteY13" fmla="*/ 965716 h 965716"/>
              <a:gd name="connsiteX14" fmla="*/ 160956 w 3581400"/>
              <a:gd name="connsiteY14" fmla="*/ 965716 h 965716"/>
              <a:gd name="connsiteX15" fmla="*/ 0 w 3581400"/>
              <a:gd name="connsiteY15" fmla="*/ 804760 h 965716"/>
              <a:gd name="connsiteX16" fmla="*/ 0 w 3581400"/>
              <a:gd name="connsiteY16" fmla="*/ 402382 h 965716"/>
              <a:gd name="connsiteX17" fmla="*/ 0 w 3581400"/>
              <a:gd name="connsiteY17" fmla="*/ 160953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2089150" y="0"/>
                </a:lnTo>
                <a:lnTo>
                  <a:pt x="298450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2984500" y="965716"/>
                </a:lnTo>
                <a:lnTo>
                  <a:pt x="2089150" y="965716"/>
                </a:lnTo>
                <a:lnTo>
                  <a:pt x="208915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</p:spTree>
    <p:extLst>
      <p:ext uri="{BB962C8B-B14F-4D97-AF65-F5344CB8AC3E}">
        <p14:creationId xmlns:p14="http://schemas.microsoft.com/office/powerpoint/2010/main" val="171797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D3D0F8-591C-494B-B97F-10AB0395C2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3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035000" cy="53858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1816047"/>
            <a:ext cx="487838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var a int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var b int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1" y="4239000"/>
            <a:ext cx="4815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var a int = 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var b int =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diff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–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 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85621" y="2553951"/>
            <a:ext cx="119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6416649-EC79-4BAB-B4E6-8306825E08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27350" y="944432"/>
            <a:ext cx="2990252" cy="29902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EFA728-4719-4C98-9B0B-1C82E76E1F83}"/>
              </a:ext>
            </a:extLst>
          </p:cNvPr>
          <p:cNvSpPr txBox="1"/>
          <p:nvPr/>
        </p:nvSpPr>
        <p:spPr>
          <a:xfrm>
            <a:off x="6051000" y="4916109"/>
            <a:ext cx="119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97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6800" y="1855561"/>
            <a:ext cx="494840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var a int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var b int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product int 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6799" y="4307882"/>
            <a:ext cx="494840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var a int = 42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var b int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division int = a /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397217" y="261549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4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B792F67-F1A7-4B32-9D23-A22CA18431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84147-F0FE-464C-8E0B-828E12677F27}"/>
              </a:ext>
            </a:extLst>
          </p:cNvPr>
          <p:cNvSpPr txBox="1"/>
          <p:nvPr/>
        </p:nvSpPr>
        <p:spPr>
          <a:xfrm>
            <a:off x="6546000" y="5046546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400" dirty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6819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219200"/>
            <a:ext cx="11815018" cy="5201066"/>
          </a:xfrm>
        </p:spPr>
        <p:txBody>
          <a:bodyPr/>
          <a:lstStyle/>
          <a:p>
            <a:r>
              <a:rPr lang="bg-BG" dirty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дробно число: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4" y="1967805"/>
            <a:ext cx="105187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var a int = 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fmt.Println(a /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fmt.Println(a / 0) </a:t>
            </a:r>
            <a:endParaRPr lang="nn-NO" sz="26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343401"/>
            <a:ext cx="10515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var a float32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.0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fmt.Println(a /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fmt.Println(a / 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</a:t>
            </a:r>
            <a:endParaRPr lang="bg-BG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fmt.Println(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</a:t>
            </a:r>
            <a:endParaRPr lang="nn-NO" sz="26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94412" y="2367915"/>
            <a:ext cx="5248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bg-BG" sz="2600" noProof="1"/>
              <a:t>  </a:t>
            </a:r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Целочислен резултат:</a:t>
            </a:r>
            <a:r>
              <a:rPr lang="en-US" sz="2600" noProof="1">
                <a:solidFill>
                  <a:schemeClr val="accent2"/>
                </a:solidFill>
              </a:rPr>
              <a:t> </a:t>
            </a:r>
            <a:r>
              <a:rPr lang="bg-BG" sz="2600" noProof="1">
                <a:solidFill>
                  <a:schemeClr val="accent2"/>
                </a:solidFill>
              </a:rPr>
              <a:t>6</a:t>
            </a:r>
          </a:p>
          <a:p>
            <a:r>
              <a:rPr lang="bg-BG" sz="2600" noProof="1"/>
              <a:t>  </a:t>
            </a:r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Грешка: деление на 0</a:t>
            </a:r>
            <a:endParaRPr lang="en-US" sz="2600" noProof="1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61145" y="4713441"/>
            <a:ext cx="52382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Дробен резултат: 7.5</a:t>
            </a:r>
            <a:endParaRPr lang="en-US" sz="2600" noProof="1">
              <a:solidFill>
                <a:schemeClr val="accent2"/>
              </a:solidFill>
            </a:endParaRPr>
          </a:p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Грешка: деление на 0 </a:t>
            </a:r>
            <a:endParaRPr lang="en-US" sz="2600" noProof="1">
              <a:solidFill>
                <a:schemeClr val="accent2"/>
              </a:solidFill>
            </a:endParaRPr>
          </a:p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Грешка: деление на 0</a:t>
            </a:r>
            <a:endParaRPr lang="en-US" sz="2600" noProof="1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C5A7B0C-C533-485D-A472-4490842EB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50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програмиране?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5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Модул</a:t>
            </a:r>
            <a:r>
              <a:rPr lang="en-US" sz="3200" dirty="0"/>
              <a:t> </a:t>
            </a:r>
            <a:r>
              <a:rPr lang="en-US" sz="3200" b="1" dirty="0"/>
              <a:t>- </a:t>
            </a:r>
            <a:r>
              <a:rPr lang="bg-BG" sz="3200" dirty="0"/>
              <a:t>остатък от целочислено деление на числа</a:t>
            </a:r>
            <a:r>
              <a:rPr lang="en-US" sz="3200" dirty="0"/>
              <a:t> (</a:t>
            </a:r>
            <a:r>
              <a:rPr lang="bg-BG" sz="3200" b="1" dirty="0">
                <a:solidFill>
                  <a:schemeClr val="bg1"/>
                </a:solidFill>
              </a:rPr>
              <a:t>оператор %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6000" y="1905731"/>
            <a:ext cx="6120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var a int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var b int =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reminder int = a </a:t>
            </a:r>
            <a:r>
              <a:rPr lang="en-US" sz="28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4040" y="3929761"/>
            <a:ext cx="95265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2069" y="2767506"/>
            <a:ext cx="1262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2206" y="3908893"/>
            <a:ext cx="526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sz="2800" noProof="1">
                <a:solidFill>
                  <a:schemeClr val="accent2"/>
                </a:solidFill>
              </a:rPr>
              <a:t>// 1 </a:t>
            </a:r>
            <a:r>
              <a:rPr lang="bg-BG" sz="2800" noProof="1">
                <a:solidFill>
                  <a:schemeClr val="accent2"/>
                </a:solidFill>
              </a:rPr>
              <a:t>–</a:t>
            </a:r>
            <a:r>
              <a:rPr lang="en-US" sz="2800" noProof="1">
                <a:solidFill>
                  <a:schemeClr val="accent2"/>
                </a:solidFill>
              </a:rPr>
              <a:t> </a:t>
            </a:r>
            <a:r>
              <a:rPr lang="bg-BG" sz="2800" noProof="1">
                <a:solidFill>
                  <a:schemeClr val="accent2"/>
                </a:solidFill>
              </a:rPr>
              <a:t>числото</a:t>
            </a:r>
            <a:r>
              <a:rPr lang="en-US" sz="2800" noProof="1">
                <a:solidFill>
                  <a:schemeClr val="accent2"/>
                </a:solidFill>
              </a:rPr>
              <a:t> 3</a:t>
            </a:r>
            <a:r>
              <a:rPr lang="bg-BG" sz="2800" noProof="1">
                <a:solidFill>
                  <a:schemeClr val="accent2"/>
                </a:solidFill>
              </a:rPr>
              <a:t> е нечетно</a:t>
            </a:r>
            <a:r>
              <a:rPr lang="en-US" sz="2800" noProof="1">
                <a:solidFill>
                  <a:schemeClr val="accent2"/>
                </a:solidFill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7091" y="4333952"/>
            <a:ext cx="530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0 –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7091" y="4761765"/>
            <a:ext cx="530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860" y="1836677"/>
            <a:ext cx="3294288" cy="1835451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52F59A30-AD9C-455B-B72B-323E9792D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28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A8B20A-9960-46DB-AE25-13803884D5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Печатане на екрана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1219200"/>
            <a:ext cx="11815018" cy="5043924"/>
          </a:xfrm>
        </p:spPr>
        <p:txBody>
          <a:bodyPr/>
          <a:lstStyle/>
          <a:p>
            <a:r>
              <a:rPr lang="bg-BG" dirty="0"/>
              <a:t>Да се напише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/>
              <a:t> 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400" dirty="0"/>
              <a:t>Примерен вход и изход:</a:t>
            </a:r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5241" y="4572001"/>
            <a:ext cx="5163160" cy="553229"/>
            <a:chOff x="736384" y="4787519"/>
            <a:chExt cx="4884092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356351" y="4914898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367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6801" y="5449597"/>
            <a:ext cx="5211715" cy="540149"/>
            <a:chOff x="736384" y="4800599"/>
            <a:chExt cx="4483119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230309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242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1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443" y="3609871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9D02CC6-A921-4431-9402-95DFD74FEC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943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200211"/>
          </a:xfrm>
        </p:spPr>
        <p:txBody>
          <a:bodyPr>
            <a:normAutofit/>
          </a:bodyPr>
          <a:lstStyle/>
          <a:p>
            <a:r>
              <a:rPr lang="bg-BG" sz="3000" dirty="0"/>
              <a:t>При печат на текст, числа и други данни, можем да ги</a:t>
            </a:r>
            <a:r>
              <a:rPr lang="en-US" sz="3000" dirty="0"/>
              <a:t> </a:t>
            </a:r>
            <a:r>
              <a:rPr lang="bg-BG" sz="3000" dirty="0"/>
              <a:t>съединим, използвайки шаблони 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(string),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%d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(float),</a:t>
            </a:r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(new line),… </a:t>
            </a:r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01000" y="2799000"/>
            <a:ext cx="9448800" cy="3454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var firstName, lastName, age, town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fmt.Scanln(&amp;firstName)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fmt.Scanln(&amp;lastName)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fmt.Scanln(&amp;age)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fmt.Scanln(&amp;town)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fmt.Print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("You are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.", firstName, lastName, age, town);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BA120C7-2BEA-42A6-998E-10E418B2F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68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39277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96955" y="1654641"/>
            <a:ext cx="7911453" cy="470549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30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Печатаме с командата </a:t>
            </a:r>
            <a:r>
              <a:rPr lang="en-US" sz="3000" b="1" noProof="1">
                <a:solidFill>
                  <a:schemeClr val="bg1"/>
                </a:solidFill>
              </a:rPr>
              <a:t>fmt.Println(…</a:t>
            </a:r>
            <a:r>
              <a:rPr lang="bg-BG" sz="3000" b="1" noProof="1">
                <a:solidFill>
                  <a:schemeClr val="bg1"/>
                </a:solidFill>
              </a:rPr>
              <a:t>)</a:t>
            </a:r>
            <a:endParaRPr lang="bg-BG" sz="3000" noProof="1">
              <a:solidFill>
                <a:schemeClr val="bg2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Въвеждане на текст и числа</a:t>
            </a:r>
            <a:endParaRPr lang="en-US" sz="3000" dirty="0">
              <a:solidFill>
                <a:schemeClr val="bg2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Аритметичните операции с числа: </a:t>
            </a:r>
          </a:p>
          <a:p>
            <a:pPr marL="0" indent="0">
              <a:buNone/>
            </a:pPr>
            <a:r>
              <a:rPr lang="bg-BG" sz="3000" b="1" dirty="0">
                <a:solidFill>
                  <a:schemeClr val="bg2"/>
                </a:solidFill>
              </a:rPr>
              <a:t>     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()</a:t>
            </a:r>
            <a:r>
              <a:rPr lang="bg-BG" sz="3000" b="1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1"/>
                </a:solidFill>
              </a:rPr>
              <a:t> %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Отпечатване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3272C44-3F38-413A-A944-83084444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0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3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E4796F-BD8A-4BC1-9141-DBB3C8A0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4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788FFD-7171-409E-9833-031FE1394D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9707" y="1355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Компютърна наука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>
                <a:solidFill>
                  <a:schemeClr val="tx2"/>
                </a:solidFill>
              </a:rPr>
              <a:t>, за да  </a:t>
            </a:r>
            <a:r>
              <a:rPr lang="bg-BG" sz="4000" b="1" dirty="0">
                <a:solidFill>
                  <a:schemeClr val="bg1"/>
                </a:solidFill>
              </a:rPr>
              <a:t>комуникираме</a:t>
            </a:r>
            <a:r>
              <a:rPr lang="bg-BG" sz="4000" dirty="0"/>
              <a:t> с компютъра 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и изпълняват </a:t>
            </a:r>
            <a:r>
              <a:rPr lang="bg-BG" sz="4000" b="1" dirty="0">
                <a:solidFill>
                  <a:schemeClr val="bg1"/>
                </a:solidFill>
              </a:rPr>
              <a:t>една след друга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4000" dirty="0"/>
              <a:t>Поредицата от команди образува 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</a:p>
          <a:p>
            <a:pPr>
              <a:lnSpc>
                <a:spcPct val="100000"/>
              </a:lnSpc>
            </a:pP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е програмиране?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Компютърните програми се пишат на </a:t>
            </a:r>
            <a:r>
              <a:rPr lang="bg-BG" sz="3800" b="1" dirty="0">
                <a:solidFill>
                  <a:srgbClr val="F2A40D"/>
                </a:solidFill>
              </a:rPr>
              <a:t>език за</a:t>
            </a:r>
            <a:r>
              <a:rPr lang="en-US" sz="3800" b="1" dirty="0">
                <a:solidFill>
                  <a:srgbClr val="F2A40D"/>
                </a:solidFill>
              </a:rPr>
              <a:t> </a:t>
            </a:r>
            <a:r>
              <a:rPr lang="bg-BG" sz="3800" b="1" dirty="0">
                <a:solidFill>
                  <a:srgbClr val="F2A40D"/>
                </a:solidFill>
              </a:rPr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Пример: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F2A40D"/>
                </a:solidFill>
              </a:rPr>
              <a:t>Java, C#, JavaScript</a:t>
            </a:r>
            <a:r>
              <a:rPr lang="bg-BG" sz="4000" b="1" dirty="0">
                <a:solidFill>
                  <a:srgbClr val="F2A40D"/>
                </a:solidFill>
              </a:rPr>
              <a:t>,</a:t>
            </a:r>
            <a:r>
              <a:rPr lang="en-US" sz="4000" b="1" dirty="0">
                <a:solidFill>
                  <a:srgbClr val="F2A40D"/>
                </a:solidFill>
              </a:rPr>
              <a:t> Python, Go</a:t>
            </a:r>
            <a:r>
              <a:rPr lang="bg-BG" sz="4000" b="1" dirty="0">
                <a:solidFill>
                  <a:srgbClr val="F2A40D"/>
                </a:solidFill>
              </a:rPr>
              <a:t>,</a:t>
            </a:r>
            <a:r>
              <a:rPr lang="en-US" sz="4000" b="1" dirty="0">
                <a:solidFill>
                  <a:srgbClr val="F2A40D"/>
                </a:solidFill>
              </a:rPr>
              <a:t> C</a:t>
            </a:r>
            <a:r>
              <a:rPr lang="bg-BG" sz="4000" b="1" dirty="0">
                <a:solidFill>
                  <a:srgbClr val="F2A40D"/>
                </a:solidFill>
              </a:rPr>
              <a:t>, </a:t>
            </a:r>
            <a:r>
              <a:rPr lang="en-US" sz="4000" b="1" dirty="0">
                <a:solidFill>
                  <a:srgbClr val="F2A40D"/>
                </a:solidFill>
              </a:rPr>
              <a:t>C++</a:t>
            </a:r>
            <a:endParaRPr lang="bg-BG" sz="4000" b="1" dirty="0">
              <a:solidFill>
                <a:srgbClr val="F2A40D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 (среда за разработка)</a:t>
            </a:r>
          </a:p>
          <a:p>
            <a:pPr>
              <a:lnSpc>
                <a:spcPct val="100000"/>
              </a:lnSpc>
            </a:pPr>
            <a:r>
              <a:rPr lang="bg-BG" sz="4000" dirty="0">
                <a:solidFill>
                  <a:schemeClr val="tx2"/>
                </a:solidFill>
              </a:rPr>
              <a:t>Пример: </a:t>
            </a:r>
            <a:r>
              <a:rPr lang="en-US" sz="4000" b="1" dirty="0">
                <a:solidFill>
                  <a:schemeClr val="tx2"/>
                </a:solidFill>
              </a:rPr>
              <a:t>IntelliJ IDEA, Visual Studio, PyCharm, Visual Studio Code, Code Blocks</a:t>
            </a:r>
            <a:endParaRPr lang="bg-BG" sz="4000" b="1" dirty="0">
              <a:solidFill>
                <a:schemeClr val="tx2"/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език за програмиране?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1A501-D8C0-4E52-97E2-DDE4F33BD4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0444" y="1359000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Програмата е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>
              <a:lnSpc>
                <a:spcPct val="100000"/>
              </a:lnSpc>
            </a:pPr>
            <a:r>
              <a:rPr lang="bg-BG" dirty="0"/>
              <a:t>Може да съдържа </a:t>
            </a:r>
            <a:r>
              <a:rPr lang="bg-BG" b="1" dirty="0">
                <a:solidFill>
                  <a:srgbClr val="F2A40D"/>
                </a:solidFill>
              </a:rPr>
              <a:t>пресмятания, проверки, повторения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</a:t>
            </a:r>
            <a:r>
              <a:rPr lang="bg-BG" b="1" dirty="0">
                <a:solidFill>
                  <a:srgbClr val="F2A40D"/>
                </a:solidFill>
              </a:rPr>
              <a:t>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rgbClr val="F2A40D"/>
                </a:solidFill>
              </a:rPr>
              <a:t>сорс код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компютърна програма?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7670" y="1085154"/>
            <a:ext cx="9874799" cy="567209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400" dirty="0">
                <a:cs typeface="Consolas" panose="020B0609020204030204" pitchFamily="49" charset="0"/>
              </a:rPr>
              <a:t>Създаден през</a:t>
            </a:r>
            <a:r>
              <a:rPr lang="bg-BG" sz="3400" b="1" dirty="0">
                <a:cs typeface="Consolas" panose="020B0609020204030204" pitchFamily="49" charset="0"/>
              </a:rPr>
              <a:t> </a:t>
            </a:r>
            <a:r>
              <a:rPr lang="bg-BG" sz="3400" b="1" dirty="0">
                <a:solidFill>
                  <a:srgbClr val="F2A40D"/>
                </a:solidFill>
                <a:cs typeface="Consolas" panose="020B0609020204030204" pitchFamily="49" charset="0"/>
              </a:rPr>
              <a:t>2007</a:t>
            </a:r>
            <a:r>
              <a:rPr lang="bg-BG" sz="3400" b="1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от компанията </a:t>
            </a:r>
            <a:r>
              <a:rPr lang="en-US" sz="3400" b="1" dirty="0">
                <a:solidFill>
                  <a:srgbClr val="F2A40D"/>
                </a:solidFill>
                <a:cs typeface="Consolas" panose="020B0609020204030204" pitchFamily="49" charset="0"/>
              </a:rPr>
              <a:t>Google</a:t>
            </a:r>
            <a:endParaRPr lang="bg-BG" sz="3400" b="1" dirty="0">
              <a:solidFill>
                <a:srgbClr val="F2A40D"/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cs typeface="Consolas" panose="020B0609020204030204" pitchFamily="49" charset="0"/>
              </a:rPr>
              <a:t>Може да работи на почти </a:t>
            </a:r>
            <a:r>
              <a:rPr lang="bg-BG" sz="3400" b="1" dirty="0">
                <a:solidFill>
                  <a:srgbClr val="F2A40D"/>
                </a:solidFill>
                <a:cs typeface="Consolas" panose="020B0609020204030204" pitchFamily="49" charset="0"/>
              </a:rPr>
              <a:t>всички</a:t>
            </a:r>
            <a:r>
              <a:rPr lang="bg-BG" sz="3400" dirty="0">
                <a:cs typeface="Consolas" panose="020B0609020204030204" pitchFamily="49" charset="0"/>
              </a:rPr>
              <a:t> съществуващи </a:t>
            </a:r>
            <a:r>
              <a:rPr lang="bg-BG" sz="3400" b="1" dirty="0">
                <a:solidFill>
                  <a:srgbClr val="F2A40D"/>
                </a:solidFill>
                <a:cs typeface="Consolas" panose="020B0609020204030204" pitchFamily="49" charset="0"/>
              </a:rPr>
              <a:t>операционни системи</a:t>
            </a:r>
            <a:endParaRPr lang="bg-BG" b="1" dirty="0">
              <a:solidFill>
                <a:srgbClr val="F2A40D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400" b="1" dirty="0">
                <a:cs typeface="Consolas" panose="020B0609020204030204" pitchFamily="49" charset="0"/>
              </a:rPr>
              <a:t>Go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се използва при:</a:t>
            </a:r>
          </a:p>
          <a:p>
            <a:pPr lvl="1"/>
            <a:r>
              <a:rPr lang="en-US" b="1" dirty="0"/>
              <a:t>Web development </a:t>
            </a:r>
            <a:r>
              <a:rPr lang="bg-BG" b="1" dirty="0"/>
              <a:t>- </a:t>
            </a:r>
            <a:r>
              <a:rPr lang="en-US" b="1" dirty="0">
                <a:solidFill>
                  <a:srgbClr val="F2A40D"/>
                </a:solidFill>
              </a:rPr>
              <a:t>66%</a:t>
            </a:r>
            <a:endParaRPr lang="en-US" dirty="0">
              <a:solidFill>
                <a:srgbClr val="F2A40D"/>
              </a:solidFill>
            </a:endParaRPr>
          </a:p>
          <a:p>
            <a:pPr lvl="1"/>
            <a:r>
              <a:rPr lang="en-US" b="1" dirty="0"/>
              <a:t>Databases </a:t>
            </a:r>
            <a:r>
              <a:rPr lang="bg-BG" b="1" dirty="0"/>
              <a:t>- </a:t>
            </a:r>
            <a:r>
              <a:rPr lang="en-US" b="1" dirty="0">
                <a:solidFill>
                  <a:srgbClr val="F2A40D"/>
                </a:solidFill>
              </a:rPr>
              <a:t>45%</a:t>
            </a:r>
            <a:endParaRPr lang="en-US" dirty="0">
              <a:solidFill>
                <a:srgbClr val="F2A40D"/>
              </a:solidFill>
            </a:endParaRPr>
          </a:p>
          <a:p>
            <a:pPr lvl="1"/>
            <a:r>
              <a:rPr lang="en-US" b="1" dirty="0"/>
              <a:t>Network programming </a:t>
            </a:r>
            <a:r>
              <a:rPr lang="bg-BG" b="1" dirty="0"/>
              <a:t>- </a:t>
            </a:r>
            <a:r>
              <a:rPr lang="en-US" b="1" dirty="0">
                <a:solidFill>
                  <a:srgbClr val="F2A40D"/>
                </a:solidFill>
              </a:rPr>
              <a:t>42%</a:t>
            </a:r>
            <a:endParaRPr lang="en-US" dirty="0">
              <a:solidFill>
                <a:srgbClr val="F2A40D"/>
              </a:solidFill>
            </a:endParaRPr>
          </a:p>
          <a:p>
            <a:pPr lvl="1"/>
            <a:r>
              <a:rPr lang="en-US" b="1" dirty="0"/>
              <a:t>Systems programming </a:t>
            </a:r>
            <a:r>
              <a:rPr lang="bg-BG" b="1" dirty="0"/>
              <a:t>- </a:t>
            </a:r>
            <a:r>
              <a:rPr lang="en-US" b="1" dirty="0">
                <a:solidFill>
                  <a:srgbClr val="F2A40D"/>
                </a:solidFill>
              </a:rPr>
              <a:t>38%</a:t>
            </a:r>
            <a:endParaRPr lang="en-US" dirty="0">
              <a:solidFill>
                <a:srgbClr val="F2A40D"/>
              </a:solidFill>
            </a:endParaRPr>
          </a:p>
          <a:p>
            <a:pPr lvl="1"/>
            <a:r>
              <a:rPr lang="en-US" b="1" dirty="0"/>
              <a:t>DevOps tasks </a:t>
            </a:r>
            <a:r>
              <a:rPr lang="bg-BG" b="1" dirty="0"/>
              <a:t>- </a:t>
            </a:r>
            <a:r>
              <a:rPr lang="en-US" b="1" dirty="0">
                <a:solidFill>
                  <a:srgbClr val="F2A40D"/>
                </a:solidFill>
              </a:rPr>
              <a:t>37%</a:t>
            </a:r>
            <a:endParaRPr lang="en-US" dirty="0">
              <a:solidFill>
                <a:srgbClr val="F2A40D"/>
              </a:solidFill>
            </a:endParaRPr>
          </a:p>
          <a:p>
            <a:pPr lvl="1">
              <a:lnSpc>
                <a:spcPct val="100000"/>
              </a:lnSpc>
            </a:pPr>
            <a:endParaRPr lang="bg-BG" sz="3200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Интересни факти за езика </a:t>
            </a:r>
            <a:r>
              <a:rPr lang="en-US" dirty="0"/>
              <a:t>Go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226AF2-B0AC-4101-9029-FA10DA171B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1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Да направим първите си конзолни програми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Средата за разработка е нужна, за да програмирате</a:t>
            </a:r>
            <a:endParaRPr lang="en-US" sz="3600" dirty="0"/>
          </a:p>
          <a:p>
            <a:pPr lvl="1"/>
            <a:r>
              <a:rPr lang="en-US" sz="3200" b="1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b="1" dirty="0"/>
              <a:t>)</a:t>
            </a:r>
          </a:p>
          <a:p>
            <a:pPr lvl="1"/>
            <a:r>
              <a:rPr lang="en-US" sz="3200" b="1" dirty="0"/>
              <a:t>Visual Studio Code </a:t>
            </a:r>
            <a:r>
              <a:rPr lang="bg-BG" sz="3200" dirty="0"/>
              <a:t>е среда за разработка, която може да се използва за езика </a:t>
            </a:r>
            <a:r>
              <a:rPr lang="en-US" sz="3200" b="1" dirty="0"/>
              <a:t>Go</a:t>
            </a:r>
          </a:p>
          <a:p>
            <a:r>
              <a:rPr lang="bg-BG" sz="3800" dirty="0"/>
              <a:t>Инсталирайте си </a:t>
            </a:r>
            <a:r>
              <a:rPr lang="en-US" sz="3800" b="1" dirty="0"/>
              <a:t>Visual Studio Code</a:t>
            </a:r>
            <a:endParaRPr lang="bg-BG" sz="3800" b="1" dirty="0"/>
          </a:p>
          <a:p>
            <a:pPr lvl="1"/>
            <a:r>
              <a:rPr lang="bg-BG" sz="3200" b="1" dirty="0">
                <a:hlinkClick r:id="rId3"/>
              </a:rPr>
              <a:t>Инструкции за инсталация</a:t>
            </a:r>
            <a:endParaRPr lang="en-US" sz="3200" b="1" dirty="0"/>
          </a:p>
          <a:p>
            <a:pPr lvl="1"/>
            <a:r>
              <a:rPr lang="en-US" sz="3200" b="1" dirty="0">
                <a:hlinkClick r:id="rId4"/>
              </a:rPr>
              <a:t>Go Dev</a:t>
            </a:r>
            <a:r>
              <a:rPr lang="en-US" sz="3200" b="1" dirty="0"/>
              <a:t> </a:t>
            </a:r>
            <a:r>
              <a:rPr lang="en-US" sz="3200" dirty="0"/>
              <a:t>– </a:t>
            </a:r>
            <a:r>
              <a:rPr lang="bg-BG" sz="3200" dirty="0"/>
              <a:t>онлайн среда за разработка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63024C-637E-4C2A-AD50-224B6FC9B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6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7715</TotalTime>
  <Words>2122</Words>
  <Application>Microsoft Office PowerPoint</Application>
  <PresentationFormat>Widescreen</PresentationFormat>
  <Paragraphs>340</Paragraphs>
  <Slides>37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е програмиране?</vt:lpstr>
      <vt:lpstr>Какво е програмиране?</vt:lpstr>
      <vt:lpstr>Какво е език за програмиране?</vt:lpstr>
      <vt:lpstr>Какво е компютърна програма?</vt:lpstr>
      <vt:lpstr>Интересни факти за езика Go</vt:lpstr>
      <vt:lpstr>Да направим първите си конзолни програми</vt:lpstr>
      <vt:lpstr>Среда за разработка</vt:lpstr>
      <vt:lpstr>Създаване на конзолна програма</vt:lpstr>
      <vt:lpstr>Създаване на конзолна програма (2)</vt:lpstr>
      <vt:lpstr>Създаване на конзолна програма (2)</vt:lpstr>
      <vt:lpstr>Писане на програмен код </vt:lpstr>
      <vt:lpstr>Писане на програмен код (2)</vt:lpstr>
      <vt:lpstr>Писане на програмен код (3)</vt:lpstr>
      <vt:lpstr>Стартиране на програмата</vt:lpstr>
      <vt:lpstr>Резултат от стартиране на програмата</vt:lpstr>
      <vt:lpstr>Числата от 1 до 10</vt:lpstr>
      <vt:lpstr>Типове данни и променливи</vt:lpstr>
      <vt:lpstr>Типове данни</vt:lpstr>
      <vt:lpstr>Променливи</vt:lpstr>
      <vt:lpstr>Конвенции при именуване</vt:lpstr>
      <vt:lpstr>Четене на потребителски вход</vt:lpstr>
      <vt:lpstr>Четене на текст</vt:lpstr>
      <vt:lpstr>Четене на цели / дробни числа</vt:lpstr>
      <vt:lpstr>Прости операции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Печатане на екрана</vt:lpstr>
      <vt:lpstr>Поздрав по име – пример</vt:lpstr>
      <vt:lpstr>Съединяване на текст и числа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163</cp:revision>
  <dcterms:created xsi:type="dcterms:W3CDTF">2018-05-23T13:08:44Z</dcterms:created>
  <dcterms:modified xsi:type="dcterms:W3CDTF">2022-02-08T12:46:16Z</dcterms:modified>
  <cp:category>computer programming;programming;C#;програмиране;кодиране</cp:category>
</cp:coreProperties>
</file>