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402" r:id="rId2"/>
    <p:sldId id="702" r:id="rId3"/>
    <p:sldId id="520" r:id="rId4"/>
    <p:sldId id="442" r:id="rId5"/>
    <p:sldId id="443" r:id="rId6"/>
    <p:sldId id="446" r:id="rId7"/>
    <p:sldId id="444" r:id="rId8"/>
    <p:sldId id="445" r:id="rId9"/>
    <p:sldId id="447" r:id="rId10"/>
    <p:sldId id="703" r:id="rId11"/>
    <p:sldId id="483" r:id="rId12"/>
    <p:sldId id="452" r:id="rId13"/>
    <p:sldId id="453" r:id="rId14"/>
    <p:sldId id="454" r:id="rId15"/>
    <p:sldId id="455" r:id="rId16"/>
    <p:sldId id="456" r:id="rId17"/>
    <p:sldId id="457" r:id="rId18"/>
    <p:sldId id="474" r:id="rId19"/>
    <p:sldId id="475" r:id="rId20"/>
    <p:sldId id="476" r:id="rId21"/>
    <p:sldId id="477" r:id="rId22"/>
    <p:sldId id="459" r:id="rId23"/>
    <p:sldId id="485" r:id="rId24"/>
    <p:sldId id="461" r:id="rId25"/>
    <p:sldId id="462" r:id="rId26"/>
    <p:sldId id="463" r:id="rId27"/>
    <p:sldId id="697" r:id="rId28"/>
    <p:sldId id="699" r:id="rId29"/>
    <p:sldId id="698" r:id="rId30"/>
    <p:sldId id="468" r:id="rId31"/>
    <p:sldId id="467" r:id="rId32"/>
    <p:sldId id="470" r:id="rId33"/>
    <p:sldId id="471" r:id="rId34"/>
    <p:sldId id="472" r:id="rId35"/>
    <p:sldId id="584" r:id="rId36"/>
    <p:sldId id="585" r:id="rId37"/>
    <p:sldId id="349" r:id="rId38"/>
    <p:sldId id="401" r:id="rId39"/>
    <p:sldId id="704" r:id="rId40"/>
    <p:sldId id="705" r:id="rId41"/>
    <p:sldId id="493" r:id="rId42"/>
    <p:sldId id="4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A36F36D-75B9-4222-810F-767C2E8324A6}">
          <p14:sldIdLst>
            <p14:sldId id="402"/>
            <p14:sldId id="702"/>
            <p14:sldId id="520"/>
          </p14:sldIdLst>
        </p14:section>
        <p14:section name="What is HTML?" id="{1AC133EC-7421-49C2-B76F-F8FCB6DFE4FC}">
          <p14:sldIdLst>
            <p14:sldId id="442"/>
            <p14:sldId id="443"/>
            <p14:sldId id="446"/>
            <p14:sldId id="444"/>
            <p14:sldId id="445"/>
            <p14:sldId id="447"/>
          </p14:sldIdLst>
        </p14:section>
        <p14:section name="HTML Common Elements" id="{73E099E1-1F8F-4F67-8AE1-FFD7EACB905C}">
          <p14:sldIdLst>
            <p14:sldId id="703"/>
            <p14:sldId id="483"/>
            <p14:sldId id="452"/>
            <p14:sldId id="453"/>
            <p14:sldId id="454"/>
            <p14:sldId id="455"/>
            <p14:sldId id="456"/>
            <p14:sldId id="457"/>
            <p14:sldId id="474"/>
            <p14:sldId id="475"/>
            <p14:sldId id="476"/>
            <p14:sldId id="477"/>
            <p14:sldId id="459"/>
            <p14:sldId id="485"/>
          </p14:sldIdLst>
        </p14:section>
        <p14:section name="What is CSS?" id="{4CB27149-12AF-4CD7-8B21-1230F28D7AD9}">
          <p14:sldIdLst>
            <p14:sldId id="461"/>
            <p14:sldId id="462"/>
            <p14:sldId id="463"/>
            <p14:sldId id="697"/>
            <p14:sldId id="699"/>
            <p14:sldId id="698"/>
            <p14:sldId id="468"/>
            <p14:sldId id="467"/>
            <p14:sldId id="470"/>
            <p14:sldId id="471"/>
            <p14:sldId id="472"/>
            <p14:sldId id="584"/>
            <p14:sldId id="585"/>
          </p14:sldIdLst>
        </p14:section>
        <p14:section name="Conclusion" id="{2A5ADBC4-5DE2-4240-9EE5-2A3EB115D8B6}">
          <p14:sldIdLst>
            <p14:sldId id="349"/>
            <p14:sldId id="401"/>
            <p14:sldId id="704"/>
            <p14:sldId id="705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73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77770F6-02AB-4958-8969-6C9651F3EB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1C7323C-47F8-4B16-8398-64CCD933AA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2111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5CE8971-CB52-46D2-89E3-3D0D147229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540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plan for this lesson </a:t>
            </a:r>
            <a:r>
              <a:rPr lang="en-US" dirty="0"/>
              <a:t>is as follows:</a:t>
            </a:r>
          </a:p>
          <a:p>
            <a:pPr marL="180000" indent="0">
              <a:buFont typeface="Arial" panose="020B0604020202020204" pitchFamily="34" charset="0"/>
              <a:buNone/>
            </a:pPr>
            <a:r>
              <a:rPr lang="en-US" dirty="0"/>
              <a:t>I will start with some basic </a:t>
            </a:r>
            <a:r>
              <a:rPr lang="en-US" b="1" dirty="0"/>
              <a:t>HTTP protocol concepts</a:t>
            </a:r>
            <a:r>
              <a:rPr lang="en-US" dirty="0"/>
              <a:t>: the request-response model, front-end and back-end interaction, and the client-server model.</a:t>
            </a:r>
          </a:p>
          <a:p>
            <a:pPr marL="180000" indent="0">
              <a:buFont typeface="Arial" panose="020B0604020202020204" pitchFamily="34" charset="0"/>
              <a:buNone/>
            </a:pPr>
            <a:endParaRPr lang="en-US" b="0" dirty="0"/>
          </a:p>
          <a:p>
            <a:pPr marL="180000" indent="0">
              <a:buFont typeface="Arial" panose="020B0604020202020204" pitchFamily="34" charset="0"/>
              <a:buNone/>
            </a:pPr>
            <a:r>
              <a:rPr lang="en-US" b="0" dirty="0"/>
              <a:t>I will show you some</a:t>
            </a:r>
            <a:r>
              <a:rPr lang="bg-BG" b="0" dirty="0"/>
              <a:t> </a:t>
            </a:r>
            <a:r>
              <a:rPr lang="en-US" b="0" dirty="0"/>
              <a:t>powerful </a:t>
            </a:r>
            <a:r>
              <a:rPr lang="en-US" b="1" dirty="0"/>
              <a:t>tool for HTTP developers</a:t>
            </a:r>
            <a:r>
              <a:rPr lang="en-US" dirty="0"/>
              <a:t>: the HTTP traffic monitoring tool in the Chrome Web browser and the Postman HTTP testing tool.</a:t>
            </a:r>
          </a:p>
          <a:p>
            <a:pPr marL="180000" indent="0">
              <a:buFont typeface="Arial" panose="020B0604020202020204" pitchFamily="34" charset="0"/>
              <a:buNone/>
            </a:pPr>
            <a:endParaRPr lang="en-US" b="0" dirty="0"/>
          </a:p>
          <a:p>
            <a:pPr marL="180000" indent="0">
              <a:buFont typeface="Arial" panose="020B0604020202020204" pitchFamily="34" charset="0"/>
              <a:buNone/>
            </a:pPr>
            <a:r>
              <a:rPr lang="en-US" b="0" dirty="0"/>
              <a:t>I will explain how </a:t>
            </a:r>
            <a:r>
              <a:rPr lang="en-US" b="1" dirty="0"/>
              <a:t>HTML forms</a:t>
            </a:r>
            <a:r>
              <a:rPr lang="en-US" dirty="0"/>
              <a:t> submit data using the </a:t>
            </a:r>
            <a:r>
              <a:rPr lang="en-US" b="1" dirty="0"/>
              <a:t>GET </a:t>
            </a:r>
            <a:r>
              <a:rPr lang="en-US" dirty="0"/>
              <a:t>and </a:t>
            </a:r>
            <a:r>
              <a:rPr lang="en-US" b="1" dirty="0"/>
              <a:t>POST</a:t>
            </a:r>
            <a:r>
              <a:rPr lang="en-US" dirty="0"/>
              <a:t> methods of the HTTP request.</a:t>
            </a:r>
          </a:p>
          <a:p>
            <a:pPr marL="180000" indent="0">
              <a:buFont typeface="Arial" panose="020B0604020202020204" pitchFamily="34" charset="0"/>
              <a:buNone/>
            </a:pPr>
            <a:endParaRPr lang="en-US" b="0" dirty="0"/>
          </a:p>
          <a:p>
            <a:pPr marL="180000" indent="0">
              <a:buFont typeface="Arial" panose="020B0604020202020204" pitchFamily="34" charset="0"/>
              <a:buNone/>
            </a:pPr>
            <a:r>
              <a:rPr lang="en-US" b="0" dirty="0"/>
              <a:t>Then, we shall focus on the </a:t>
            </a:r>
            <a:r>
              <a:rPr lang="en-US" b="1" dirty="0"/>
              <a:t>HTTP requests</a:t>
            </a:r>
            <a:r>
              <a:rPr lang="en-US" dirty="0"/>
              <a:t>: the request method, the request headers and the request body.</a:t>
            </a:r>
            <a:endParaRPr lang="bg-BG" dirty="0"/>
          </a:p>
          <a:p>
            <a:pPr marL="180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/>
          </a:p>
          <a:p>
            <a:pPr marL="180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I will explain in detail the </a:t>
            </a:r>
            <a:r>
              <a:rPr lang="en-US" b="1" dirty="0"/>
              <a:t>HTTP responses</a:t>
            </a:r>
            <a:r>
              <a:rPr lang="en-US" dirty="0"/>
              <a:t>: the response status codes, the response headers and the response body.</a:t>
            </a:r>
          </a:p>
          <a:p>
            <a:pPr marL="180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180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Finally, we shall discuss the </a:t>
            </a:r>
            <a:r>
              <a:rPr lang="en-US" b="1" dirty="0"/>
              <a:t>structure of the URL </a:t>
            </a:r>
            <a:r>
              <a:rPr lang="en-US" dirty="0"/>
              <a:t>addresses for locating resources on the Web, which is used together with the HTTP protocol.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0975B4-3E14-4909-B52D-4E65223EBA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35073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B070552-366E-4FAB-BD0E-3AACBC805F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8866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E693D26-DBF3-424E-B278-21781CC20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554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E693D26-DBF3-424E-B278-21781CC20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000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C9002-421B-4386-8CA3-C850E48094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9038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1487D-F84F-49FE-B217-7B8019093F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0153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970513-6507-46CA-8BA1-7ABAABB7DC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721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9F3DE07-BFAE-41D1-9683-7B95CF1637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4997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13855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56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51.jpg"/><Relationship Id="rId21" Type="http://schemas.openxmlformats.org/officeDocument/2006/relationships/image" Target="../media/image60.png"/><Relationship Id="rId7" Type="http://schemas.openxmlformats.org/officeDocument/2006/relationships/image" Target="../media/image53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58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55.png"/><Relationship Id="rId5" Type="http://schemas.openxmlformats.org/officeDocument/2006/relationships/image" Target="../media/image52.png"/><Relationship Id="rId15" Type="http://schemas.openxmlformats.org/officeDocument/2006/relationships/image" Target="../media/image57.png"/><Relationship Id="rId23" Type="http://schemas.openxmlformats.org/officeDocument/2006/relationships/image" Target="../media/image61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59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54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54526" y="4851838"/>
            <a:ext cx="3331674" cy="454398"/>
          </a:xfrm>
        </p:spPr>
        <p:txBody>
          <a:bodyPr/>
          <a:lstStyle/>
          <a:p>
            <a:r>
              <a:rPr lang="en-US" dirty="0" err="1" smtClean="0"/>
              <a:t>SoftUni</a:t>
            </a:r>
            <a:r>
              <a:rPr lang="en-US" dirty="0" smtClean="0"/>
              <a:t> Team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376110"/>
            <a:ext cx="11083636" cy="747890"/>
          </a:xfrm>
        </p:spPr>
        <p:txBody>
          <a:bodyPr>
            <a:normAutofit/>
          </a:bodyPr>
          <a:lstStyle/>
          <a:p>
            <a:r>
              <a:rPr lang="en-US" dirty="0"/>
              <a:t>HTML Basic Tags, CSS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182" y="439340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HTML and CSS</a:t>
            </a:r>
            <a:r>
              <a:rPr lang="bg-BG" dirty="0"/>
              <a:t> </a:t>
            </a:r>
            <a:r>
              <a:rPr lang="en-US" dirty="0"/>
              <a:t>Basics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27" y="2467975"/>
            <a:ext cx="1628281" cy="16282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224" y="2461904"/>
            <a:ext cx="1412444" cy="163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7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HTML Common Elements</a:t>
            </a:r>
            <a:endParaRPr lang="en-US" dirty="0"/>
          </a:p>
        </p:txBody>
      </p:sp>
      <p:pic>
        <p:nvPicPr>
          <p:cNvPr id="1026" name="Picture 2" descr="HTML Element, PNG, 1000x1000px, Html, Brand, Diagram, Html Element, Icon  Design Download Fre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512" b="80000" l="0" r="100000">
                        <a14:foregroundMark x1="56098" y1="32683" x2="50000" y2="54512"/>
                        <a14:foregroundMark x1="76098" y1="38780" x2="96707" y2="465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851" b="19121"/>
          <a:stretch/>
        </p:blipFill>
        <p:spPr bwMode="auto">
          <a:xfrm>
            <a:off x="4463678" y="1629000"/>
            <a:ext cx="3264644" cy="202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30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673561" y="1044000"/>
            <a:ext cx="10321675" cy="5546589"/>
          </a:xfrm>
        </p:spPr>
        <p:txBody>
          <a:bodyPr>
            <a:normAutofit/>
          </a:bodyPr>
          <a:lstStyle/>
          <a:p>
            <a:r>
              <a:rPr lang="en-US" sz="3400" dirty="0"/>
              <a:t>Headings: </a:t>
            </a:r>
            <a:r>
              <a:rPr lang="en-US" sz="3400" b="1" dirty="0">
                <a:solidFill>
                  <a:schemeClr val="bg1"/>
                </a:solidFill>
                <a:cs typeface="Consolas" pitchFamily="49" charset="0"/>
              </a:rPr>
              <a:t>&lt;h1&gt;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400" dirty="0"/>
              <a:t>to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&lt;h6</a:t>
            </a:r>
            <a:r>
              <a:rPr lang="en-US" sz="3400" b="1" dirty="0" smtClean="0">
                <a:solidFill>
                  <a:schemeClr val="bg1"/>
                </a:solidFill>
              </a:rPr>
              <a:t>&gt;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86000" y="1752601"/>
            <a:ext cx="8763000" cy="23409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ru-RU" sz="2600" noProof="1"/>
              <a:t>&lt;h1&gt;</a:t>
            </a:r>
            <a:r>
              <a:rPr lang="en-US" sz="2600" noProof="1"/>
              <a:t>This is Heading 1 </a:t>
            </a:r>
            <a:r>
              <a:rPr lang="ru-RU" sz="2600" noProof="1"/>
              <a:t>(</a:t>
            </a:r>
            <a:r>
              <a:rPr lang="en-US" sz="2600" noProof="1"/>
              <a:t>Biggest</a:t>
            </a:r>
            <a:r>
              <a:rPr lang="ru-RU" sz="2600" noProof="1"/>
              <a:t>)&lt;/h1&gt;</a:t>
            </a:r>
          </a:p>
          <a:p>
            <a:pPr lvl="1"/>
            <a:r>
              <a:rPr lang="ru-RU" sz="2600" noProof="1"/>
              <a:t>&lt;h2&gt;</a:t>
            </a:r>
            <a:r>
              <a:rPr lang="en-US" sz="2600" noProof="1"/>
              <a:t>This is Heading 2 </a:t>
            </a:r>
            <a:r>
              <a:rPr lang="ru-RU" sz="2600" noProof="1"/>
              <a:t>(</a:t>
            </a:r>
            <a:r>
              <a:rPr lang="en-US" sz="2600" noProof="1"/>
              <a:t>Smaller</a:t>
            </a:r>
            <a:r>
              <a:rPr lang="ru-RU" sz="2600" noProof="1"/>
              <a:t>)&lt;/h2&gt;</a:t>
            </a:r>
          </a:p>
          <a:p>
            <a:pPr lvl="1"/>
            <a:r>
              <a:rPr lang="ru-RU" sz="2600" noProof="1"/>
              <a:t>&lt;h3&gt;</a:t>
            </a:r>
            <a:r>
              <a:rPr lang="en-US" sz="2600" noProof="1"/>
              <a:t>This is Heading 3 </a:t>
            </a:r>
            <a:r>
              <a:rPr lang="ru-RU" sz="2600" noProof="1"/>
              <a:t>(</a:t>
            </a:r>
            <a:r>
              <a:rPr lang="en-US" sz="2600" noProof="1"/>
              <a:t>Even Smaller</a:t>
            </a:r>
            <a:r>
              <a:rPr lang="ru-RU" sz="2600" noProof="1"/>
              <a:t>)&lt;/h3&gt;</a:t>
            </a:r>
          </a:p>
          <a:p>
            <a:pPr lvl="1"/>
            <a:r>
              <a:rPr lang="ru-RU" sz="2600" noProof="1"/>
              <a:t>&lt;h4&gt;</a:t>
            </a:r>
            <a:r>
              <a:rPr lang="en-US" sz="2600" noProof="1"/>
              <a:t>This is Heading 4 </a:t>
            </a:r>
            <a:r>
              <a:rPr lang="ru-RU" sz="2600" noProof="1"/>
              <a:t>(</a:t>
            </a:r>
            <a:r>
              <a:rPr lang="en-US" sz="2600" noProof="1"/>
              <a:t>The smallest</a:t>
            </a:r>
            <a:r>
              <a:rPr lang="ru-RU" sz="2600" noProof="1"/>
              <a:t>)&lt;/h4&gt;</a:t>
            </a:r>
            <a:endParaRPr lang="en-US" sz="2600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9C64A6-DCF9-4476-B641-0CF5CEFDC6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ED13ED-11A4-4176-93E8-63594A54F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485564"/>
            <a:ext cx="46863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674715" y="1121144"/>
            <a:ext cx="10318987" cy="5546589"/>
          </a:xfrm>
        </p:spPr>
        <p:txBody>
          <a:bodyPr>
            <a:normAutofit/>
          </a:bodyPr>
          <a:lstStyle/>
          <a:p>
            <a:r>
              <a:rPr lang="en-US" sz="3400" dirty="0" smtClean="0"/>
              <a:t>Paragraphs: </a:t>
            </a:r>
            <a:r>
              <a:rPr lang="en-US" sz="3400" b="1" dirty="0" smtClean="0">
                <a:solidFill>
                  <a:schemeClr val="bg1"/>
                </a:solidFill>
                <a:cs typeface="Consolas" pitchFamily="49" charset="0"/>
              </a:rPr>
              <a:t>&lt;p&gt;&lt;/p&gt;</a:t>
            </a:r>
            <a:endParaRPr lang="en-US" sz="3400" b="1" dirty="0">
              <a:solidFill>
                <a:schemeClr val="bg1"/>
              </a:solidFill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36000" y="1899000"/>
            <a:ext cx="5486401" cy="17669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lvl="1" indent="0">
              <a:buNone/>
            </a:pPr>
            <a:r>
              <a:rPr lang="ru-RU" sz="2600" b="1" noProof="1">
                <a:latin typeface="Consolas" panose="020B0609020204030204" pitchFamily="49" charset="0"/>
              </a:rPr>
              <a:t>&lt;p&gt;</a:t>
            </a:r>
            <a:r>
              <a:rPr lang="en-US" sz="2600" b="1" noProof="1">
                <a:latin typeface="Consolas" panose="020B0609020204030204" pitchFamily="49" charset="0"/>
              </a:rPr>
              <a:t>First paragraph</a:t>
            </a:r>
            <a:r>
              <a:rPr lang="ru-RU" sz="2600" b="1" noProof="1">
                <a:latin typeface="Consolas" panose="020B0609020204030204" pitchFamily="49" charset="0"/>
              </a:rPr>
              <a:t>&lt;/p&gt;</a:t>
            </a:r>
          </a:p>
          <a:p>
            <a:pPr marL="0" lvl="1" indent="0">
              <a:buNone/>
            </a:pPr>
            <a:r>
              <a:rPr lang="ru-RU" sz="2600" b="1" noProof="1">
                <a:latin typeface="Consolas" panose="020B0609020204030204" pitchFamily="49" charset="0"/>
              </a:rPr>
              <a:t>&lt;p&gt;</a:t>
            </a:r>
            <a:r>
              <a:rPr lang="en-US" sz="2600" b="1" noProof="1">
                <a:latin typeface="Consolas" panose="020B0609020204030204" pitchFamily="49" charset="0"/>
              </a:rPr>
              <a:t>Second paragraph</a:t>
            </a:r>
            <a:r>
              <a:rPr lang="ru-RU" sz="2600" b="1" noProof="1">
                <a:latin typeface="Consolas" panose="020B0609020204030204" pitchFamily="49" charset="0"/>
              </a:rPr>
              <a:t>&lt;/p&gt;</a:t>
            </a:r>
          </a:p>
          <a:p>
            <a:pPr marL="0" lvl="1" indent="0">
              <a:buNone/>
            </a:pPr>
            <a:r>
              <a:rPr lang="ru-RU" sz="2600" b="1" noProof="1">
                <a:latin typeface="Consolas" panose="020B0609020204030204" pitchFamily="49" charset="0"/>
              </a:rPr>
              <a:t>&lt;p&gt;</a:t>
            </a:r>
            <a:r>
              <a:rPr lang="en-US" sz="2600" b="1" noProof="1">
                <a:latin typeface="Consolas" panose="020B0609020204030204" pitchFamily="49" charset="0"/>
              </a:rPr>
              <a:t>Third paragraph</a:t>
            </a:r>
            <a:r>
              <a:rPr lang="ru-RU" sz="2600" b="1" noProof="1">
                <a:latin typeface="Consolas" panose="020B0609020204030204" pitchFamily="49" charset="0"/>
              </a:rPr>
              <a:t>&lt;/p&gt;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196835-38C1-4EA0-A41E-EC2160E5C7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20"/>
          <a:stretch/>
        </p:blipFill>
        <p:spPr>
          <a:xfrm>
            <a:off x="8083686" y="1899000"/>
            <a:ext cx="2781300" cy="2052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9FD650-9104-47C3-B20F-4D22709D1A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75234"/>
            <a:ext cx="11818096" cy="5393766"/>
          </a:xfrm>
        </p:spPr>
        <p:txBody>
          <a:bodyPr/>
          <a:lstStyle/>
          <a:p>
            <a:r>
              <a:rPr lang="en-ZA" dirty="0" smtClean="0"/>
              <a:t>Absolute </a:t>
            </a:r>
            <a:r>
              <a:rPr lang="en-ZA" dirty="0"/>
              <a:t>hyperlink</a:t>
            </a:r>
          </a:p>
          <a:p>
            <a:endParaRPr lang="en-ZA" dirty="0"/>
          </a:p>
          <a:p>
            <a:r>
              <a:rPr lang="en-ZA" dirty="0"/>
              <a:t>HTML hyperlink</a:t>
            </a:r>
          </a:p>
          <a:p>
            <a:endParaRPr lang="en-ZA" dirty="0"/>
          </a:p>
          <a:p>
            <a:endParaRPr lang="en-ZA" dirty="0"/>
          </a:p>
          <a:p>
            <a:pPr>
              <a:spcBef>
                <a:spcPts val="1800"/>
              </a:spcBef>
            </a:pPr>
            <a:r>
              <a:rPr lang="en-ZA" dirty="0"/>
              <a:t>Relative </a:t>
            </a:r>
            <a:r>
              <a:rPr lang="en-ZA" dirty="0" smtClean="0"/>
              <a:t>hyperlink</a:t>
            </a:r>
            <a:endParaRPr lang="en-Z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9472" y="1923554"/>
            <a:ext cx="1086774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&lt;a href="https://softuni.bg"&gt;SoftUni&lt;/a&gt;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9472" y="3334396"/>
            <a:ext cx="10867748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</a:rPr>
              <a:t>&lt;h1 id="exercises"&gt;Exercises&lt;/h1&gt;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</a:rPr>
              <a:t>See the &lt;a href="#exercises" target="_blank"&gt;exercises&lt;/a&gt;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9472" y="5641710"/>
            <a:ext cx="1086774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&lt;a href="../2.%20HTML5-Overview.pptx"&gt;presentation&lt;/a&gt;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195" y="1333496"/>
            <a:ext cx="2295525" cy="866775"/>
          </a:xfrm>
          <a:prstGeom prst="roundRect">
            <a:avLst>
              <a:gd name="adj" fmla="val 4541"/>
            </a:avLst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495800" y="1197787"/>
            <a:ext cx="2819400" cy="674379"/>
          </a:xfrm>
          <a:prstGeom prst="wedgeRoundRectCallout">
            <a:avLst>
              <a:gd name="adj1" fmla="val -62554"/>
              <a:gd name="adj2" fmla="val 548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the URL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7D36D45-DB8D-435A-981C-6B933C6C05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14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Images are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external files</a:t>
            </a:r>
            <a:r>
              <a:rPr lang="en-US" sz="3600" dirty="0"/>
              <a:t>, inserted through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the </a:t>
            </a:r>
            <a:r>
              <a:rPr lang="en-US" sz="3600" b="1" noProof="1">
                <a:solidFill>
                  <a:schemeClr val="bg1"/>
                </a:solidFill>
              </a:rPr>
              <a:t>&lt;img&gt;</a:t>
            </a:r>
            <a:r>
              <a:rPr lang="en-US" sz="3600" dirty="0"/>
              <a:t> </a:t>
            </a:r>
            <a:r>
              <a:rPr lang="en-US" sz="3600" dirty="0" smtClean="0"/>
              <a:t>tag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6000" y="2464234"/>
            <a:ext cx="8915400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600" noProof="1"/>
              <a:t>&lt;img src="images/SoftUni-logo.png" /&gt;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3530074"/>
            <a:ext cx="2823270" cy="27339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D958B85-2CFC-4E6F-965D-B87C1D14DF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6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1153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You are given 4 images files: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apple.png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banana.png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kiwi.png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orange.png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400" dirty="0"/>
              <a:t>Create a web page like the screenshot </a:t>
            </a:r>
            <a:br>
              <a:rPr lang="en-US" sz="3400" dirty="0"/>
            </a:br>
            <a:r>
              <a:rPr lang="en-US" sz="3400" dirty="0"/>
              <a:t>on the right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Use 3 paragraphs - each holding 5 images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Fruits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A2F2C9-7E4C-4B69-9DE2-CAB97469E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3103" y="1359000"/>
            <a:ext cx="3272623" cy="324383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F7981E0-BBC6-4EE2-9564-A2FBF406D6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483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Create an Ordered List</a:t>
            </a:r>
          </a:p>
          <a:p>
            <a:pPr>
              <a:defRPr/>
            </a:pPr>
            <a:r>
              <a:rPr lang="en-US" sz="3600" dirty="0"/>
              <a:t>Use </a:t>
            </a:r>
            <a:r>
              <a:rPr lang="en-US" sz="3600" b="1" noProof="1">
                <a:solidFill>
                  <a:schemeClr val="bg1"/>
                </a:solidFill>
                <a:cs typeface="Consolas" pitchFamily="49" charset="0"/>
              </a:rPr>
              <a:t>&lt;ol&gt;&lt;/ol&gt;</a:t>
            </a:r>
          </a:p>
          <a:p>
            <a:pPr lvl="1">
              <a:defRPr/>
            </a:pPr>
            <a:r>
              <a:rPr lang="en-US" sz="3400" noProof="1"/>
              <a:t>Each holding </a:t>
            </a: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&lt;li&gt;&lt;/li&gt;</a:t>
            </a: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Ordered Lists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2667001" y="3413464"/>
            <a:ext cx="41148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&lt;ol&gt;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&lt;li&gt;One&lt;/li&gt;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&lt;li&gt;Two&lt;/li&gt;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</a:t>
            </a:r>
            <a:r>
              <a:rPr lang="en-US" sz="2600" b="1" noProof="1">
                <a:latin typeface="Consolas" pitchFamily="49" charset="0"/>
              </a:rPr>
              <a:t>Three</a:t>
            </a:r>
            <a:r>
              <a:rPr lang="it-IT" sz="2600" b="1" noProof="1">
                <a:latin typeface="Consolas" pitchFamily="49" charset="0"/>
              </a:rPr>
              <a:t>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&lt;/ol&gt;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082" y="3504905"/>
            <a:ext cx="1786500" cy="1555155"/>
          </a:xfrm>
          <a:prstGeom prst="roundRect">
            <a:avLst>
              <a:gd name="adj" fmla="val 2249"/>
            </a:avLst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01AB4B2-963C-4585-A800-ABADA6CFB8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6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an Unordered List using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&lt;ul&gt;&lt;/ul&gt;</a:t>
            </a:r>
            <a:r>
              <a:rPr lang="en-US" sz="3600" dirty="0"/>
              <a:t>:</a:t>
            </a:r>
          </a:p>
          <a:p>
            <a:pPr lvl="1"/>
            <a:r>
              <a:rPr lang="en-US" sz="3400" dirty="0"/>
              <a:t>Each holding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&lt;li&gt;&lt;/li&gt;</a:t>
            </a:r>
          </a:p>
        </p:txBody>
      </p:sp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Lists</a:t>
            </a: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2667000" y="2667000"/>
            <a:ext cx="48006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&lt;ul&gt;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&lt;li&gt;First item&lt;/li&gt;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&lt;li&gt;Second item&lt;/li&gt;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</a:t>
            </a:r>
            <a:r>
              <a:rPr lang="en-US" sz="2600" b="1" noProof="1">
                <a:latin typeface="Consolas" pitchFamily="49" charset="0"/>
              </a:rPr>
              <a:t>Third item</a:t>
            </a:r>
            <a:r>
              <a:rPr lang="it-IT" sz="2600" b="1" noProof="1">
                <a:latin typeface="Consolas" pitchFamily="49" charset="0"/>
              </a:rPr>
              <a:t>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&lt;/ul&gt;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834364"/>
            <a:ext cx="2819214" cy="1653084"/>
          </a:xfrm>
          <a:prstGeom prst="roundRect">
            <a:avLst>
              <a:gd name="adj" fmla="val 1545"/>
            </a:avLst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ED84A21-28F3-4056-A7C2-71008F6AC9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0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3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a HTML page, holding </a:t>
            </a:r>
            <a:r>
              <a:rPr lang="en-GB" b="1" dirty="0">
                <a:solidFill>
                  <a:schemeClr val="bg1"/>
                </a:solidFill>
              </a:rPr>
              <a:t>nested lists</a:t>
            </a:r>
            <a:r>
              <a:rPr lang="en-GB" dirty="0"/>
              <a:t>, like the example: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HTML Lists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E849A0-A4B8-4FBB-BCE4-E34A966BB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988010"/>
            <a:ext cx="3913995" cy="46674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02A7E52-66AE-49EF-ABEE-5CD80BCCBF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322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HTML Lists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81000" y="1764000"/>
            <a:ext cx="9601200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600" b="1" noProof="1">
                <a:latin typeface="Consolas" pitchFamily="49" charset="0"/>
              </a:rPr>
              <a:t>&lt;ol&gt;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&lt;li&gt;List item 1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&lt;li&gt;Nested item 1.1&lt;/li&gt;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&lt;li&gt;Nested item 1.2&lt;/li&gt;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&lt;/ol&gt;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&lt;!-- TODO: put List item 2 and List item 3 here --&gt;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&lt;/ol&gt;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198D52-8C49-4ECE-ABDA-4666DB610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000" y="1764000"/>
            <a:ext cx="3712886" cy="14114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2E8B68-4834-4125-A04E-ED350B585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07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sz="3200" dirty="0"/>
              <a:t>What is HTML?</a:t>
            </a:r>
          </a:p>
          <a:p>
            <a:pPr lvl="1"/>
            <a:r>
              <a:rPr lang="en-US" sz="3000" dirty="0"/>
              <a:t>HTML Page</a:t>
            </a:r>
          </a:p>
          <a:p>
            <a:pPr lvl="1"/>
            <a:r>
              <a:rPr lang="en-US" sz="3000" dirty="0"/>
              <a:t>HTML Developer Elements</a:t>
            </a:r>
          </a:p>
          <a:p>
            <a:pPr marL="514350" indent="-514350"/>
            <a:r>
              <a:rPr lang="en-US" sz="3200" dirty="0"/>
              <a:t>HTML Common Elements</a:t>
            </a:r>
          </a:p>
          <a:p>
            <a:pPr lvl="1"/>
            <a:r>
              <a:rPr lang="en-US" sz="3000" dirty="0"/>
              <a:t>Headings, Paragraphs, Hyperlinks, Images</a:t>
            </a:r>
          </a:p>
          <a:p>
            <a:pPr lvl="1"/>
            <a:r>
              <a:rPr lang="en-US" sz="3000" dirty="0"/>
              <a:t>Ordered and Unordered Lists</a:t>
            </a:r>
          </a:p>
          <a:p>
            <a:pPr marL="514350" indent="-514350"/>
            <a:r>
              <a:rPr lang="en-US" sz="3200" dirty="0"/>
              <a:t>What is CSS?</a:t>
            </a:r>
          </a:p>
          <a:p>
            <a:pPr lvl="1"/>
            <a:r>
              <a:rPr lang="en-US" sz="3000" dirty="0"/>
              <a:t>External, Internal and Inline CSS Style</a:t>
            </a:r>
            <a:endParaRPr lang="en-US" sz="30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CF15B81-8E0C-4FAB-ACF8-6D1711B2A23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298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HTML Lists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0777" y="1343891"/>
            <a:ext cx="8175841" cy="5419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600" b="1" noProof="1">
                <a:latin typeface="Consolas" pitchFamily="49" charset="0"/>
              </a:rPr>
              <a:t>&lt;li&gt;List item 2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2.1&lt;/li&gt;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2.2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  &lt;li&gt;Nested item 2.2.1&lt;/li&gt;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&lt;!-- TODO: put the next items here--&gt;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&lt;/ul&gt;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2.3&lt;/li&gt;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&lt;/ol&gt;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&lt;/li&gt;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E876EB-0912-42BB-848A-469027844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000" y="1343891"/>
            <a:ext cx="3339947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42B1AC0-C743-481E-BB9D-2C78F814EB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95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HTML Lists (3)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86932" y="2079000"/>
            <a:ext cx="7519068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600" b="1" noProof="1">
                <a:latin typeface="Consolas" pitchFamily="49" charset="0"/>
              </a:rPr>
              <a:t>&lt;li&gt;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List item 3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3.1&lt;/li&gt;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&lt;!-- TODO: put the next items here --&gt;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&lt;/ul&gt;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&lt;/li&gt;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43C5F7-7294-4014-8A37-D1EFA81D3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235" y="1518994"/>
            <a:ext cx="3299538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8CED735-D84C-4D8B-B665-9FB1820F07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776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Create the following HTML </a:t>
            </a:r>
            <a:r>
              <a:rPr lang="en-US" sz="3400" dirty="0" smtClean="0"/>
              <a:t>page</a:t>
            </a:r>
            <a:r>
              <a:rPr lang="bg-BG" sz="3400" dirty="0"/>
              <a:t>: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Wiki Page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00" y="1944000"/>
            <a:ext cx="5880856" cy="42552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F634BF0-4706-49FE-82DB-AD0B4E6464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842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the following HTML page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Wiki Page (2)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944000"/>
            <a:ext cx="4983862" cy="425525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2A2D2FD-BB17-479F-A6FD-A679D56B3B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964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CSS?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CC0F7-C49C-4D91-ACD3-1BE7BBEF3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130" y="1600200"/>
            <a:ext cx="190774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85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CSS </a:t>
            </a:r>
            <a:r>
              <a:rPr lang="en-US" sz="3400" dirty="0"/>
              <a:t>defines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styling </a:t>
            </a:r>
            <a:r>
              <a:rPr lang="en-US" sz="3400" dirty="0"/>
              <a:t>of the HTML elements</a:t>
            </a:r>
          </a:p>
          <a:p>
            <a:pPr lvl="1"/>
            <a:r>
              <a:rPr lang="en-US" sz="3200" dirty="0"/>
              <a:t>Specifies fonts, colors, margins, sizes, positioning, floating, …</a:t>
            </a:r>
          </a:p>
          <a:p>
            <a:pPr lvl="1"/>
            <a:r>
              <a:rPr lang="en-US" sz="3200" dirty="0"/>
              <a:t>CSS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rules</a:t>
            </a:r>
            <a:r>
              <a:rPr lang="en-US" sz="3200" dirty="0"/>
              <a:t> format: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selector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prop1:val1;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prop2:val2;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CSS </a:t>
            </a:r>
            <a:r>
              <a:rPr lang="en-US" sz="3400" dirty="0"/>
              <a:t>rule example</a:t>
            </a:r>
            <a:r>
              <a:rPr lang="en-US" sz="3400" dirty="0" smtClean="0"/>
              <a:t>: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674060" y="4051596"/>
            <a:ext cx="4754210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altLang="en-US" sz="3200" dirty="0"/>
              <a:t>h1 {</a:t>
            </a:r>
          </a:p>
          <a:p>
            <a:r>
              <a:rPr lang="en-US" altLang="en-US" sz="3200" dirty="0"/>
              <a:t>  font-size: 42px;</a:t>
            </a:r>
          </a:p>
          <a:p>
            <a:r>
              <a:rPr lang="en-US" altLang="en-US" sz="3200" dirty="0"/>
              <a:t>  color: yellow;</a:t>
            </a:r>
          </a:p>
          <a:p>
            <a:r>
              <a:rPr lang="en-US" altLang="en-US" sz="3200" dirty="0"/>
              <a:t>}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2856000" y="4514805"/>
            <a:ext cx="1463074" cy="579195"/>
          </a:xfrm>
          <a:prstGeom prst="wedgeRoundRectCallout">
            <a:avLst>
              <a:gd name="adj1" fmla="val 80519"/>
              <a:gd name="adj2" fmla="val -57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9724274" y="4697965"/>
            <a:ext cx="2235814" cy="667796"/>
          </a:xfrm>
          <a:prstGeom prst="wedgeRoundRectCallout">
            <a:avLst>
              <a:gd name="adj1" fmla="val -72193"/>
              <a:gd name="adj2" fmla="val 433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5966266" y="6107950"/>
            <a:ext cx="1733751" cy="593190"/>
          </a:xfrm>
          <a:prstGeom prst="wedgeRoundRectCallout">
            <a:avLst>
              <a:gd name="adj1" fmla="val -68753"/>
              <a:gd name="adj2" fmla="val -55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8477402" y="6120810"/>
            <a:ext cx="1218869" cy="593190"/>
          </a:xfrm>
          <a:prstGeom prst="wedgeRoundRectCallout">
            <a:avLst>
              <a:gd name="adj1" fmla="val -42787"/>
              <a:gd name="adj2" fmla="val -946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226B915-D40B-41CD-874F-D387E3863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040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2" grpId="0" animBg="1"/>
      <p:bldP spid="17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467600" y="2010087"/>
            <a:ext cx="40386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/* CSS here */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HTML and CSS Files (External Style)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0250" y="1213690"/>
            <a:ext cx="67056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dirty="0">
                <a:latin typeface="Consolas" pitchFamily="49" charset="0"/>
              </a:rPr>
              <a:t>using-css.html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467600" y="1361090"/>
            <a:ext cx="40386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dirty="0">
                <a:latin typeface="Consolas" pitchFamily="49" charset="0"/>
              </a:rPr>
              <a:t>styles.css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0250" y="1862687"/>
            <a:ext cx="6705600" cy="4896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&lt;!DOCTYPE html&gt;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&lt;html&gt;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&lt;head&gt;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&lt;link rel="stylesheet" type="text/css" href="styles.css"&gt;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&lt;/head&gt;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&lt;body&gt;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&lt;/body&gt;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&lt;/html&gt;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0FD289A-517E-432F-BAAC-81C20307A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605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1201" y="1134000"/>
            <a:ext cx="10318987" cy="5546589"/>
          </a:xfrm>
        </p:spPr>
        <p:txBody>
          <a:bodyPr/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Selects all elements with </a:t>
            </a:r>
            <a:r>
              <a:rPr lang="en-US" b="1" dirty="0">
                <a:solidFill>
                  <a:schemeClr val="bg1"/>
                </a:solidFill>
              </a:rPr>
              <a:t>the specified element name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Style all headings</a:t>
            </a:r>
            <a:r>
              <a:rPr lang="en-US" dirty="0" smtClean="0"/>
              <a:t>: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Adding more white space after each paragraph: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Selector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1B028F6-4D2C-4503-B815-5B4186940B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89590" y="2439000"/>
            <a:ext cx="4886409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>
                <a:solidFill>
                  <a:schemeClr val="bg1"/>
                </a:solidFill>
              </a:rPr>
              <a:t>h1</a:t>
            </a:r>
            <a:r>
              <a:rPr lang="en-US" sz="2600" noProof="1"/>
              <a:t> </a:t>
            </a:r>
            <a:r>
              <a:rPr lang="en-US" sz="2600" noProof="1" smtClean="0"/>
              <a:t>{</a:t>
            </a:r>
            <a:r>
              <a:rPr lang="bg-BG" sz="2600" noProof="1" smtClean="0"/>
              <a:t/>
            </a:r>
            <a:br>
              <a:rPr lang="bg-BG" sz="2600" noProof="1" smtClean="0"/>
            </a:br>
            <a:r>
              <a:rPr lang="bg-BG" sz="2600" noProof="1" smtClean="0"/>
              <a:t>    </a:t>
            </a:r>
            <a:r>
              <a:rPr lang="en-US" sz="2600" noProof="1" smtClean="0"/>
              <a:t>text-align</a:t>
            </a:r>
            <a:r>
              <a:rPr lang="en-US" sz="2600" noProof="1"/>
              <a:t>: </a:t>
            </a:r>
            <a:r>
              <a:rPr lang="en-US" sz="2600" noProof="1" smtClean="0"/>
              <a:t>center;</a:t>
            </a:r>
            <a:r>
              <a:rPr lang="bg-BG" sz="2600" noProof="1" smtClean="0"/>
              <a:t/>
            </a:r>
            <a:br>
              <a:rPr lang="bg-BG" sz="2600" noProof="1" smtClean="0"/>
            </a:br>
            <a:r>
              <a:rPr lang="bg-BG" sz="2600" noProof="1" smtClean="0"/>
              <a:t>    </a:t>
            </a:r>
            <a:r>
              <a:rPr lang="en-US" sz="2600" noProof="1" smtClean="0"/>
              <a:t>color</a:t>
            </a:r>
            <a:r>
              <a:rPr lang="en-US" sz="2600" noProof="1"/>
              <a:t>: #000</a:t>
            </a:r>
            <a:r>
              <a:rPr lang="en-US" sz="2600" noProof="1" smtClean="0"/>
              <a:t>;</a:t>
            </a:r>
            <a:r>
              <a:rPr lang="bg-BG" sz="2600" noProof="1" smtClean="0"/>
              <a:t/>
            </a:r>
            <a:br>
              <a:rPr lang="bg-BG" sz="2600" noProof="1" smtClean="0"/>
            </a:br>
            <a:r>
              <a:rPr lang="en-US" sz="2600" noProof="1" smtClean="0"/>
              <a:t>}</a:t>
            </a:r>
            <a:endParaRPr lang="en-US" sz="2600" noProof="1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289591" y="4853329"/>
            <a:ext cx="4886408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>
                <a:solidFill>
                  <a:schemeClr val="bg1"/>
                </a:solidFill>
              </a:rPr>
              <a:t>p</a:t>
            </a:r>
            <a:r>
              <a:rPr lang="en-US" sz="2600" noProof="1" smtClean="0"/>
              <a:t> {</a:t>
            </a:r>
            <a:r>
              <a:rPr lang="en-US" sz="2600" noProof="1"/>
              <a:t/>
            </a:r>
            <a:br>
              <a:rPr lang="en-US" sz="2600" noProof="1"/>
            </a:br>
            <a:r>
              <a:rPr lang="en-US" sz="2600" noProof="1" smtClean="0"/>
              <a:t>    padding-bottom: 15px;</a:t>
            </a:r>
            <a:r>
              <a:rPr lang="bg-BG" sz="2600" noProof="1" smtClean="0"/>
              <a:t/>
            </a:r>
            <a:br>
              <a:rPr lang="bg-BG" sz="2600" noProof="1" smtClean="0"/>
            </a:br>
            <a:r>
              <a:rPr lang="en-US" sz="2600" noProof="1" smtClean="0"/>
              <a:t>}</a:t>
            </a:r>
            <a:endParaRPr lang="en-US" sz="2600" noProof="1"/>
          </a:p>
        </p:txBody>
      </p:sp>
    </p:spTree>
    <p:extLst>
      <p:ext uri="{BB962C8B-B14F-4D97-AF65-F5344CB8AC3E}">
        <p14:creationId xmlns:p14="http://schemas.microsoft.com/office/powerpoint/2010/main" val="326665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3400" dirty="0"/>
              <a:t>Uses the HTML class attribute, and is defined with a "</a:t>
            </a:r>
            <a:r>
              <a:rPr lang="en-US" sz="3400" b="1" dirty="0">
                <a:solidFill>
                  <a:schemeClr val="bg1"/>
                </a:solidFill>
              </a:rPr>
              <a:t>.</a:t>
            </a:r>
            <a:r>
              <a:rPr lang="en-US" sz="3400" dirty="0"/>
              <a:t>"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3400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3400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3400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3400" dirty="0"/>
              <a:t>Only one HTML tag can be specified to be affected by a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503571" cy="88265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Class Selector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0BD81E8-6618-47CC-9173-6F1D34AF6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15488" y="1867024"/>
            <a:ext cx="4886408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 smtClean="0">
                <a:solidFill>
                  <a:schemeClr val="bg1"/>
                </a:solidFill>
              </a:rPr>
              <a:t>.class </a:t>
            </a:r>
            <a:r>
              <a:rPr lang="en-US" sz="2600" noProof="1" smtClean="0"/>
              <a:t>{</a:t>
            </a:r>
            <a:br>
              <a:rPr lang="en-US" sz="2600" noProof="1" smtClean="0"/>
            </a:br>
            <a:r>
              <a:rPr lang="en-US" sz="2600" noProof="1" smtClean="0"/>
              <a:t>  text-align: center;</a:t>
            </a:r>
            <a:br>
              <a:rPr lang="en-US" sz="2600" noProof="1" smtClean="0"/>
            </a:br>
            <a:r>
              <a:rPr lang="en-US" sz="2600" noProof="1" smtClean="0"/>
              <a:t>} </a:t>
            </a:r>
            <a:endParaRPr lang="en-US" sz="2600" noProof="1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9598" y="3514821"/>
            <a:ext cx="488640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&lt;h2 class="</a:t>
            </a:r>
            <a:r>
              <a:rPr lang="en-US" sz="2600" dirty="0">
                <a:solidFill>
                  <a:schemeClr val="bg1"/>
                </a:solidFill>
              </a:rPr>
              <a:t>class</a:t>
            </a:r>
            <a:r>
              <a:rPr lang="en-US" sz="2600" dirty="0"/>
              <a:t>"&gt;…&lt;/h2&gt;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9598" y="5033658"/>
            <a:ext cx="4886408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>
                <a:solidFill>
                  <a:schemeClr val="bg1"/>
                </a:solidFill>
              </a:rPr>
              <a:t>p.right </a:t>
            </a:r>
            <a:r>
              <a:rPr lang="en-US" sz="2600" noProof="1" smtClean="0"/>
              <a:t>{</a:t>
            </a:r>
            <a:br>
              <a:rPr lang="en-US" sz="2600" noProof="1" smtClean="0"/>
            </a:br>
            <a:r>
              <a:rPr lang="en-US" sz="2600" noProof="1" smtClean="0"/>
              <a:t>    text-align</a:t>
            </a:r>
            <a:r>
              <a:rPr lang="en-US" sz="2600" noProof="1"/>
              <a:t>: right</a:t>
            </a:r>
            <a:r>
              <a:rPr lang="en-US" sz="2600" noProof="1" smtClean="0"/>
              <a:t>;</a:t>
            </a:r>
            <a:br>
              <a:rPr lang="en-US" sz="2600" noProof="1" smtClean="0"/>
            </a:br>
            <a:r>
              <a:rPr lang="en-US" sz="2600" noProof="1" smtClean="0"/>
              <a:t>}</a:t>
            </a:r>
            <a:endParaRPr lang="en-US" sz="2600" noProof="1"/>
          </a:p>
        </p:txBody>
      </p:sp>
    </p:spTree>
    <p:extLst>
      <p:ext uri="{BB962C8B-B14F-4D97-AF65-F5344CB8AC3E}">
        <p14:creationId xmlns:p14="http://schemas.microsoft.com/office/powerpoint/2010/main" val="167022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#id</a:t>
            </a:r>
            <a:r>
              <a:rPr lang="en-US" dirty="0"/>
              <a:t> selector styles the element with the specified id</a:t>
            </a:r>
          </a:p>
          <a:p>
            <a:r>
              <a:rPr lang="en-US" dirty="0"/>
              <a:t>Uses the </a:t>
            </a:r>
            <a:r>
              <a:rPr lang="en-US" b="1" dirty="0">
                <a:solidFill>
                  <a:schemeClr val="bg1"/>
                </a:solidFill>
              </a:rPr>
              <a:t>id attribute</a:t>
            </a:r>
            <a:r>
              <a:rPr lang="en-US" dirty="0"/>
              <a:t> of the HTML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Defined with a "</a:t>
            </a:r>
            <a:r>
              <a:rPr lang="en-US" b="1" dirty="0">
                <a:solidFill>
                  <a:schemeClr val="bg1"/>
                </a:solidFill>
              </a:rPr>
              <a:t>#</a:t>
            </a:r>
            <a:r>
              <a:rPr lang="en-US" dirty="0"/>
              <a:t>" in the CSS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503571" cy="882654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Id Selector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5F9209D-F970-4006-BAC6-CA9E27D8A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55814" y="2619000"/>
            <a:ext cx="575655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&lt;h1 </a:t>
            </a:r>
            <a:r>
              <a:rPr lang="en-US" sz="2600" dirty="0">
                <a:solidFill>
                  <a:schemeClr val="bg1"/>
                </a:solidFill>
              </a:rPr>
              <a:t>id="header"</a:t>
            </a:r>
            <a:r>
              <a:rPr lang="en-US" sz="2600" dirty="0"/>
              <a:t>&gt;My Header&lt;/h1&gt;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55814" y="3969890"/>
            <a:ext cx="575655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#header </a:t>
            </a:r>
            <a:r>
              <a:rPr lang="en-US" sz="2600" dirty="0" smtClean="0"/>
              <a:t>{</a:t>
            </a:r>
            <a:br>
              <a:rPr lang="en-US" sz="2600" dirty="0" smtClean="0"/>
            </a:br>
            <a:r>
              <a:rPr lang="en-US" sz="2600" dirty="0" smtClean="0"/>
              <a:t>    border</a:t>
            </a:r>
            <a:r>
              <a:rPr lang="en-US" sz="2600" dirty="0"/>
              <a:t>: 1px solid #</a:t>
            </a:r>
            <a:r>
              <a:rPr lang="en-US" sz="2600" dirty="0" smtClean="0"/>
              <a:t>CCC;</a:t>
            </a:r>
            <a:br>
              <a:rPr lang="en-US" sz="2600" dirty="0" smtClean="0"/>
            </a:br>
            <a:r>
              <a:rPr lang="en-US" sz="2600" dirty="0" smtClean="0"/>
              <a:t>    border-width</a:t>
            </a:r>
            <a:r>
              <a:rPr lang="en-US" sz="2600" dirty="0"/>
              <a:t>: 1px 0</a:t>
            </a:r>
            <a:r>
              <a:rPr lang="en-US" sz="2600" dirty="0" smtClean="0"/>
              <a:t>;</a:t>
            </a:r>
            <a:br>
              <a:rPr lang="en-US" sz="2600" dirty="0" smtClean="0"/>
            </a:br>
            <a:r>
              <a:rPr lang="en-US" sz="2600" dirty="0" smtClean="0"/>
              <a:t>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2446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#fund-common</a:t>
            </a:r>
            <a:endParaRPr lang="en-US" sz="11497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17FD224-71D2-4EE3-9D45-C963D2460B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869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Put a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dirty="0"/>
              <a:t> element in the HTML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Style Sheet</a:t>
            </a:r>
            <a:endParaRPr lang="en-GB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800600" y="1878727"/>
            <a:ext cx="6707190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3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&lt;body&gt;</a:t>
            </a:r>
            <a:endParaRPr lang="en-GB" altLang="en-US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altLang="en-US" sz="2600" dirty="0"/>
              <a:t>  &lt;p </a:t>
            </a:r>
            <a:r>
              <a:rPr lang="en-GB" altLang="en-US" sz="2600" dirty="0">
                <a:solidFill>
                  <a:schemeClr val="bg1"/>
                </a:solidFill>
              </a:rPr>
              <a:t>class="red"</a:t>
            </a:r>
            <a:r>
              <a:rPr lang="en-GB" altLang="en-US" sz="2600" dirty="0"/>
              <a:t>&gt;This is red&lt;/p&gt;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&lt;/body&gt;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5800" y="1888252"/>
            <a:ext cx="3581400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3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&lt;head&gt;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  </a:t>
            </a:r>
            <a:r>
              <a:rPr lang="en-US" altLang="en-US" sz="2600" dirty="0">
                <a:solidFill>
                  <a:schemeClr val="bg1"/>
                </a:solidFill>
              </a:rPr>
              <a:t>&lt;style&gt;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  .red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    </a:t>
            </a:r>
            <a:r>
              <a:rPr lang="en-US" altLang="en-US" sz="2600" dirty="0" err="1">
                <a:solidFill>
                  <a:schemeClr val="bg1"/>
                </a:solidFill>
              </a:rPr>
              <a:t>color:red</a:t>
            </a:r>
            <a:r>
              <a:rPr lang="en-US" altLang="en-US" sz="2600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&lt;/style&gt;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&lt;/head&gt;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&lt;/html&gt;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F8326F-DDFA-448C-B7ED-6AB3BC879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810001"/>
            <a:ext cx="4229690" cy="14765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31060950-55E5-4513-B5D0-5EE57A930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560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r>
              <a:rPr lang="en-US" dirty="0"/>
              <a:t> attribute in HTML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CSS Style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1" y="2870311"/>
            <a:ext cx="1013460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&lt;h1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style="color:blue"</a:t>
            </a:r>
            <a:r>
              <a:rPr lang="en-US" sz="2600" b="1" noProof="1">
                <a:latin typeface="Consolas" pitchFamily="49" charset="0"/>
              </a:rPr>
              <a:t>&gt;This is a blue heading&lt;/h1&gt;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206800" y="2188624"/>
            <a:ext cx="3124200" cy="610376"/>
          </a:xfrm>
          <a:prstGeom prst="wedgeRoundRectCallout">
            <a:avLst>
              <a:gd name="adj1" fmla="val -60852"/>
              <a:gd name="adj2" fmla="val 517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"style"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011000" y="3564000"/>
            <a:ext cx="1701403" cy="623527"/>
          </a:xfrm>
          <a:prstGeom prst="wedgeRoundRectCallout">
            <a:avLst>
              <a:gd name="adj1" fmla="val 71780"/>
              <a:gd name="adj2" fmla="val -563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519074" y="3609000"/>
            <a:ext cx="1363607" cy="623527"/>
          </a:xfrm>
          <a:prstGeom prst="wedgeRoundRectCallout">
            <a:avLst>
              <a:gd name="adj1" fmla="val -68455"/>
              <a:gd name="adj2" fmla="val -534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11AA7B-57D4-42A2-8ECD-F0C87EBF3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39351"/>
            <a:ext cx="3010320" cy="1467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8F9F0E05-0236-4B3D-865F-88E4F284C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733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&lt;p&gt;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elements </a:t>
            </a:r>
            <a:r>
              <a:rPr lang="en-US" dirty="0"/>
              <a:t>(rectangles)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Fill the entire container width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Stack vertically one after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1BF946-0873-4B43-8574-EE6681EA8A3C}"/>
              </a:ext>
            </a:extLst>
          </p:cNvPr>
          <p:cNvGrpSpPr/>
          <p:nvPr/>
        </p:nvGrpSpPr>
        <p:grpSpPr>
          <a:xfrm>
            <a:off x="877351" y="3352800"/>
            <a:ext cx="2298387" cy="3263914"/>
            <a:chOff x="875762" y="3352800"/>
            <a:chExt cx="2298387" cy="3263914"/>
          </a:xfrm>
        </p:grpSpPr>
        <p:sp>
          <p:nvSpPr>
            <p:cNvPr id="6" name="TextBox 5"/>
            <p:cNvSpPr txBox="1"/>
            <p:nvPr/>
          </p:nvSpPr>
          <p:spPr>
            <a:xfrm>
              <a:off x="910424" y="3352800"/>
              <a:ext cx="2210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display: block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AF030FA-F435-44B7-BA72-42DB4BF71908}"/>
                </a:ext>
              </a:extLst>
            </p:cNvPr>
            <p:cNvGrpSpPr/>
            <p:nvPr/>
          </p:nvGrpSpPr>
          <p:grpSpPr>
            <a:xfrm>
              <a:off x="875762" y="3934122"/>
              <a:ext cx="2298387" cy="2682592"/>
              <a:chOff x="8075402" y="2402342"/>
              <a:chExt cx="3429210" cy="394327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8075402" y="2402342"/>
                <a:ext cx="3429210" cy="3943278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8240614" y="3253442"/>
                <a:ext cx="3113186" cy="1337107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50000"/>
                </a:schemeClr>
              </a:solidFill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372509" y="3400697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372509" y="3677551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372509" y="3961664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72509" y="5680105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72509" y="5965229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72509" y="2591753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72403" y="2879847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8240614" y="4766440"/>
                <a:ext cx="3113186" cy="768115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50000"/>
                </a:schemeClr>
              </a:solidFill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372509" y="4913694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372509" y="5190548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372509" y="4242337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16307" y="3235248"/>
                <a:ext cx="3148003" cy="1385641"/>
              </a:xfrm>
              <a:prstGeom prst="roundRect">
                <a:avLst>
                  <a:gd name="adj" fmla="val 1511"/>
                </a:avLst>
              </a:prstGeom>
            </p:spPr>
          </p:pic>
        </p:grpSp>
      </p:grpSp>
      <p:sp>
        <p:nvSpPr>
          <p:cNvPr id="25" name="Slide Number">
            <a:extLst>
              <a:ext uri="{FF2B5EF4-FFF2-40B4-BE49-F238E27FC236}">
                <a16:creationId xmlns:a16="http://schemas.microsoft.com/office/drawing/2014/main" id="{04155E69-F172-4F88-8147-C3602FF4A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66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&lt;span&gt;</a:t>
            </a:r>
            <a:r>
              <a:rPr lang="en-US" sz="3400" dirty="0"/>
              <a:t> is an </a:t>
            </a:r>
            <a:r>
              <a:rPr lang="en-US" sz="3400" b="1" dirty="0">
                <a:solidFill>
                  <a:schemeClr val="bg1"/>
                </a:solidFill>
              </a:rPr>
              <a:t>inline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element</a:t>
            </a:r>
            <a:endParaRPr lang="en-US" sz="3400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Its shape is not always rectangular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Can be split across multiple lines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096717-9F73-4463-A1FA-C34C63AD06A7}"/>
              </a:ext>
            </a:extLst>
          </p:cNvPr>
          <p:cNvGrpSpPr/>
          <p:nvPr/>
        </p:nvGrpSpPr>
        <p:grpSpPr>
          <a:xfrm>
            <a:off x="457201" y="3352801"/>
            <a:ext cx="3429211" cy="3261127"/>
            <a:chOff x="455612" y="3352800"/>
            <a:chExt cx="3429211" cy="3261127"/>
          </a:xfrm>
        </p:grpSpPr>
        <p:sp>
          <p:nvSpPr>
            <p:cNvPr id="6" name="TextBox 5"/>
            <p:cNvSpPr txBox="1"/>
            <p:nvPr/>
          </p:nvSpPr>
          <p:spPr>
            <a:xfrm>
              <a:off x="455612" y="3352800"/>
              <a:ext cx="3429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display: inline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B50BD-CD00-4DAF-8876-95FDC9CEE6C2}"/>
                </a:ext>
              </a:extLst>
            </p:cNvPr>
            <p:cNvGrpSpPr/>
            <p:nvPr/>
          </p:nvGrpSpPr>
          <p:grpSpPr>
            <a:xfrm>
              <a:off x="1021236" y="3971477"/>
              <a:ext cx="2297965" cy="2642450"/>
              <a:chOff x="8075402" y="2402342"/>
              <a:chExt cx="3429210" cy="3943278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8075402" y="2402342"/>
                <a:ext cx="3429210" cy="3943278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72509" y="5680105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72509" y="5965229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72509" y="2591753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72509" y="2875866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19764" y="3260830"/>
                <a:ext cx="3154885" cy="1248610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53803" y="4678404"/>
                <a:ext cx="2881755" cy="826386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9764" y="3255682"/>
                <a:ext cx="3154886" cy="1246831"/>
              </a:xfrm>
              <a:prstGeom prst="roundRect">
                <a:avLst>
                  <a:gd name="adj" fmla="val 1511"/>
                </a:avLst>
              </a:prstGeom>
            </p:spPr>
          </p:pic>
        </p:grp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23A60DAC-0154-45F6-976E-233C361A83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94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Elements can be also </a:t>
            </a:r>
            <a:r>
              <a:rPr lang="en-US" sz="3400" b="1" dirty="0">
                <a:solidFill>
                  <a:schemeClr val="bg1"/>
                </a:solidFill>
              </a:rPr>
              <a:t>inline-block</a:t>
            </a:r>
            <a:endParaRPr lang="en-US" sz="3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200" dirty="0"/>
              <a:t>Rectangles arranged one after another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Just like words in a sentence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bg-BG" dirty="0"/>
              <a:t>-</a:t>
            </a:r>
            <a:r>
              <a:rPr lang="en-US" dirty="0"/>
              <a:t>Block Elements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E365DF8-0231-4174-A39A-A256202DA3B1}"/>
              </a:ext>
            </a:extLst>
          </p:cNvPr>
          <p:cNvGrpSpPr/>
          <p:nvPr/>
        </p:nvGrpSpPr>
        <p:grpSpPr>
          <a:xfrm>
            <a:off x="351129" y="3219972"/>
            <a:ext cx="3886410" cy="3287029"/>
            <a:chOff x="349541" y="3219971"/>
            <a:chExt cx="3886410" cy="3287029"/>
          </a:xfrm>
        </p:grpSpPr>
        <p:sp>
          <p:nvSpPr>
            <p:cNvPr id="6" name="TextBox 5"/>
            <p:cNvSpPr txBox="1"/>
            <p:nvPr/>
          </p:nvSpPr>
          <p:spPr>
            <a:xfrm>
              <a:off x="349541" y="3219971"/>
              <a:ext cx="38864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display: inline-block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0F0EF43-315D-4DC7-AA12-C7CB8F205566}"/>
                </a:ext>
              </a:extLst>
            </p:cNvPr>
            <p:cNvGrpSpPr/>
            <p:nvPr/>
          </p:nvGrpSpPr>
          <p:grpSpPr>
            <a:xfrm>
              <a:off x="989012" y="3895180"/>
              <a:ext cx="2271328" cy="2611820"/>
              <a:chOff x="8075402" y="2402342"/>
              <a:chExt cx="3429210" cy="3943278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8075402" y="2402342"/>
                <a:ext cx="3429210" cy="3943278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72509" y="5680105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72509" y="5965229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72509" y="2591753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72509" y="2875866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8393529" y="3317286"/>
                <a:ext cx="1137052" cy="400800"/>
                <a:chOff x="8860388" y="4181361"/>
                <a:chExt cx="1137052" cy="400800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8964862" y="4277985"/>
                  <a:ext cx="922303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9830312" y="3317286"/>
                <a:ext cx="1363868" cy="400800"/>
                <a:chOff x="8860388" y="4181361"/>
                <a:chExt cx="1137052" cy="400800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8952155" y="4277985"/>
                  <a:ext cx="953435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8393528" y="3894958"/>
                <a:ext cx="1760503" cy="400800"/>
                <a:chOff x="8860388" y="4181361"/>
                <a:chExt cx="1137052" cy="400800"/>
              </a:xfrm>
            </p:grpSpPr>
            <p:sp>
              <p:nvSpPr>
                <p:cNvPr id="25" name="Rounded Rectangle 24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8932052" y="4277985"/>
                  <a:ext cx="994165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10341001" y="3889878"/>
                <a:ext cx="845671" cy="400800"/>
                <a:chOff x="8860388" y="4181361"/>
                <a:chExt cx="1137052" cy="400800"/>
              </a:xfrm>
            </p:grpSpPr>
            <p:sp>
              <p:nvSpPr>
                <p:cNvPr id="29" name="Rounded Rectangle 28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8988684" y="4277985"/>
                  <a:ext cx="857499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10004307" y="4485110"/>
                <a:ext cx="1182366" cy="400800"/>
                <a:chOff x="8860388" y="4181361"/>
                <a:chExt cx="1137052" cy="400800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8988684" y="4277985"/>
                  <a:ext cx="857499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9351452" y="4485110"/>
                <a:ext cx="451695" cy="400800"/>
                <a:chOff x="8860388" y="4181361"/>
                <a:chExt cx="1137052" cy="400800"/>
              </a:xfrm>
            </p:grpSpPr>
            <p:sp>
              <p:nvSpPr>
                <p:cNvPr id="35" name="Rounded Rectangle 34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9064350" y="4277985"/>
                  <a:ext cx="705101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8393529" y="4485110"/>
                <a:ext cx="758894" cy="400800"/>
                <a:chOff x="8860388" y="4181361"/>
                <a:chExt cx="1137052" cy="400800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8988684" y="4277985"/>
                  <a:ext cx="857499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sp>
            <p:nvSpPr>
              <p:cNvPr id="43" name="Rectangle 42"/>
              <p:cNvSpPr/>
              <p:nvPr/>
            </p:nvSpPr>
            <p:spPr>
              <a:xfrm>
                <a:off x="8372509" y="5395992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8372509" y="5110252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69516" y="3304709"/>
                <a:ext cx="2840982" cy="1615580"/>
              </a:xfrm>
              <a:prstGeom prst="rect">
                <a:avLst/>
              </a:prstGeom>
            </p:spPr>
          </p:pic>
        </p:grpSp>
      </p:grpSp>
      <p:sp>
        <p:nvSpPr>
          <p:cNvPr id="38" name="Slide Number">
            <a:extLst>
              <a:ext uri="{FF2B5EF4-FFF2-40B4-BE49-F238E27FC236}">
                <a16:creationId xmlns:a16="http://schemas.microsoft.com/office/drawing/2014/main" id="{5F61B415-6AB0-4A3F-AF98-E3E0563978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351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following HTML and style it as the screenshot: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 Blocks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905000"/>
            <a:ext cx="8131500" cy="2630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class="green"&gt;green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class="blue"&gt;blue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class="red"&gt;red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class="purple"&gt;purple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class="orange"&gt;orange block&lt;/div&gt;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51" y="4764198"/>
            <a:ext cx="4156084" cy="1810049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30B36645-7D7F-4F62-ADE2-008ADB0503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510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 Blocks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2496000" y="1584000"/>
            <a:ext cx="7162800" cy="457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div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display: inline-block;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.green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background-color: green;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.blue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background-color: blue;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dirty="0">
                <a:solidFill>
                  <a:schemeClr val="accent2"/>
                </a:solidFill>
                <a:latin typeface="Consolas" panose="020B0609020204030204" pitchFamily="49" charset="0"/>
              </a:rPr>
              <a:t>&lt;!-- </a:t>
            </a:r>
            <a:r>
              <a:rPr lang="en-US" sz="2600" b="1" dirty="0">
                <a:solidFill>
                  <a:schemeClr val="accent2"/>
                </a:solidFill>
                <a:latin typeface="Consolas" panose="020B0609020204030204" pitchFamily="49" charset="0"/>
              </a:rPr>
              <a:t>Implement rest of the styles --&gt;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B8AF05-04B0-42C9-A9F9-2C00FA926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52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1" y="1294894"/>
            <a:ext cx="9188204" cy="5392923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0746" y="3923871"/>
            <a:ext cx="2314473" cy="2504842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9285" y="1677242"/>
            <a:ext cx="8444047" cy="4679858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302" indent="-452302"/>
            <a:r>
              <a:rPr lang="fr-FR" sz="3600" dirty="0"/>
              <a:t>HTML </a:t>
            </a:r>
            <a:r>
              <a:rPr lang="en-US" sz="3600" b="1" dirty="0">
                <a:solidFill>
                  <a:schemeClr val="bg1"/>
                </a:solidFill>
              </a:rPr>
              <a:t>describes</a:t>
            </a:r>
            <a:r>
              <a:rPr lang="fr-FR" sz="3600" dirty="0"/>
              <a:t> structures content</a:t>
            </a:r>
          </a:p>
          <a:p>
            <a:pPr marL="1061887" lvl="1" indent="-452302"/>
            <a:r>
              <a:rPr lang="en-US" sz="3400" dirty="0">
                <a:solidFill>
                  <a:schemeClr val="bg2"/>
                </a:solidFill>
              </a:rPr>
              <a:t>Text</a:t>
            </a:r>
            <a:r>
              <a:rPr lang="fr-FR" sz="3400" dirty="0">
                <a:solidFill>
                  <a:schemeClr val="bg2"/>
                </a:solidFill>
              </a:rPr>
              <a:t>, images, tables, figures, etc.</a:t>
            </a:r>
          </a:p>
          <a:p>
            <a:pPr marL="452302" indent="-452302"/>
            <a:r>
              <a:rPr lang="en-US" sz="3600" dirty="0"/>
              <a:t>CSS </a:t>
            </a:r>
            <a:r>
              <a:rPr lang="en-US" sz="3600" b="1" dirty="0">
                <a:solidFill>
                  <a:schemeClr val="bg1"/>
                </a:solidFill>
              </a:rPr>
              <a:t>describes</a:t>
            </a:r>
            <a:r>
              <a:rPr lang="en-US" sz="3600" dirty="0"/>
              <a:t> how HTML elements should be </a:t>
            </a:r>
            <a:r>
              <a:rPr lang="en-US" sz="3600" b="1" dirty="0">
                <a:solidFill>
                  <a:schemeClr val="bg1"/>
                </a:solidFill>
              </a:rPr>
              <a:t>displayed</a:t>
            </a:r>
          </a:p>
          <a:p>
            <a:pPr marL="1061887" lvl="1" indent="-452302"/>
            <a:r>
              <a:rPr lang="en-US" sz="3400" dirty="0">
                <a:solidFill>
                  <a:schemeClr val="bg2"/>
                </a:solidFill>
              </a:rPr>
              <a:t>Styles may be: </a:t>
            </a:r>
            <a:r>
              <a:rPr lang="en-US" sz="3400" b="1" dirty="0">
                <a:solidFill>
                  <a:schemeClr val="bg1"/>
                </a:solidFill>
              </a:rPr>
              <a:t>external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/>
                </a:solidFill>
              </a:rPr>
              <a:t>internal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smtClean="0">
                <a:solidFill>
                  <a:schemeClr val="bg2"/>
                </a:solidFill>
              </a:rPr>
              <a:t/>
            </a:r>
            <a:br>
              <a:rPr lang="en-US" sz="3400" dirty="0" smtClean="0">
                <a:solidFill>
                  <a:schemeClr val="bg2"/>
                </a:solidFill>
              </a:rPr>
            </a:br>
            <a:r>
              <a:rPr lang="en-US" sz="3400" dirty="0" smtClean="0">
                <a:solidFill>
                  <a:schemeClr val="bg2"/>
                </a:solidFill>
              </a:rPr>
              <a:t>and </a:t>
            </a:r>
            <a:r>
              <a:rPr lang="en-US" sz="3400" b="1" dirty="0">
                <a:solidFill>
                  <a:schemeClr val="bg1"/>
                </a:solidFill>
              </a:rPr>
              <a:t>inline</a:t>
            </a:r>
            <a:endParaRPr lang="fr-FR" sz="34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1953355C-4805-4599-AB88-333879052C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648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5314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2" y="1391822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88" y="2854604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9972" y="1224862"/>
            <a:ext cx="3420000" cy="180000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4065995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1" y="3372209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97" y="4764658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3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What is HTML?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E954B0-7FD4-4075-955F-A6A3113AF6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682484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4226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D22DF2C-6E9E-44E9-9047-D51D61DC4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736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56D5F25-B837-4C30-9CDC-E18E111C05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3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000" y="1140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400" dirty="0"/>
              <a:t>The HTML language describes Web content (Web pages)</a:t>
            </a:r>
          </a:p>
          <a:p>
            <a:pPr lvl="1"/>
            <a:r>
              <a:rPr lang="en-US" sz="3200" dirty="0"/>
              <a:t>Text with formatting, images, lists, hyperlinks, tables, forms, etc.</a:t>
            </a:r>
          </a:p>
          <a:p>
            <a:pPr lvl="1"/>
            <a:r>
              <a:rPr lang="en-US" sz="3200" dirty="0"/>
              <a:t>Uses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tags</a:t>
            </a:r>
            <a:r>
              <a:rPr lang="en-US" sz="3200" dirty="0"/>
              <a:t> to define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elements</a:t>
            </a:r>
            <a:r>
              <a:rPr lang="bg-BG" sz="3200" dirty="0"/>
              <a:t> </a:t>
            </a:r>
            <a:r>
              <a:rPr lang="en-US" sz="3200" dirty="0"/>
              <a:t>in the Web </a:t>
            </a:r>
            <a:r>
              <a:rPr lang="en-US" sz="3200" dirty="0" smtClean="0"/>
              <a:t>page</a:t>
            </a: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639576" y="4059000"/>
            <a:ext cx="7620000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dirty="0"/>
              <a:t>&lt;p&gt;</a:t>
            </a:r>
          </a:p>
          <a:p>
            <a:r>
              <a:rPr lang="en-US" sz="2600" dirty="0"/>
              <a:t>  &lt;b&gt;Document&lt;/b&gt; content goes here…</a:t>
            </a:r>
          </a:p>
          <a:p>
            <a:r>
              <a:rPr lang="en-US" sz="2600" dirty="0"/>
              <a:t>&lt;/p&gt;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853172" y="3754200"/>
            <a:ext cx="2209800" cy="609600"/>
          </a:xfrm>
          <a:prstGeom prst="wedgeRoundRectCallout">
            <a:avLst>
              <a:gd name="adj1" fmla="val -72415"/>
              <a:gd name="adj2" fmla="val 51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Opening tag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1853172" y="5634204"/>
            <a:ext cx="2209800" cy="592903"/>
          </a:xfrm>
          <a:prstGeom prst="wedgeRoundRectCallout">
            <a:avLst>
              <a:gd name="adj1" fmla="val -66436"/>
              <a:gd name="adj2" fmla="val -62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Closing tag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25" y="5883570"/>
            <a:ext cx="6096528" cy="841321"/>
          </a:xfrm>
          <a:prstGeom prst="roundRect">
            <a:avLst>
              <a:gd name="adj" fmla="val 5105"/>
            </a:avLst>
          </a:prstGeom>
          <a:ln>
            <a:solidFill>
              <a:schemeClr val="tx1"/>
            </a:solidFill>
          </a:ln>
        </p:spPr>
      </p:pic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7941000" y="3960645"/>
            <a:ext cx="1677988" cy="652753"/>
          </a:xfrm>
          <a:prstGeom prst="wedgeRoundRectCallout">
            <a:avLst>
              <a:gd name="adj1" fmla="val -82024"/>
              <a:gd name="adj2" fmla="val 68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4C5C5F4-0E4A-4ABB-AA40-6B6CBFAA3A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482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818096" cy="541089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WebStorm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Powerful IDE for HTML, CSS and JavaScript, paid product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Visual Studio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Many languages and technologies, Windows &amp; Mac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Visual Studio Code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Brackets</a:t>
            </a:r>
            <a:r>
              <a:rPr lang="bg-BG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NetBeans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Good free tools for HTML5, cross-platform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Developer Environments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FB3EBF-6610-44FF-995A-68716A7895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98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/>
          <p:cNvSpPr txBox="1">
            <a:spLocks/>
          </p:cNvSpPr>
          <p:nvPr/>
        </p:nvSpPr>
        <p:spPr>
          <a:xfrm>
            <a:off x="595498" y="1437627"/>
            <a:ext cx="6872103" cy="4399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&lt;!DOCTYPE html&gt;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&lt;html&gt;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  &lt;head&gt;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    &lt;meta charset=</a:t>
            </a:r>
            <a:r>
              <a:rPr lang="en-US" altLang="en-US" sz="2600" b="1" dirty="0">
                <a:latin typeface="Consolas" panose="020B0609020204030204" pitchFamily="49" charset="0"/>
              </a:rPr>
              <a:t>"UTF-8"</a:t>
            </a:r>
            <a:r>
              <a:rPr lang="en-US" sz="2600" b="1" noProof="1">
                <a:latin typeface="Consolas" panose="020B0609020204030204" pitchFamily="49" charset="0"/>
              </a:rPr>
              <a:t>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  </a:t>
            </a:r>
            <a:r>
              <a:rPr lang="en-US" sz="2600" b="1" noProof="1">
                <a:latin typeface="Consolas" panose="020B0609020204030204" pitchFamily="49" charset="0"/>
              </a:rPr>
              <a:t>&lt;title&gt;HTML Example&lt;/title&gt;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&lt;/head&gt;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&lt;body&gt;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  </a:t>
            </a:r>
            <a:r>
              <a:rPr lang="en-US" sz="2600" b="1" noProof="1">
                <a:latin typeface="Consolas" panose="020B0609020204030204" pitchFamily="49" charset="0"/>
              </a:rPr>
              <a:t>&lt;h1&gt;Hello HTML!&lt;/h1&gt;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&lt;/body&gt;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 – Example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B5A24A-42A0-4396-8039-B97F9D025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1645778"/>
            <a:ext cx="4055357" cy="1544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D1E3591-819F-4CDA-920F-E5BA26E6D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34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Create your first HTML page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File name: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welcome.html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Title: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Welcome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Paragraph of text:</a:t>
            </a:r>
            <a:br>
              <a:rPr lang="en-US" sz="3200" dirty="0"/>
            </a:b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 am learning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HTML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CSS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!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400" dirty="0"/>
              <a:t>Hints: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Modify the code from the previous slide, use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&lt;strong&gt;</a:t>
            </a:r>
            <a:r>
              <a:rPr lang="en-US" sz="3200" dirty="0"/>
              <a:t> tag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Welcome to HTML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2DE569-DDB8-43F6-940C-EC414AF29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00" y="1899000"/>
            <a:ext cx="5277587" cy="16766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2472414-AA6D-4439-BC63-036501D5F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5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Tools: [F12] in the Browser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26" y="1272864"/>
            <a:ext cx="8615839" cy="5306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9A678811-DEAE-4C36-9790-56A624FAC3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44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3755</TotalTime>
  <Words>1758</Words>
  <Application>Microsoft Office PowerPoint</Application>
  <PresentationFormat>Widescreen</PresentationFormat>
  <Paragraphs>343</Paragraphs>
  <Slides>42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HTML and CSS Basics</vt:lpstr>
      <vt:lpstr>Table of Contents</vt:lpstr>
      <vt:lpstr>Have a Question?</vt:lpstr>
      <vt:lpstr>What is HTML?</vt:lpstr>
      <vt:lpstr>What is HTML?</vt:lpstr>
      <vt:lpstr>HTML – Developer Environments</vt:lpstr>
      <vt:lpstr>HTML Page – Example</vt:lpstr>
      <vt:lpstr>Problem: Welcome to HTML</vt:lpstr>
      <vt:lpstr>Developer Tools: [F12] in the Browser</vt:lpstr>
      <vt:lpstr>HTML Common Elements</vt:lpstr>
      <vt:lpstr>Headings</vt:lpstr>
      <vt:lpstr>Paragraphs</vt:lpstr>
      <vt:lpstr>Hyperlinks</vt:lpstr>
      <vt:lpstr>Images</vt:lpstr>
      <vt:lpstr>Problem: Fruits</vt:lpstr>
      <vt:lpstr>Ordered Lists</vt:lpstr>
      <vt:lpstr>Unordered Lists</vt:lpstr>
      <vt:lpstr>Problem: HTML Lists</vt:lpstr>
      <vt:lpstr>Solution: HTML Lists</vt:lpstr>
      <vt:lpstr>Solution: HTML Lists (2)</vt:lpstr>
      <vt:lpstr>Solution: HTML Lists (3)</vt:lpstr>
      <vt:lpstr>Problem: Wiki Page</vt:lpstr>
      <vt:lpstr>Problem: Wiki Page (2)</vt:lpstr>
      <vt:lpstr>What is CSS?</vt:lpstr>
      <vt:lpstr>What is CSS?</vt:lpstr>
      <vt:lpstr>Combining HTML and CSS Files (External Style)</vt:lpstr>
      <vt:lpstr>Element Selector</vt:lpstr>
      <vt:lpstr>Class Selector</vt:lpstr>
      <vt:lpstr>Id Selector</vt:lpstr>
      <vt:lpstr>Internal Style Sheet</vt:lpstr>
      <vt:lpstr>Inline CSS Style</vt:lpstr>
      <vt:lpstr>Block Elements</vt:lpstr>
      <vt:lpstr>Inline Elements</vt:lpstr>
      <vt:lpstr>Inline-Block Elements</vt:lpstr>
      <vt:lpstr>Problem: Color Blocks</vt:lpstr>
      <vt:lpstr>Solution: Color Blocks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Introduction to HTML and CSS</dc:title>
  <dc:subject>Programming Fundamentals  –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35</cp:revision>
  <dcterms:created xsi:type="dcterms:W3CDTF">2018-05-23T13:08:44Z</dcterms:created>
  <dcterms:modified xsi:type="dcterms:W3CDTF">2021-12-09T08:57:40Z</dcterms:modified>
  <cp:category>programming;computer programming;software development;web development</cp:category>
</cp:coreProperties>
</file>