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618" r:id="rId45"/>
    <p:sldId id="619" r:id="rId46"/>
    <p:sldId id="620" r:id="rId47"/>
    <p:sldId id="296" r:id="rId48"/>
    <p:sldId id="401" r:id="rId49"/>
    <p:sldId id="621" r:id="rId50"/>
    <p:sldId id="564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Dynamic Arrays" id="{117CEBF9-92F9-4683-AB79-905583BA38F4}">
          <p14:sldIdLst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Stacks" id="{7C9CD8A8-3D75-4278-9AA5-E017AB03FDBA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Queues" id="{1876C377-3801-4C87-8D10-57518A763F40}">
          <p14:sldIdLst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inked Lists" id="{5C08AAC8-DC33-429B-B6D7-05CD8F9C235B}">
          <p14:sldIdLst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</p14:sldIdLst>
        </p14:section>
        <p14:section name="Conclusion" id="{966CB1E4-AF86-4EF0-B06A-4820F2241AC4}">
          <p14:sldIdLst>
            <p14:sldId id="296"/>
            <p14:sldId id="401"/>
            <p14:sldId id="621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7B509-EB0B-4F58-A452-E76B12885E16}" type="pres">
      <dgm:prSet presAssocID="{1122EBDE-D2C0-4CA3-9C42-4E1DCDB985A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919D-B85A-4730-AE8E-702ABA293AFD}" type="pres">
      <dgm:prSet presAssocID="{8D20BCFA-C921-4F0B-A871-B1F3DDCAAA2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B62C3-CC9D-49A0-83B0-8C55B8C27AB5}" type="pres">
      <dgm:prSet presAssocID="{E8497194-DF09-4F6F-9F81-C5A0D73FD28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455EA-6178-4A8C-92B1-7708C2F2A64E}" type="pres">
      <dgm:prSet presAssocID="{75E40D6B-25FD-45CF-9907-A5516B5416F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A1EDF-AF3C-496A-A238-118A7FDBB258}" type="pres">
      <dgm:prSet presAssocID="{29B20A8E-C855-465F-8ADE-71EC8CCCBDE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585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53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936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631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518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49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53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5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94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923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040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861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2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480967"/>
            <a:ext cx="10965303" cy="882654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292027" y="353234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49428" y="260043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645851" y="353234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52998" y="433523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endCxn id="17" idx="3"/>
          </p:cNvCxnSpPr>
          <p:nvPr/>
        </p:nvCxnSpPr>
        <p:spPr>
          <a:xfrm flipV="1">
            <a:off x="5067423" y="300797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9" idx="7"/>
          </p:cNvCxnSpPr>
          <p:nvPr/>
        </p:nvCxnSpPr>
        <p:spPr>
          <a:xfrm flipH="1">
            <a:off x="5874570" y="393987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65545" y="346904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7968" y="346904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4494" y="423698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7218" y="251057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6" name="Straight Arrow Connector 25"/>
          <p:cNvCxnSpPr>
            <a:stCxn id="19" idx="0"/>
            <a:endCxn id="17" idx="4"/>
          </p:cNvCxnSpPr>
          <p:nvPr/>
        </p:nvCxnSpPr>
        <p:spPr>
          <a:xfrm flipH="1" flipV="1">
            <a:off x="5696379" y="307789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6"/>
          </p:cNvCxnSpPr>
          <p:nvPr/>
        </p:nvCxnSpPr>
        <p:spPr>
          <a:xfrm flipH="1">
            <a:off x="5139753" y="377107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17" idx="5"/>
          </p:cNvCxnSpPr>
          <p:nvPr/>
        </p:nvCxnSpPr>
        <p:spPr>
          <a:xfrm flipH="1" flipV="1">
            <a:off x="5871000" y="300797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14943"/>
              </p:ext>
            </p:extLst>
          </p:nvPr>
        </p:nvGraphicFramePr>
        <p:xfrm>
          <a:off x="559137" y="4031621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3436085963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34404697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3837973719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332081128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249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854000"/>
            <a:ext cx="9720000" cy="3844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class ArrayList&lt;E&gt; implements List&lt;E&gt;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static final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DEFAULT_CAPACITY = 4;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Object[]</a:t>
            </a:r>
            <a:r>
              <a:rPr lang="en-US" altLang="en-US" sz="2400" b="1" dirty="0">
                <a:latin typeface="Consolas" pitchFamily="49" charset="0"/>
              </a:rPr>
              <a:t> elements;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ArrayList()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400" b="1" dirty="0">
                <a:latin typeface="Consolas" pitchFamily="49" charset="0"/>
              </a:rPr>
              <a:t> = new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Object[</a:t>
            </a:r>
            <a:r>
              <a:rPr lang="en-US" altLang="en-US" sz="2400" b="1" dirty="0">
                <a:latin typeface="Consolas" pitchFamily="49" charset="0"/>
              </a:rPr>
              <a:t>DEFAULT_CAPACITY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Add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899000"/>
            <a:ext cx="850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boolean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400" b="1" dirty="0">
                <a:latin typeface="Consolas" pitchFamily="49" charset="0"/>
              </a:rPr>
              <a:t>(E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if(this.size == this.elements.length)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this.elements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this.elements[this.size++] = element;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true;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1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1" y="1854000"/>
            <a:ext cx="8235000" cy="3456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altLang="en-US" sz="2400" b="1" dirty="0">
                <a:latin typeface="Consolas" pitchFamily="49" charset="0"/>
              </a:rPr>
              <a:t>(int index)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checkIndex(index);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400" b="1" dirty="0">
                <a:latin typeface="Consolas" pitchFamily="49" charset="0"/>
              </a:rPr>
              <a:t>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/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400" b="1" dirty="0">
                <a:latin typeface="Consolas" pitchFamily="49" charset="0"/>
              </a:rPr>
              <a:t>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400" b="1" dirty="0">
                <a:latin typeface="Consolas" pitchFamily="49" charset="0"/>
              </a:rPr>
              <a:t>(int index)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(E) this.elements[index];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5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016" y="1899000"/>
            <a:ext cx="8509984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altLang="en-US" sz="2400" b="1" dirty="0">
                <a:latin typeface="Consolas" pitchFamily="49" charset="0"/>
              </a:rPr>
              <a:t>(int index, 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400" b="1" dirty="0">
                <a:latin typeface="Consolas" pitchFamily="49" charset="0"/>
              </a:rPr>
              <a:t>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E oldElement = this.getElement(index);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this.elements[index]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400" b="1" dirty="0">
                <a:latin typeface="Consolas" pitchFamily="49" charset="0"/>
              </a:rPr>
              <a:t> element;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oldElement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3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and 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Remove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016" y="1854000"/>
            <a:ext cx="8194984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null;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3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Helper methods to sustain correct array behaviour: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Grow and Shrink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016" y="1869111"/>
            <a:ext cx="10624984" cy="25048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 smtClean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19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8542" y="1179000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</a:t>
            </a:r>
            <a:r>
              <a:rPr lang="en-US" dirty="0" smtClean="0"/>
              <a:t>based</a:t>
            </a:r>
            <a:r>
              <a:rPr lang="bg-BG" dirty="0" smtClean="0"/>
              <a:t> </a:t>
            </a:r>
            <a:r>
              <a:rPr lang="en-US" dirty="0" smtClean="0"/>
              <a:t>index </a:t>
            </a:r>
            <a:r>
              <a:rPr lang="en-US" dirty="0"/>
              <a:t>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</a:t>
            </a: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element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is </a:t>
            </a:r>
            <a:r>
              <a:rPr lang="en-US" dirty="0"/>
              <a:t>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toArray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 – think about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</a:t>
            </a:r>
            <a:r>
              <a:rPr lang="en-US" dirty="0"/>
              <a:t>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287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480" y="117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data </a:t>
            </a:r>
            <a:r>
              <a:rPr lang="en-US" dirty="0"/>
              <a:t>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79458" y="4329831"/>
            <a:ext cx="7611542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   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previous;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r>
              <a:rPr lang="en-US" altLang="en-US" sz="2200" b="1" i="1" dirty="0">
                <a:latin typeface="Consolas" pitchFamily="49" charset="0"/>
              </a:rPr>
              <a:t/>
            </a:r>
            <a:br>
              <a:rPr lang="en-US" altLang="en-US" sz="2200" b="1" i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}`</a:t>
            </a:r>
          </a:p>
        </p:txBody>
      </p:sp>
    </p:spTree>
    <p:extLst>
      <p:ext uri="{BB962C8B-B14F-4D97-AF65-F5344CB8AC3E}">
        <p14:creationId xmlns:p14="http://schemas.microsoft.com/office/powerpoint/2010/main" val="9957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-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6000" y="1884383"/>
            <a:ext cx="8427290" cy="1409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Deque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330175"/>
              </p:ext>
            </p:extLst>
          </p:nvPr>
        </p:nvGraphicFramePr>
        <p:xfrm>
          <a:off x="536348" y="4742158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480626"/>
              </p:ext>
            </p:extLst>
          </p:nvPr>
        </p:nvGraphicFramePr>
        <p:xfrm>
          <a:off x="3711000" y="4742158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48349"/>
              </p:ext>
            </p:extLst>
          </p:nvPr>
        </p:nvGraphicFramePr>
        <p:xfrm>
          <a:off x="772288" y="4016250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66006"/>
              </p:ext>
            </p:extLst>
          </p:nvPr>
        </p:nvGraphicFramePr>
        <p:xfrm>
          <a:off x="3296952" y="4016250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1206"/>
              </p:ext>
            </p:extLst>
          </p:nvPr>
        </p:nvGraphicFramePr>
        <p:xfrm>
          <a:off x="5821616" y="4016249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156348" y="4219610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2607" y="4219608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05676" y="4228334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873"/>
              </p:ext>
            </p:extLst>
          </p:nvPr>
        </p:nvGraphicFramePr>
        <p:xfrm>
          <a:off x="8346280" y="4021849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sz="3400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 err="1"/>
              <a:t>ArrayList</a:t>
            </a:r>
            <a:r>
              <a:rPr lang="en-US" sz="3200" dirty="0"/>
              <a:t>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Stacks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Queues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Node&lt;E&gt;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&lt;E&gt;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66544" y="3542840"/>
            <a:ext cx="65250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400" b="1" dirty="0">
                <a:latin typeface="Consolas" pitchFamily="49" charset="0"/>
              </a:rPr>
              <a:t>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400" b="1" dirty="0">
                <a:latin typeface="Consolas" pitchFamily="49" charset="0"/>
              </a:rPr>
              <a:t> element;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next;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/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Node(E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400" b="1" dirty="0">
                <a:latin typeface="Consolas" pitchFamily="49" charset="0"/>
              </a:rPr>
              <a:t>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400" b="1" dirty="0">
                <a:latin typeface="Consolas" pitchFamily="49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5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Dynamic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080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 smtClean="0">
                <a:solidFill>
                  <a:schemeClr val="bg1"/>
                </a:solidFill>
              </a:rPr>
              <a:t>LIFO </a:t>
            </a:r>
            <a:br>
              <a:rPr lang="en-US" sz="3400" b="1" dirty="0" smtClean="0">
                <a:solidFill>
                  <a:schemeClr val="bg1"/>
                </a:solidFill>
              </a:rPr>
            </a:br>
            <a:r>
              <a:rPr lang="en-US" sz="3400" b="1" dirty="0" smtClean="0">
                <a:solidFill>
                  <a:schemeClr val="bg1"/>
                </a:solidFill>
              </a:rPr>
              <a:t>L</a:t>
            </a:r>
            <a:r>
              <a:rPr lang="en-US" sz="3400" dirty="0" smtClean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59602" y="3744000"/>
            <a:ext cx="9296398" cy="1905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AbstractStack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top;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2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isEmplty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push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pop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peek</a:t>
            </a:r>
            <a:r>
              <a:rPr lang="en-US" sz="3200" dirty="0"/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all of the other operations run in linear </a:t>
            </a:r>
            <a:r>
              <a:rPr lang="en-US" sz="3200" dirty="0" smtClean="0"/>
              <a:t>time</a:t>
            </a:r>
            <a:r>
              <a:rPr lang="bg-BG" sz="3200" dirty="0" smtClean="0"/>
              <a:t> </a:t>
            </a:r>
            <a:r>
              <a:rPr lang="en-US" sz="3200" dirty="0" smtClean="0"/>
              <a:t>(roughly </a:t>
            </a:r>
            <a:r>
              <a:rPr lang="en-US" sz="3200" dirty="0"/>
              <a:t>speaking):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forEach</a:t>
            </a:r>
            <a:r>
              <a:rPr lang="en-US" sz="30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contains</a:t>
            </a:r>
            <a:r>
              <a:rPr lang="en-US" sz="30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- Operations</a:t>
            </a:r>
          </a:p>
        </p:txBody>
      </p:sp>
    </p:spTree>
    <p:extLst>
      <p:ext uri="{BB962C8B-B14F-4D97-AF65-F5344CB8AC3E}">
        <p14:creationId xmlns:p14="http://schemas.microsoft.com/office/powerpoint/2010/main" val="16307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601" y="1899000"/>
            <a:ext cx="9173399" cy="3215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Stack&lt;E&gt; implements AbstractStack&lt;E&gt;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 Node class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2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2985977" y="4035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4881000" y="347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1842977" y="3488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459876" y="4262101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098493" y="243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930588" y="347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497899" y="4262101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8945" y="4989886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229763" y="243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024000" y="4035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6 0.00278 L 0.2487 0.00093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0.00093 L 0.49727 -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55990" y="2619000"/>
            <a:ext cx="908001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void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400" b="1" dirty="0">
                <a:latin typeface="Consolas" pitchFamily="49" charset="0"/>
              </a:rPr>
              <a:t>(E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newNode.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previous</a:t>
            </a:r>
            <a:r>
              <a:rPr lang="en-US" altLang="en-US" sz="2400" b="1" dirty="0">
                <a:latin typeface="Consolas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400" b="1" dirty="0">
                <a:latin typeface="Consolas" pitchFamily="49" charset="0"/>
              </a:rPr>
              <a:t> top;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top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400" b="1" dirty="0">
                <a:latin typeface="Consolas" pitchFamily="49" charset="0"/>
              </a:rPr>
              <a:t> newNode;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0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 smtClean="0"/>
              <a:t>size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0337" y="5129179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75360" y="4568017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37337" y="458223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86741" y="5415118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24948" y="4568017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24769" y="5415118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51000" y="5994000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18360" y="5129179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87247" y="2878662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0337" y="2892463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24976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1943465"/>
            <a:ext cx="819075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400" b="1" dirty="0">
                <a:latin typeface="Consolas" pitchFamily="49" charset="0"/>
              </a:rPr>
              <a:t>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400" b="1" dirty="0">
                <a:latin typeface="Consolas" pitchFamily="49" charset="0"/>
              </a:rPr>
              <a:t>();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400" b="1" dirty="0">
                <a:latin typeface="Consolas" pitchFamily="49" charset="0"/>
              </a:rPr>
              <a:t> = this.top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.element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Node&lt;E&gt; temp = this.top.previous;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this.top.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previous </a:t>
            </a:r>
            <a:r>
              <a:rPr lang="en-US" altLang="en-US" sz="2400" b="1" dirty="0">
                <a:latin typeface="Consolas" pitchFamily="49" charset="0"/>
              </a:rPr>
              <a:t>=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400" b="1" dirty="0">
                <a:latin typeface="Consolas" pitchFamily="49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0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Dynamic Implementation</a:t>
            </a:r>
            <a:endParaRPr lang="bg-BG" b="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0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 smtClean="0"/>
              <a:t>#ds-java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      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6000" y="3789000"/>
            <a:ext cx="9296398" cy="1905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isEmplty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poll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peek</a:t>
            </a:r>
            <a:r>
              <a:rPr lang="en-US" sz="3200" dirty="0"/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offer</a:t>
            </a:r>
            <a:r>
              <a:rPr lang="en-US" sz="3200" dirty="0"/>
              <a:t>():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if we keep the reference to the that node –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If we have to chase pointers to that node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all of the other operations run in linear </a:t>
            </a:r>
            <a:r>
              <a:rPr lang="en-US" sz="3200" dirty="0" smtClean="0"/>
              <a:t>time</a:t>
            </a:r>
            <a:r>
              <a:rPr lang="bg-BG" sz="3200" dirty="0"/>
              <a:t> </a:t>
            </a:r>
            <a:r>
              <a:rPr lang="en-US" sz="3200" dirty="0" smtClean="0"/>
              <a:t>(roughly </a:t>
            </a:r>
            <a:r>
              <a:rPr lang="en-US" sz="3200" dirty="0"/>
              <a:t>speaking):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forEach</a:t>
            </a:r>
            <a:r>
              <a:rPr lang="en-US" sz="3000" dirty="0"/>
              <a:t>(),</a:t>
            </a:r>
            <a:r>
              <a:rPr lang="en-US" sz="3000" b="1" dirty="0">
                <a:solidFill>
                  <a:schemeClr val="bg1"/>
                </a:solidFill>
              </a:rPr>
              <a:t> contains</a:t>
            </a:r>
            <a:r>
              <a:rPr lang="en-US" sz="3000" dirty="0"/>
              <a:t>(),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Operations</a:t>
            </a:r>
          </a:p>
        </p:txBody>
      </p:sp>
    </p:spTree>
    <p:extLst>
      <p:ext uri="{BB962C8B-B14F-4D97-AF65-F5344CB8AC3E}">
        <p14:creationId xmlns:p14="http://schemas.microsoft.com/office/powerpoint/2010/main" val="15507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1" y="1899000"/>
            <a:ext cx="9945000" cy="3474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/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400" b="1" dirty="0">
                <a:latin typeface="Consolas" pitchFamily="49" charset="0"/>
              </a:rPr>
              <a:t>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{...}   </a:t>
            </a:r>
            <a:r>
              <a:rPr lang="en-US" altLang="en-US" sz="2400" b="1" i="1" dirty="0">
                <a:solidFill>
                  <a:srgbClr val="00B050"/>
                </a:solidFill>
                <a:latin typeface="Consolas" pitchFamily="49" charset="0"/>
              </a:rPr>
              <a:t>// Node 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Consolas" pitchFamily="49" charset="0"/>
              </a:rPr>
              <a:t>class</a:t>
            </a:r>
            <a:endParaRPr lang="en-US" altLang="en-US" sz="2400" b="1" i="1" dirty="0">
              <a:solidFill>
                <a:srgbClr val="00B050"/>
              </a:solidFill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    public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SimpleQueue</a:t>
            </a:r>
            <a:r>
              <a:rPr lang="en-US" altLang="en-US" sz="2400" b="1" dirty="0">
                <a:latin typeface="Consolas" pitchFamily="49" charset="0"/>
              </a:rPr>
              <a:t>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7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 smtClean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1390" y="5115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76412" y="455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38389" y="4568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32118" y="5298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693905" y="351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19412" y="5115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26000" y="455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34107" y="5298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6305" y="5723141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25175" y="351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4654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798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01" y="1890976"/>
            <a:ext cx="9218399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offer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	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3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 smtClean="0"/>
              <a:t>size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Poll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9355277" y="2771941"/>
            <a:ext cx="1768814" cy="1055608"/>
          </a:xfrm>
          <a:prstGeom prst="wedgeRoundRectCallout">
            <a:avLst>
              <a:gd name="adj1" fmla="val -43379"/>
              <a:gd name="adj2" fmla="val 8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363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5931"/>
            <a:ext cx="5545598" cy="495707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Stack</a:t>
            </a:r>
          </a:p>
          <a:p>
            <a:pPr lvl="1"/>
            <a:r>
              <a:rPr lang="en-US" dirty="0"/>
              <a:t>Undo operations </a:t>
            </a:r>
          </a:p>
          <a:p>
            <a:pPr lvl="2"/>
            <a:r>
              <a:rPr lang="en-US" dirty="0"/>
              <a:t>Browser history</a:t>
            </a:r>
          </a:p>
          <a:p>
            <a:pPr lvl="2"/>
            <a:r>
              <a:rPr lang="en-US" dirty="0"/>
              <a:t>Chess game progress</a:t>
            </a:r>
          </a:p>
          <a:p>
            <a:pPr lvl="1"/>
            <a:r>
              <a:rPr lang="en-US" dirty="0"/>
              <a:t>Math expression evaluation</a:t>
            </a:r>
          </a:p>
          <a:p>
            <a:pPr lvl="1"/>
            <a:r>
              <a:rPr lang="en-US" dirty="0"/>
              <a:t>Implementation of function (method) calls</a:t>
            </a:r>
          </a:p>
          <a:p>
            <a:pPr lvl="1"/>
            <a:r>
              <a:rPr lang="en-US" dirty="0"/>
              <a:t>Tree-like structures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traversal </a:t>
            </a:r>
            <a:r>
              <a:rPr lang="en-US" dirty="0"/>
              <a:t>(DFS algorithm)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Queue</a:t>
            </a:r>
          </a:p>
          <a:p>
            <a:pPr lvl="1"/>
            <a:r>
              <a:rPr lang="en-US" sz="3000" dirty="0"/>
              <a:t>Operation system process scheduling</a:t>
            </a:r>
          </a:p>
          <a:p>
            <a:pPr lvl="1"/>
            <a:r>
              <a:rPr lang="en-US" sz="3000" dirty="0"/>
              <a:t>Resource sharing, e.g.:</a:t>
            </a:r>
          </a:p>
          <a:p>
            <a:pPr lvl="2"/>
            <a:r>
              <a:rPr lang="en-US" sz="2800" dirty="0"/>
              <a:t>Printer document queue</a:t>
            </a:r>
          </a:p>
          <a:p>
            <a:pPr lvl="2"/>
            <a:r>
              <a:rPr lang="en-US" sz="2800" dirty="0"/>
              <a:t>Server requests queue</a:t>
            </a:r>
          </a:p>
          <a:p>
            <a:pPr lvl="1"/>
            <a:r>
              <a:rPr lang="en-US" sz="3000" dirty="0"/>
              <a:t>Tree-like structures traversal (BFS algorithm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SinglyLinkedList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37</a:t>
            </a:fld>
            <a:endParaRPr lang="en-US" sz="1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8801187"/>
              </p:ext>
            </p:extLst>
          </p:nvPr>
        </p:nvGraphicFramePr>
        <p:xfrm>
          <a:off x="4406900" y="1359000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bg-BG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1001" y="4464000"/>
            <a:ext cx="949500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7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addFirst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removeFirst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getFirst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How about operations on the </a:t>
            </a:r>
            <a:r>
              <a:rPr lang="en-US" sz="3200" b="1" dirty="0">
                <a:solidFill>
                  <a:schemeClr val="bg1"/>
                </a:solidFill>
              </a:rPr>
              <a:t>last element</a:t>
            </a:r>
            <a:r>
              <a:rPr lang="en-US" sz="32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addLast</a:t>
            </a:r>
            <a:r>
              <a:rPr lang="en-US" sz="3000" dirty="0"/>
              <a:t>(), </a:t>
            </a:r>
            <a:r>
              <a:rPr lang="en-US" sz="3000" b="1" dirty="0">
                <a:solidFill>
                  <a:schemeClr val="bg1"/>
                </a:solidFill>
              </a:rPr>
              <a:t>removeLast</a:t>
            </a:r>
            <a:r>
              <a:rPr lang="en-US" sz="3000" dirty="0"/>
              <a:t>(),</a:t>
            </a:r>
            <a:r>
              <a:rPr lang="en-US" sz="3000" b="1" dirty="0">
                <a:solidFill>
                  <a:schemeClr val="bg1"/>
                </a:solidFill>
              </a:rPr>
              <a:t> getLast</a:t>
            </a:r>
            <a:r>
              <a:rPr lang="en-US" sz="3000" dirty="0"/>
              <a:t>() – again depends </a:t>
            </a:r>
            <a:r>
              <a:rPr lang="en-US" sz="3000" dirty="0" smtClean="0"/>
              <a:t>if</a:t>
            </a:r>
            <a:r>
              <a:rPr lang="bg-BG" sz="3000" dirty="0" smtClean="0"/>
              <a:t> </a:t>
            </a:r>
            <a:r>
              <a:rPr lang="en-US" sz="3000" dirty="0" smtClean="0"/>
              <a:t>we </a:t>
            </a:r>
            <a:r>
              <a:rPr lang="en-US" sz="3000" dirty="0"/>
              <a:t>keep the reference to the last node or no can be  constant –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or </a:t>
            </a:r>
            <a:r>
              <a:rPr lang="en-US" sz="3000" dirty="0"/>
              <a:t>linear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operations that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into the list </a:t>
            </a:r>
            <a:r>
              <a:rPr lang="en-US" sz="3200" dirty="0" smtClean="0"/>
              <a:t>will</a:t>
            </a:r>
            <a:r>
              <a:rPr lang="bg-BG" sz="3200" dirty="0" smtClean="0"/>
              <a:t> </a:t>
            </a:r>
            <a:r>
              <a:rPr lang="en-US" sz="3200" dirty="0" smtClean="0"/>
              <a:t>run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linear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(roughly speaking)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</p:spTree>
    <p:extLst>
      <p:ext uri="{BB962C8B-B14F-4D97-AF65-F5344CB8AC3E}">
        <p14:creationId xmlns:p14="http://schemas.microsoft.com/office/powerpoint/2010/main" val="22222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ArrayList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1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</a:t>
            </a:r>
            <a:r>
              <a:rPr lang="en-US" altLang="ko-KR" dirty="0">
                <a:ea typeface="굴림" pitchFamily="50" charset="-127"/>
              </a:rPr>
              <a:t> LinkedList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1" y="1899000"/>
            <a:ext cx="10440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  <a:br>
              <a:rPr lang="en-US" altLang="en-US" sz="2400" b="1" dirty="0">
                <a:latin typeface="Consolas" pitchFamily="49" charset="0"/>
              </a:rPr>
            </a:br>
            <a:endParaRPr lang="en-US" altLang="en-US" sz="2400" b="1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400" b="1" dirty="0">
                <a:latin typeface="Consolas" pitchFamily="49" charset="0"/>
              </a:rPr>
              <a:t>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{...}   </a:t>
            </a:r>
            <a:r>
              <a:rPr lang="en-US" altLang="en-US" sz="2400" b="1" i="1" dirty="0">
                <a:solidFill>
                  <a:srgbClr val="00B050"/>
                </a:solidFill>
                <a:latin typeface="Consolas" pitchFamily="49" charset="0"/>
              </a:rPr>
              <a:t>// Node class </a:t>
            </a:r>
            <a:r>
              <a:rPr lang="en-US" altLang="en-US" sz="2400" b="1" dirty="0">
                <a:latin typeface="Consolas" pitchFamily="49" charset="0"/>
              </a:rPr>
              <a:t/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400" b="1" dirty="0">
                <a:latin typeface="Consolas" pitchFamily="49" charset="0"/>
              </a:rPr>
              <a:t>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9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446390" y="4620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341412" y="405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303389" y="4073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7118" y="480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558905" y="302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484412" y="4620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391000" y="405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899107" y="480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1305" y="5228141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690175" y="302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39687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Last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01" y="1883664"/>
            <a:ext cx="8738399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3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818390" y="4800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713412" y="423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675389" y="4253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269118" y="498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972950" y="313129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856412" y="4800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763000" y="423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271107" y="498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70267" y="572989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087598" y="3050315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8356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First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01" y="1888653"/>
            <a:ext cx="977339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public void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400" b="1" dirty="0">
                <a:latin typeface="Consolas" pitchFamily="49" charset="0"/>
              </a:rPr>
              <a:t>(E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if (this.head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400" b="1" dirty="0">
                <a:latin typeface="Consolas" pitchFamily="49" charset="0"/>
              </a:rPr>
              <a:t> null)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newNode.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400" b="1" dirty="0">
                <a:latin typeface="Consolas" pitchFamily="49" charset="0"/>
              </a:rPr>
              <a:t> =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400" b="1" dirty="0">
                <a:latin typeface="Consolas" pitchFamily="49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4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964827" y="5197046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859849" y="463588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4300047" y="3441963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21826" y="465010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1331247" y="5836439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098840" y="3441963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7002849" y="5197046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909437" y="463588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10191000" y="5780777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964139" y="3441963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7111" y="5836439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1130" y="6220185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167434" y="5423985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235982" y="5423985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</p:spTree>
    <p:extLst>
      <p:ext uri="{BB962C8B-B14F-4D97-AF65-F5344CB8AC3E}">
        <p14:creationId xmlns:p14="http://schemas.microsoft.com/office/powerpoint/2010/main" val="20292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54812" y="1134000"/>
            <a:ext cx="10129234" cy="5546589"/>
          </a:xfrm>
        </p:spPr>
        <p:txBody>
          <a:bodyPr/>
          <a:lstStyle/>
          <a:p>
            <a:r>
              <a:rPr lang="en-US" dirty="0"/>
              <a:t>So far we have implemented some </a:t>
            </a:r>
            <a:r>
              <a:rPr lang="en-US" dirty="0" smtClean="0"/>
              <a:t>Data</a:t>
            </a:r>
            <a:r>
              <a:rPr lang="bg-BG" dirty="0" smtClean="0"/>
              <a:t> </a:t>
            </a:r>
            <a:r>
              <a:rPr lang="en-US" dirty="0" smtClean="0"/>
              <a:t>Structures </a:t>
            </a:r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Node class properties</a:t>
            </a:r>
            <a:r>
              <a:rPr lang="en-US" dirty="0"/>
              <a:t>. 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</a:t>
            </a:r>
            <a:r>
              <a:rPr lang="en-US" dirty="0" smtClean="0"/>
              <a:t>those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problems</a:t>
            </a:r>
            <a:r>
              <a:rPr lang="en-US" dirty="0" smtClean="0"/>
              <a:t> </a:t>
            </a:r>
            <a:r>
              <a:rPr lang="en-US" dirty="0"/>
              <a:t>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8" y="1677094"/>
            <a:ext cx="8532590" cy="478323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SinglyLinkedList</a:t>
            </a:r>
            <a:r>
              <a:rPr lang="en-US" sz="3200" dirty="0">
                <a:solidFill>
                  <a:schemeClr val="bg2"/>
                </a:solidFill>
              </a:rPr>
              <a:t>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311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ArrayList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200" dirty="0"/>
              <a:t>Built </a:t>
            </a:r>
            <a:r>
              <a:rPr lang="en-US" sz="3200" b="1" dirty="0">
                <a:solidFill>
                  <a:schemeClr val="bg1"/>
                </a:solidFill>
              </a:rPr>
              <a:t>atop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, which is able to dynamically  </a:t>
            </a:r>
            <a:r>
              <a:rPr lang="en-US" sz="3200" b="1" dirty="0">
                <a:solidFill>
                  <a:schemeClr val="bg1"/>
                </a:solidFill>
              </a:rPr>
              <a:t>grow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shrink</a:t>
            </a:r>
            <a:r>
              <a:rPr lang="en-US" sz="3200" dirty="0"/>
              <a:t> as you </a:t>
            </a:r>
            <a:r>
              <a:rPr lang="en-US" sz="3200" b="1" dirty="0">
                <a:solidFill>
                  <a:schemeClr val="bg1"/>
                </a:solidFill>
              </a:rPr>
              <a:t>add/remove</a:t>
            </a:r>
            <a:r>
              <a:rPr lang="en-US" sz="32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ArrayList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59602" y="3879000"/>
            <a:ext cx="9296398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ArrayList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 </a:t>
            </a:r>
            <a:r>
              <a:rPr lang="en-US" altLang="en-US" sz="2200" b="1" dirty="0">
                <a:latin typeface="Consolas" pitchFamily="49" charset="0"/>
              </a:rPr>
              <a:t>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22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isEmpty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get()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set()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add()</a:t>
            </a:r>
            <a:r>
              <a:rPr lang="en-US" sz="3400" dirty="0"/>
              <a:t> – the operation runs in </a:t>
            </a:r>
            <a:r>
              <a:rPr lang="en-US" sz="3400" b="1" dirty="0">
                <a:solidFill>
                  <a:schemeClr val="bg1"/>
                </a:solidFill>
              </a:rPr>
              <a:t>amortized constant </a:t>
            </a:r>
            <a:r>
              <a:rPr lang="en-US" sz="3400" dirty="0"/>
              <a:t>time 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adding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elements requires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 of the other operations like: </a:t>
            </a:r>
            <a:r>
              <a:rPr lang="en-US" sz="3400" b="1" dirty="0">
                <a:solidFill>
                  <a:schemeClr val="bg1"/>
                </a:solidFill>
              </a:rPr>
              <a:t>add(int index, E element)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contains()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indexOf(), remove(int index) etc</a:t>
            </a:r>
            <a:r>
              <a:rPr lang="en-US" sz="3400" dirty="0" smtClean="0"/>
              <a:t>.,</a:t>
            </a:r>
            <a:r>
              <a:rPr lang="bg-BG" sz="3400" dirty="0" smtClean="0"/>
              <a:t> </a:t>
            </a:r>
            <a:r>
              <a:rPr lang="en-US" sz="3400" dirty="0" smtClean="0"/>
              <a:t>run </a:t>
            </a:r>
            <a:r>
              <a:rPr lang="en-US" sz="3400" dirty="0"/>
              <a:t>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(roughly speaking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- Operations</a:t>
            </a:r>
          </a:p>
        </p:txBody>
      </p:sp>
    </p:spTree>
    <p:extLst>
      <p:ext uri="{BB962C8B-B14F-4D97-AF65-F5344CB8AC3E}">
        <p14:creationId xmlns:p14="http://schemas.microsoft.com/office/powerpoint/2010/main" val="15774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array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</a:b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3489" y="3317166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297719" y="2734758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5190" y="2693681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4566" y="3317166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386000" y="3699000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15332"/>
              </p:ext>
            </p:extLst>
          </p:nvPr>
        </p:nvGraphicFramePr>
        <p:xfrm>
          <a:off x="939788" y="2773017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16050"/>
              </p:ext>
            </p:extLst>
          </p:nvPr>
        </p:nvGraphicFramePr>
        <p:xfrm>
          <a:off x="7206870" y="2773018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918861" y="274210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896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Implemented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When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sz="3400" dirty="0">
                <a:ea typeface="굴림" pitchFamily="50" charset="-127"/>
              </a:rPr>
              <a:t>, if needed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sz="3400" dirty="0">
                <a:ea typeface="굴림" pitchFamily="50" charset="-127"/>
              </a:rPr>
              <a:t> the </a:t>
            </a:r>
            <a:r>
              <a:rPr lang="en-US" altLang="ko-KR" sz="3400" dirty="0" smtClean="0">
                <a:ea typeface="굴림" pitchFamily="50" charset="-127"/>
              </a:rPr>
              <a:t>size</a:t>
            </a:r>
            <a:r>
              <a:rPr lang="bg-BG" altLang="ko-KR" sz="3400" b="1" dirty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endParaRPr lang="en-US" altLang="ko-KR" sz="3400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This approach will copy at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sz="3400" dirty="0"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  <a:sym typeface="Wingdings" panose="05000000000000000000" pitchFamily="2" charset="2"/>
              </a:rPr>
              <a:t> n = </a:t>
            </a:r>
            <a:r>
              <a:rPr lang="en-US" altLang="ko-KR" sz="3400" dirty="0" smtClean="0">
                <a:ea typeface="굴림" pitchFamily="50" charset="-127"/>
                <a:sym typeface="Wingdings" panose="05000000000000000000" pitchFamily="2" charset="2"/>
              </a:rPr>
              <a:t>10</a:t>
            </a:r>
            <a:r>
              <a:rPr lang="en-US" altLang="ko-KR" sz="3400" baseline="30000" dirty="0" smtClean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sz="3400" dirty="0" smtClean="0">
                <a:ea typeface="굴림" pitchFamily="50" charset="-127"/>
                <a:sym typeface="Wingdings" panose="05000000000000000000" pitchFamily="2" charset="2"/>
              </a:rPr>
              <a:t>,</a:t>
            </a:r>
            <a:r>
              <a:rPr lang="bg-BG" altLang="ko-KR" sz="34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400" dirty="0" smtClean="0">
                <a:ea typeface="굴림" pitchFamily="50" charset="-127"/>
                <a:sym typeface="Wingdings" panose="05000000000000000000" pitchFamily="2" charset="2"/>
              </a:rPr>
              <a:t>only </a:t>
            </a:r>
            <a:r>
              <a:rPr lang="en-US" altLang="ko-KR" sz="3400" dirty="0">
                <a:sym typeface="Wingdings" panose="05000000000000000000" pitchFamily="2" charset="2"/>
              </a:rPr>
              <a:t>~33</a:t>
            </a:r>
            <a:r>
              <a:rPr lang="en-US" altLang="ko-KR" sz="3400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sz="3400" dirty="0">
                <a:ea typeface="굴림" pitchFamily="50" charset="-127"/>
              </a:rPr>
              <a:t> –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9569" y="355860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60488" y="285074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39844" y="280966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7894" y="355465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47707"/>
              </p:ext>
            </p:extLst>
          </p:nvPr>
        </p:nvGraphicFramePr>
        <p:xfrm>
          <a:off x="780618" y="288900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68873"/>
              </p:ext>
            </p:extLst>
          </p:nvPr>
        </p:nvGraphicFramePr>
        <p:xfrm>
          <a:off x="6906000" y="288900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803774" y="285074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74415" y="386243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</p:spTree>
    <p:extLst>
      <p:ext uri="{BB962C8B-B14F-4D97-AF65-F5344CB8AC3E}">
        <p14:creationId xmlns:p14="http://schemas.microsoft.com/office/powerpoint/2010/main" val="18979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an </a:t>
            </a:r>
            <a:r>
              <a:rPr lang="en-US" altLang="ko-KR" b="1" dirty="0">
                <a:solidFill>
                  <a:schemeClr val="bg1"/>
                </a:solidFill>
              </a:rPr>
              <a:t>ArrayList&lt;E&gt;</a:t>
            </a:r>
            <a:r>
              <a:rPr lang="en-US" altLang="ko-KR" dirty="0"/>
              <a:t> data structure, which supports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</a:t>
            </a:r>
            <a:r>
              <a:rPr lang="en-US" b="1" dirty="0">
                <a:solidFill>
                  <a:schemeClr val="bg1"/>
                </a:solidFill>
              </a:rPr>
              <a:t> add</a:t>
            </a:r>
            <a:r>
              <a:rPr lang="en-US" dirty="0"/>
              <a:t>(T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get</a:t>
            </a:r>
            <a:r>
              <a:rPr lang="en-US" dirty="0"/>
              <a:t>(int index)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set</a:t>
            </a:r>
            <a:r>
              <a:rPr lang="en-US" dirty="0"/>
              <a:t>(int index, E elements)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remove</a:t>
            </a:r>
            <a:r>
              <a:rPr lang="en-US" dirty="0"/>
              <a:t>(int index)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size</a:t>
            </a:r>
            <a:r>
              <a:rPr lang="en-US" dirty="0"/>
              <a:t>()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indexOf</a:t>
            </a:r>
            <a:r>
              <a:rPr lang="en-US" dirty="0"/>
              <a:t>(E 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ArrayList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1826</Words>
  <Application>Microsoft Office PowerPoint</Application>
  <PresentationFormat>Widescreen</PresentationFormat>
  <Paragraphs>438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Linear Data Structures</vt:lpstr>
      <vt:lpstr>Table of Contents</vt:lpstr>
      <vt:lpstr>Have a Question?</vt:lpstr>
      <vt:lpstr>PowerPoint Presentation</vt:lpstr>
      <vt:lpstr>Dynamic Arrays – ArrayList</vt:lpstr>
      <vt:lpstr>ArrayList - Operations</vt:lpstr>
      <vt:lpstr>ArrayList – Add O(n)</vt:lpstr>
      <vt:lpstr>ArrayList – Add O(1)</vt:lpstr>
      <vt:lpstr>Problem: ArrayList</vt:lpstr>
      <vt:lpstr>ArrayList – Constructor And Fields</vt:lpstr>
      <vt:lpstr>ArrayList – Add</vt:lpstr>
      <vt:lpstr>ArrayList – Get</vt:lpstr>
      <vt:lpstr>ArrayList – Set</vt:lpstr>
      <vt:lpstr>ArrayList – Remove</vt:lpstr>
      <vt:lpstr>ArrayList – Grow and Shrink</vt:lpstr>
      <vt:lpstr>ArrayList – Other Operations</vt:lpstr>
      <vt:lpstr>PowerPoint Presentation</vt:lpstr>
      <vt:lpstr>Node Class</vt:lpstr>
      <vt:lpstr>Node - Application</vt:lpstr>
      <vt:lpstr>Problem: Node</vt:lpstr>
      <vt:lpstr>PowerPoint Presentation</vt:lpstr>
      <vt:lpstr>Stack</vt:lpstr>
      <vt:lpstr>Stack - Operations</vt:lpstr>
      <vt:lpstr>Stack – Constructor And Fields</vt:lpstr>
      <vt:lpstr>Stack – Push</vt:lpstr>
      <vt:lpstr>Stack – Push</vt:lpstr>
      <vt:lpstr>Stack – Pop</vt:lpstr>
      <vt:lpstr>Stack – Pop</vt:lpstr>
      <vt:lpstr>PowerPoint Presentation</vt:lpstr>
      <vt:lpstr>Queue</vt:lpstr>
      <vt:lpstr>Queue - Operations</vt:lpstr>
      <vt:lpstr>Queue – Constructor And Fields</vt:lpstr>
      <vt:lpstr>Queue – Offer</vt:lpstr>
      <vt:lpstr>Queue – Offer</vt:lpstr>
      <vt:lpstr>Queue – Poll</vt:lpstr>
      <vt:lpstr>Stack / Queue – Real-World Applications</vt:lpstr>
      <vt:lpstr>PowerPoint Presentation</vt:lpstr>
      <vt:lpstr>SinglyLinkedLists</vt:lpstr>
      <vt:lpstr>Singly Linked List – Operations</vt:lpstr>
      <vt:lpstr>Singly LinkedList – Constructor And Fields</vt:lpstr>
      <vt:lpstr>Singly Linked List – Adding Last</vt:lpstr>
      <vt:lpstr>LinkedList – Add Last  </vt:lpstr>
      <vt:lpstr>Singly Linked List – Adding First</vt:lpstr>
      <vt:lpstr>LinkedList – Add First  </vt:lpstr>
      <vt:lpstr>Linked List – Removing First/Last</vt:lpstr>
      <vt:lpstr>Node Implementation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45</cp:revision>
  <dcterms:created xsi:type="dcterms:W3CDTF">2018-05-23T13:08:44Z</dcterms:created>
  <dcterms:modified xsi:type="dcterms:W3CDTF">2022-02-07T10:07:59Z</dcterms:modified>
  <cp:category>programming;computer programming;software development;web development</cp:category>
</cp:coreProperties>
</file>