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2"/>
  </p:notesMasterIdLst>
  <p:handoutMasterIdLst>
    <p:handoutMasterId r:id="rId23"/>
  </p:handoutMasterIdLst>
  <p:sldIdLst>
    <p:sldId id="256" r:id="rId2"/>
    <p:sldId id="282" r:id="rId3"/>
    <p:sldId id="258" r:id="rId4"/>
    <p:sldId id="613" r:id="rId5"/>
    <p:sldId id="608" r:id="rId6"/>
    <p:sldId id="259" r:id="rId7"/>
    <p:sldId id="260" r:id="rId8"/>
    <p:sldId id="261" r:id="rId9"/>
    <p:sldId id="262" r:id="rId10"/>
    <p:sldId id="263" r:id="rId11"/>
    <p:sldId id="610" r:id="rId12"/>
    <p:sldId id="612" r:id="rId13"/>
    <p:sldId id="266" r:id="rId14"/>
    <p:sldId id="267" r:id="rId15"/>
    <p:sldId id="609" r:id="rId16"/>
    <p:sldId id="268" r:id="rId17"/>
    <p:sldId id="273" r:id="rId18"/>
    <p:sldId id="276" r:id="rId19"/>
    <p:sldId id="278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42DFDEF-75B4-40D6-BD22-70E392B9A534}">
          <p14:sldIdLst>
            <p14:sldId id="256"/>
            <p14:sldId id="282"/>
            <p14:sldId id="258"/>
          </p14:sldIdLst>
        </p14:section>
        <p14:section name="SoftUni Diamond Partners" id="{CA11CCAC-171F-4053-8752-3637724EC0A8}">
          <p14:sldIdLst>
            <p14:sldId id="613"/>
            <p14:sldId id="608"/>
          </p14:sldIdLst>
        </p14:section>
        <p14:section name="Course Objective" id="{6BB04061-3AA4-4152-9154-8FA30DC7755B}">
          <p14:sldIdLst>
            <p14:sldId id="259"/>
            <p14:sldId id="260"/>
            <p14:sldId id="261"/>
            <p14:sldId id="262"/>
          </p14:sldIdLst>
        </p14:section>
        <p14:section name="Team" id="{7F3713C3-08A6-4A02-8499-7E08AD4D5D2D}">
          <p14:sldIdLst>
            <p14:sldId id="263"/>
            <p14:sldId id="610"/>
            <p14:sldId id="612"/>
          </p14:sldIdLst>
        </p14:section>
        <p14:section name="Course Organization" id="{8E825D0C-9331-4911-9DD4-E4B14CBE0917}">
          <p14:sldIdLst>
            <p14:sldId id="266"/>
            <p14:sldId id="267"/>
            <p14:sldId id="609"/>
            <p14:sldId id="268"/>
            <p14:sldId id="273"/>
          </p14:sldIdLst>
        </p14:section>
        <p14:section name="Conclusion" id="{F34F9119-0CF4-4522-985F-B4E8635460FD}">
          <p14:sldIdLst>
            <p14:sldId id="276"/>
            <p14:sldId id="278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4343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21.12.2021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201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2463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C85FFA-4B74-43F4-9C9F-F3386A502B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4931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8975479-3BCD-4E4B-86FE-51661C7143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28492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71760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hyperlink" Target="https://softuni.bg/trainings/3448/programming-fundamentals-with-java-january-2022" TargetMode="External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softuni.bg/trainings/3448/programming-fundamentals-with-java-september-2021" TargetMode="External"/><Relationship Id="rId11" Type="http://schemas.openxmlformats.org/officeDocument/2006/relationships/hyperlink" Target="https://www.facebook.com/groups/SoftUniJavaCommunity/" TargetMode="External"/><Relationship Id="rId5" Type="http://schemas.openxmlformats.org/officeDocument/2006/relationships/image" Target="../media/image40.png"/><Relationship Id="rId10" Type="http://schemas.openxmlformats.org/officeDocument/2006/relationships/hyperlink" Target="https://softuni.bg/forum/categories/44" TargetMode="External"/><Relationship Id="rId4" Type="http://schemas.openxmlformats.org/officeDocument/2006/relationships/hyperlink" Target="softuni.bg/forum/categories/44/" TargetMode="External"/><Relationship Id="rId9" Type="http://schemas.openxmlformats.org/officeDocument/2006/relationships/hyperlink" Target="https://www.facebook.com/groups/ProgrammingFundamentalswithJavaJanuary2022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26.png"/><Relationship Id="rId18" Type="http://schemas.openxmlformats.org/officeDocument/2006/relationships/hyperlink" Target="https://taulia.com/company/careers/" TargetMode="External"/><Relationship Id="rId3" Type="http://schemas.openxmlformats.org/officeDocument/2006/relationships/image" Target="../media/image21.jpg"/><Relationship Id="rId21" Type="http://schemas.openxmlformats.org/officeDocument/2006/relationships/image" Target="../media/image30.png"/><Relationship Id="rId7" Type="http://schemas.openxmlformats.org/officeDocument/2006/relationships/image" Target="../media/image23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28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de.draftkings.com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5" Type="http://schemas.openxmlformats.org/officeDocument/2006/relationships/image" Target="../media/image27.png"/><Relationship Id="rId23" Type="http://schemas.openxmlformats.org/officeDocument/2006/relationships/image" Target="../media/image31.pn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29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24.jpg"/><Relationship Id="rId14" Type="http://schemas.openxmlformats.org/officeDocument/2006/relationships/hyperlink" Target="https://indeavr.com/expertise/software-engineering/enterprise-business-application-integration/" TargetMode="External"/><Relationship Id="rId22" Type="http://schemas.openxmlformats.org/officeDocument/2006/relationships/hyperlink" Target="https://createx.b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5" y="1303142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Technology Fundamentals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54182" y="4933813"/>
            <a:ext cx="2950749" cy="382788"/>
          </a:xfrm>
        </p:spPr>
        <p:txBody>
          <a:bodyPr/>
          <a:lstStyle/>
          <a:p>
            <a:r>
              <a:rPr lang="en-US" sz="28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182" y="5345653"/>
            <a:ext cx="2980696" cy="444793"/>
          </a:xfrm>
        </p:spPr>
        <p:txBody>
          <a:bodyPr/>
          <a:lstStyle/>
          <a:p>
            <a:r>
              <a:rPr lang="en-US" sz="2400" dirty="0"/>
              <a:t>Technical Trainers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EE23DA-9623-479F-97B4-BCB929CACC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5596"/>
            <a:ext cx="288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7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39D8692-CA7F-467D-B3BA-6F205A487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066800"/>
            <a:ext cx="1822172" cy="31237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The Team</a:t>
            </a:r>
          </a:p>
        </p:txBody>
      </p:sp>
    </p:spTree>
    <p:extLst>
      <p:ext uri="{BB962C8B-B14F-4D97-AF65-F5344CB8AC3E}">
        <p14:creationId xmlns:p14="http://schemas.microsoft.com/office/powerpoint/2010/main" val="220942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B55513-3031-4C19-B38E-CE8EC21477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Technical trainer @ SoftUni </a:t>
            </a:r>
          </a:p>
          <a:p>
            <a:pPr lvl="1"/>
            <a:r>
              <a:rPr lang="en-US" dirty="0"/>
              <a:t>C++, C#, Java, Data Structures and others</a:t>
            </a:r>
          </a:p>
          <a:p>
            <a:r>
              <a:rPr lang="en-US" dirty="0"/>
              <a:t>Developer @ VirtualRacingSchool.com</a:t>
            </a:r>
          </a:p>
          <a:p>
            <a:pPr lvl="1"/>
            <a:r>
              <a:rPr lang="en-US" dirty="0"/>
              <a:t>Java, JavaScript, C++</a:t>
            </a:r>
          </a:p>
          <a:p>
            <a:r>
              <a:rPr lang="en-US" dirty="0"/>
              <a:t>Experience</a:t>
            </a:r>
          </a:p>
          <a:p>
            <a:pPr lvl="1"/>
            <a:r>
              <a:rPr lang="en-US" dirty="0"/>
              <a:t>4+ years training, 10+ years coding</a:t>
            </a:r>
          </a:p>
          <a:p>
            <a:r>
              <a:rPr lang="en-US" dirty="0"/>
              <a:t>Wrote a driving simulator once in high</a:t>
            </a:r>
            <a:br>
              <a:rPr lang="en-US" dirty="0"/>
            </a:br>
            <a:r>
              <a:rPr lang="en-US" dirty="0"/>
              <a:t> school (DriveFreeZ award)</a:t>
            </a:r>
          </a:p>
          <a:p>
            <a:r>
              <a:rPr lang="en-US" dirty="0"/>
              <a:t>Played around with OpenGL, </a:t>
            </a:r>
            <a:r>
              <a:rPr lang="en-US" dirty="0" smtClean="0"/>
              <a:t>Bullet </a:t>
            </a:r>
            <a:r>
              <a:rPr lang="en-US" dirty="0"/>
              <a:t>Physics SDK, WinRT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2DC179-0D43-4AC7-BC52-8763FC325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Georgi Georgiev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15CE4F-615C-468E-81D9-C21DA6911D1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000" y="1494000"/>
            <a:ext cx="3693004" cy="419100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6758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B55513-3031-4C19-B38E-CE8EC21477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494000"/>
            <a:ext cx="7120598" cy="4770000"/>
          </a:xfrm>
        </p:spPr>
        <p:txBody>
          <a:bodyPr>
            <a:normAutofit/>
          </a:bodyPr>
          <a:lstStyle/>
          <a:p>
            <a:r>
              <a:rPr lang="en-US" sz="3600" dirty="0"/>
              <a:t>Complete Java Education @</a:t>
            </a:r>
            <a:r>
              <a:rPr lang="en-US" sz="3600" dirty="0" err="1" smtClean="0"/>
              <a:t>SoftUni</a:t>
            </a:r>
            <a:endParaRPr lang="bg-BG" sz="3600" dirty="0" smtClean="0"/>
          </a:p>
          <a:p>
            <a:r>
              <a:rPr lang="en-US" sz="3600" dirty="0" smtClean="0"/>
              <a:t>Java Developer @ </a:t>
            </a:r>
            <a:r>
              <a:rPr lang="en-US" sz="3600" dirty="0" err="1" smtClean="0"/>
              <a:t>Playtech</a:t>
            </a:r>
            <a:endParaRPr lang="en-US" sz="3600" dirty="0" smtClean="0"/>
          </a:p>
          <a:p>
            <a:r>
              <a:rPr lang="en-US" sz="3600" dirty="0" smtClean="0"/>
              <a:t>Interests in C#, Java and JavaScript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2DC179-0D43-4AC7-BC52-8763FC325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Kaloyan</a:t>
            </a:r>
            <a:r>
              <a:rPr lang="en-US" dirty="0"/>
              <a:t> </a:t>
            </a:r>
            <a:r>
              <a:rPr lang="en-US" dirty="0" err="1"/>
              <a:t>Kostadinov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15CE4F-615C-468E-81D9-C21DA6911D1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81E869-E879-4412-AD83-29D9D6F75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6000" y="1809000"/>
            <a:ext cx="3684464" cy="381000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83870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406863"/>
            <a:ext cx="2833726" cy="223449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Organization</a:t>
            </a:r>
          </a:p>
        </p:txBody>
      </p:sp>
    </p:spTree>
    <p:extLst>
      <p:ext uri="{BB962C8B-B14F-4D97-AF65-F5344CB8AC3E}">
        <p14:creationId xmlns:p14="http://schemas.microsoft.com/office/powerpoint/2010/main" val="38564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Fundamentals Module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96902" y="1990563"/>
            <a:ext cx="11337898" cy="532600"/>
            <a:chOff x="395314" y="1838163"/>
            <a:chExt cx="9280498" cy="53260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395314" y="2097141"/>
              <a:ext cx="9280498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11822" y="1838163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622647" y="1852806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881278" y="1971313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9580156" y="1852806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cxnSpLocks/>
            </p:cNvCxnSpPr>
            <p:nvPr/>
          </p:nvCxnSpPr>
          <p:spPr>
            <a:xfrm>
              <a:off x="6806673" y="1981200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189064" y="19859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577205" y="1528420"/>
            <a:ext cx="1470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10-Jan-2022</a:t>
            </a:r>
            <a:endParaRPr lang="en-US" sz="20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9765350" y="1559437"/>
            <a:ext cx="1505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11-Apr-2022</a:t>
            </a:r>
            <a:endParaRPr lang="en-US" sz="2000" b="1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34FB44A-DBCC-4C07-81FF-696D35B2EA6B}"/>
              </a:ext>
            </a:extLst>
          </p:cNvPr>
          <p:cNvCxnSpPr>
            <a:cxnSpLocks/>
          </p:cNvCxnSpPr>
          <p:nvPr/>
        </p:nvCxnSpPr>
        <p:spPr>
          <a:xfrm>
            <a:off x="10210800" y="2120052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E457939-1894-404F-8183-80FA38B6E6DF}"/>
              </a:ext>
            </a:extLst>
          </p:cNvPr>
          <p:cNvSpPr/>
          <p:nvPr/>
        </p:nvSpPr>
        <p:spPr bwMode="auto">
          <a:xfrm>
            <a:off x="762008" y="2876044"/>
            <a:ext cx="5714986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Fundamentals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12 weeks * 3 times / week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bg-BG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credits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</a:t>
            </a:r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10-</a:t>
            </a:r>
            <a:r>
              <a:rPr 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Jan</a:t>
            </a:r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-2022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 Exam: </a:t>
            </a:r>
            <a:r>
              <a:rPr lang="bg-BG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0-Feb-2022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Theoretical exam: </a:t>
            </a:r>
            <a:r>
              <a:rPr 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03-Apr-2022</a:t>
            </a: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exam: </a:t>
            </a:r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03-Apr-2022</a:t>
            </a: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658DD2F-E922-4AEE-8C00-EF533916B367}"/>
              </a:ext>
            </a:extLst>
          </p:cNvPr>
          <p:cNvSpPr/>
          <p:nvPr/>
        </p:nvSpPr>
        <p:spPr bwMode="auto">
          <a:xfrm>
            <a:off x="7010400" y="2876044"/>
            <a:ext cx="4440600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Re-Take Exams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 Exam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Retake: </a:t>
            </a:r>
            <a:r>
              <a:rPr 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07</a:t>
            </a:r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Apr</a:t>
            </a:r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-2022</a:t>
            </a: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Theoretical Exam: </a:t>
            </a:r>
            <a:r>
              <a:rPr 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-Apr-2022</a:t>
            </a: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Exam Retake: </a:t>
            </a:r>
            <a:r>
              <a:rPr 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-Apr-2022</a:t>
            </a: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AF716D-B52E-49E2-89FD-4BD24DC95A8C}"/>
              </a:ext>
            </a:extLst>
          </p:cNvPr>
          <p:cNvSpPr txBox="1"/>
          <p:nvPr/>
        </p:nvSpPr>
        <p:spPr>
          <a:xfrm>
            <a:off x="5430476" y="1534099"/>
            <a:ext cx="1505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03-Apr-2022</a:t>
            </a:r>
            <a:endParaRPr lang="en-US" sz="2000" b="1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CA9EF4A-5A53-4B51-BA56-6BBDA3AC8980}"/>
              </a:ext>
            </a:extLst>
          </p:cNvPr>
          <p:cNvCxnSpPr/>
          <p:nvPr/>
        </p:nvCxnSpPr>
        <p:spPr>
          <a:xfrm>
            <a:off x="6248400" y="2120052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AF716D-B52E-49E2-89FD-4BD24DC95A8C}"/>
              </a:ext>
            </a:extLst>
          </p:cNvPr>
          <p:cNvSpPr txBox="1"/>
          <p:nvPr/>
        </p:nvSpPr>
        <p:spPr>
          <a:xfrm>
            <a:off x="3057830" y="1534099"/>
            <a:ext cx="1501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 smtClean="0"/>
              <a:t>2</a:t>
            </a:r>
            <a:r>
              <a:rPr lang="en-US" sz="2000" b="1" dirty="0" smtClean="0"/>
              <a:t>0-Feb-2022</a:t>
            </a:r>
            <a:endParaRPr lang="en-US" sz="2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597913" y="1548260"/>
            <a:ext cx="1505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07-Apr-2022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1313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45" grpId="0" animBg="1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523C0DF-E8EC-4272-B941-FA13B16314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Practice</a:t>
            </a:r>
            <a:r>
              <a:rPr lang="en-US" dirty="0"/>
              <a:t> grade: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10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Theory</a:t>
            </a:r>
            <a:r>
              <a:rPr lang="en-US" dirty="0"/>
              <a:t> grade:</a:t>
            </a:r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10200"/>
              </a:spcBef>
            </a:pPr>
            <a:r>
              <a:rPr lang="en-US" dirty="0"/>
              <a:t>SoftUni Certificate: </a:t>
            </a:r>
            <a:r>
              <a:rPr lang="en-US" b="1" dirty="0">
                <a:solidFill>
                  <a:schemeClr val="bg1"/>
                </a:solidFill>
              </a:rPr>
              <a:t>5.00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</a:rPr>
              <a:t>Practice</a:t>
            </a:r>
          </a:p>
          <a:p>
            <a:r>
              <a:rPr lang="en-US" dirty="0"/>
              <a:t>CPE Certificate: </a:t>
            </a:r>
            <a:r>
              <a:rPr lang="en-US" b="1" dirty="0">
                <a:solidFill>
                  <a:schemeClr val="bg1"/>
                </a:solidFill>
              </a:rPr>
              <a:t>3.00</a:t>
            </a:r>
            <a:r>
              <a:rPr lang="en-US" dirty="0"/>
              <a:t> average from </a:t>
            </a:r>
            <a:r>
              <a:rPr lang="en-US" b="1" dirty="0">
                <a:solidFill>
                  <a:schemeClr val="bg1"/>
                </a:solidFill>
              </a:rPr>
              <a:t>Practice</a:t>
            </a:r>
            <a:r>
              <a:rPr lang="en-US" dirty="0"/>
              <a:t> + </a:t>
            </a:r>
            <a:r>
              <a:rPr lang="en-US" b="1" dirty="0">
                <a:solidFill>
                  <a:schemeClr val="bg1"/>
                </a:solidFill>
              </a:rPr>
              <a:t>Theory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3DCB63F-FD44-4609-977A-22F2E45969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Course Scoring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0D717C-6494-46D8-88C6-423AEB1F545D}"/>
              </a:ext>
            </a:extLst>
          </p:cNvPr>
          <p:cNvSpPr/>
          <p:nvPr/>
        </p:nvSpPr>
        <p:spPr bwMode="auto">
          <a:xfrm>
            <a:off x="673500" y="2393999"/>
            <a:ext cx="3285000" cy="54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40 %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4E866E-1C77-4101-8382-2572F460F704}"/>
              </a:ext>
            </a:extLst>
          </p:cNvPr>
          <p:cNvSpPr txBox="1"/>
          <p:nvPr/>
        </p:nvSpPr>
        <p:spPr>
          <a:xfrm>
            <a:off x="561000" y="1784858"/>
            <a:ext cx="351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Practical</a:t>
            </a:r>
            <a:r>
              <a:rPr lang="bg-BG" sz="3200" b="1" dirty="0"/>
              <a:t> </a:t>
            </a:r>
            <a:r>
              <a:rPr lang="en-US" sz="3200" b="1" dirty="0"/>
              <a:t>Mid Exam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C4248E-672D-4E30-9940-DCAE281AD9E6}"/>
              </a:ext>
            </a:extLst>
          </p:cNvPr>
          <p:cNvSpPr/>
          <p:nvPr/>
        </p:nvSpPr>
        <p:spPr bwMode="auto">
          <a:xfrm>
            <a:off x="8387697" y="2393999"/>
            <a:ext cx="1035000" cy="540000"/>
          </a:xfrm>
          <a:prstGeom prst="rect">
            <a:avLst/>
          </a:prstGeom>
          <a:solidFill>
            <a:schemeClr val="accent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+5 %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76D674-D102-4CFD-AFC6-F6DCC53E9D84}"/>
              </a:ext>
            </a:extLst>
          </p:cNvPr>
          <p:cNvSpPr txBox="1"/>
          <p:nvPr/>
        </p:nvSpPr>
        <p:spPr>
          <a:xfrm>
            <a:off x="7889247" y="1784857"/>
            <a:ext cx="225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Homework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68D60E-0D5D-48A3-8508-59D4A82CE142}"/>
              </a:ext>
            </a:extLst>
          </p:cNvPr>
          <p:cNvSpPr/>
          <p:nvPr/>
        </p:nvSpPr>
        <p:spPr bwMode="auto">
          <a:xfrm>
            <a:off x="651000" y="4289445"/>
            <a:ext cx="3285000" cy="54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100 %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93FF74-467E-4300-84D2-98BD9613F6E1}"/>
              </a:ext>
            </a:extLst>
          </p:cNvPr>
          <p:cNvSpPr txBox="1"/>
          <p:nvPr/>
        </p:nvSpPr>
        <p:spPr>
          <a:xfrm>
            <a:off x="0" y="3704296"/>
            <a:ext cx="432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Theoretical Exam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DD517F8C-5D33-4670-8994-3336CBB8973E}"/>
              </a:ext>
            </a:extLst>
          </p:cNvPr>
          <p:cNvSpPr/>
          <p:nvPr/>
        </p:nvSpPr>
        <p:spPr bwMode="auto">
          <a:xfrm>
            <a:off x="4396598" y="2393999"/>
            <a:ext cx="3285000" cy="54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60 %</a:t>
            </a:r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496884B2-B587-42C5-B56F-4C2F231E10D5}"/>
              </a:ext>
            </a:extLst>
          </p:cNvPr>
          <p:cNvSpPr txBox="1"/>
          <p:nvPr/>
        </p:nvSpPr>
        <p:spPr>
          <a:xfrm>
            <a:off x="4266747" y="1784857"/>
            <a:ext cx="3510000" cy="60914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0000" tIns="46800" rIns="90000" bIns="468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Practical Final Exam</a:t>
            </a:r>
          </a:p>
        </p:txBody>
      </p:sp>
    </p:spTree>
    <p:extLst>
      <p:ext uri="{BB962C8B-B14F-4D97-AF65-F5344CB8AC3E}">
        <p14:creationId xmlns:p14="http://schemas.microsoft.com/office/powerpoint/2010/main" val="3911580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homework is mainly work in class</a:t>
            </a:r>
          </a:p>
          <a:p>
            <a:pPr lvl="1"/>
            <a:r>
              <a:rPr lang="en-US" dirty="0"/>
              <a:t>Lesson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slides + live demos + exercises</a:t>
            </a:r>
          </a:p>
          <a:p>
            <a:pPr lvl="1"/>
            <a:r>
              <a:rPr lang="en-US" dirty="0"/>
              <a:t>Exercise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only exercises</a:t>
            </a:r>
          </a:p>
          <a:p>
            <a:r>
              <a:rPr lang="en-US" dirty="0"/>
              <a:t>How to submit your homework?</a:t>
            </a:r>
          </a:p>
          <a:p>
            <a:pPr lvl="1"/>
            <a:r>
              <a:rPr lang="en-US" dirty="0"/>
              <a:t>Submitted in the judge system</a:t>
            </a:r>
          </a:p>
          <a:p>
            <a:r>
              <a:rPr lang="en-US" dirty="0"/>
              <a:t>Do your homework when it's due</a:t>
            </a:r>
          </a:p>
          <a:p>
            <a:pPr lvl="1"/>
            <a:r>
              <a:rPr lang="en-US" dirty="0"/>
              <a:t>Assignments pile up </a:t>
            </a:r>
            <a:r>
              <a:rPr lang="en-US" dirty="0" smtClean="0"/>
              <a:t>quickly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 &amp; Exercises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251CBD-913C-42B3-BA69-E7E7F60C9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665" y="2792421"/>
            <a:ext cx="3925676" cy="373380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541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6"/>
            <a:ext cx="11815018" cy="4899875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dirty="0"/>
              <a:t>Official web site: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lang="en-US" sz="900" dirty="0"/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dirty="0"/>
              <a:t>Official discussion forum: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lang="en-US" sz="800" dirty="0"/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dirty="0"/>
              <a:t>Official Facebook group: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lang="en-US" sz="1050" dirty="0"/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dirty="0"/>
              <a:t>Community Facebook group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</a:t>
            </a:r>
            <a:r>
              <a:rPr lang="en-US" dirty="0"/>
              <a:t>, Forum and FB Group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23562" y="1821070"/>
            <a:ext cx="9207438" cy="58970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hlinkClick r:id="rId3"/>
              </a:rPr>
              <a:t>https://</a:t>
            </a:r>
            <a:r>
              <a:rPr lang="en-US" sz="2000" b="1" noProof="1" smtClean="0">
                <a:solidFill>
                  <a:schemeClr val="bg1"/>
                </a:solidFill>
                <a:latin typeface="Consolas" pitchFamily="49" charset="0"/>
                <a:hlinkClick r:id="rId3"/>
              </a:rPr>
              <a:t>softuni.bg/trainings/3448/programming-fundamentals-with-java-january-2022</a:t>
            </a:r>
            <a:endParaRPr lang="en-US" sz="20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5" name="Picture 4">
            <a:hlinkClick r:id="rId4" action="ppaction://hlinkfile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58331" y="3289714"/>
            <a:ext cx="1468238" cy="1468238"/>
          </a:xfrm>
          <a:prstGeom prst="rect">
            <a:avLst/>
          </a:prstGeom>
        </p:spPr>
      </p:pic>
      <p:pic>
        <p:nvPicPr>
          <p:cNvPr id="6" name="Picture 5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86133" y="1624535"/>
            <a:ext cx="1374490" cy="1374490"/>
          </a:xfrm>
          <a:prstGeom prst="rect">
            <a:avLst/>
          </a:prstGeom>
        </p:spPr>
      </p:pic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134" y="5179027"/>
            <a:ext cx="1412635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ounded Rectangle 7">
            <a:extLst>
              <a:ext uri="{FF2B5EF4-FFF2-40B4-BE49-F238E27FC236}">
                <a16:creationId xmlns:a16="http://schemas.microsoft.com/office/drawing/2014/main" id="{F7C73506-7D6C-46B8-A9CE-1EFCE5DD0319}"/>
              </a:ext>
            </a:extLst>
          </p:cNvPr>
          <p:cNvSpPr/>
          <p:nvPr/>
        </p:nvSpPr>
        <p:spPr>
          <a:xfrm>
            <a:off x="623562" y="4577551"/>
            <a:ext cx="9207438" cy="58970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r>
              <a:rPr lang="en-US" sz="2000" b="1" noProof="1">
                <a:solidFill>
                  <a:srgbClr val="F2AC44"/>
                </a:solidFill>
                <a:latin typeface="Consolas" pitchFamily="49" charset="0"/>
                <a:cs typeface="Consolas" pitchFamily="49" charset="0"/>
                <a:hlinkClick r:id="rId9"/>
              </a:rPr>
              <a:t>https://</a:t>
            </a:r>
            <a:r>
              <a:rPr lang="en-US" sz="2000" b="1" noProof="1" smtClean="0">
                <a:solidFill>
                  <a:srgbClr val="F2AC44"/>
                </a:solidFill>
                <a:latin typeface="Consolas" pitchFamily="49" charset="0"/>
                <a:cs typeface="Consolas" pitchFamily="49" charset="0"/>
                <a:hlinkClick r:id="rId9"/>
              </a:rPr>
              <a:t>www.facebook.com/groups/ProgrammingFundamentalswithJavaJanuary2022</a:t>
            </a:r>
            <a:endParaRPr lang="en-US" sz="2000" b="1" noProof="1">
              <a:solidFill>
                <a:srgbClr val="F2AC4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ounded Rectangle 7">
            <a:extLst>
              <a:ext uri="{FF2B5EF4-FFF2-40B4-BE49-F238E27FC236}">
                <a16:creationId xmlns:a16="http://schemas.microsoft.com/office/drawing/2014/main" id="{F7C73506-7D6C-46B8-A9CE-1EFCE5DD0319}"/>
              </a:ext>
            </a:extLst>
          </p:cNvPr>
          <p:cNvSpPr/>
          <p:nvPr/>
        </p:nvSpPr>
        <p:spPr>
          <a:xfrm>
            <a:off x="623563" y="3160493"/>
            <a:ext cx="9207437" cy="58970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hlinkClick r:id="rId10"/>
              </a:rPr>
              <a:t>softuni.bg/forum/categories/44/</a:t>
            </a:r>
            <a:endParaRPr lang="en-US" sz="20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2" name="Rounded Rectangle 7">
            <a:extLst>
              <a:ext uri="{FF2B5EF4-FFF2-40B4-BE49-F238E27FC236}">
                <a16:creationId xmlns:a16="http://schemas.microsoft.com/office/drawing/2014/main" id="{1011C31C-530C-417F-89F4-90AD1E78D55F}"/>
              </a:ext>
            </a:extLst>
          </p:cNvPr>
          <p:cNvSpPr/>
          <p:nvPr/>
        </p:nvSpPr>
        <p:spPr>
          <a:xfrm>
            <a:off x="623563" y="5970667"/>
            <a:ext cx="9207437" cy="589706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r>
              <a:rPr lang="en-US" sz="2000" b="1" noProof="1">
                <a:solidFill>
                  <a:srgbClr val="F2AC44"/>
                </a:solidFill>
                <a:latin typeface="Consolas" pitchFamily="49" charset="0"/>
                <a:cs typeface="Consolas" pitchFamily="49" charset="0"/>
                <a:hlinkClick r:id="rId11"/>
              </a:rPr>
              <a:t>https://www.facebook.com/groups/SoftUniJavaCommunity/</a:t>
            </a:r>
            <a:endParaRPr lang="en-US" sz="2000" b="1" noProof="1">
              <a:solidFill>
                <a:srgbClr val="F2AC4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4D0D6B00-4652-4349-B3D5-67DB8E4AE5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183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Objectives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Training and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Organization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Course Infrastructure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Evaluation Criteria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Table of Contents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1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/>
              <a:t>#fund-java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2" y="1391822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288" y="2854604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9972" y="1224862"/>
            <a:ext cx="3420000" cy="1800000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0" y="852525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4065995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1" y="3372209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20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397" y="4764658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2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44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588" y="1804627"/>
            <a:ext cx="4042163" cy="3991238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746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28D315A-6C16-4DEB-B5E3-DB0BB0954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1"/>
            <a:ext cx="5318632" cy="307298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Objectives</a:t>
            </a:r>
          </a:p>
        </p:txBody>
      </p:sp>
    </p:spTree>
    <p:extLst>
      <p:ext uri="{BB962C8B-B14F-4D97-AF65-F5344CB8AC3E}">
        <p14:creationId xmlns:p14="http://schemas.microsoft.com/office/powerpoint/2010/main" val="281264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4913" y="1108911"/>
            <a:ext cx="9926087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Working with linear data structures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Arrays and Lists</a:t>
            </a:r>
          </a:p>
          <a:p>
            <a:pPr>
              <a:buClr>
                <a:schemeClr val="tx1"/>
              </a:buClr>
            </a:pPr>
            <a:r>
              <a:rPr lang="en-US" dirty="0"/>
              <a:t>Defining simple classes</a:t>
            </a:r>
          </a:p>
          <a:p>
            <a:pPr>
              <a:buClr>
                <a:schemeClr val="tx1"/>
              </a:buClr>
            </a:pPr>
            <a:r>
              <a:rPr lang="en-US" dirty="0"/>
              <a:t>Processing and manipulating strings</a:t>
            </a:r>
          </a:p>
          <a:p>
            <a:pPr>
              <a:buClr>
                <a:schemeClr val="tx1"/>
              </a:buClr>
            </a:pPr>
            <a:r>
              <a:rPr lang="en-US" dirty="0"/>
              <a:t>Regular Expressions</a:t>
            </a:r>
          </a:p>
          <a:p>
            <a:pPr>
              <a:buClr>
                <a:schemeClr val="tx1"/>
              </a:buClr>
            </a:pPr>
            <a:r>
              <a:rPr lang="en-US" dirty="0"/>
              <a:t>Building simple web </a:t>
            </a:r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 </a:t>
            </a:r>
            <a:r>
              <a:rPr lang="en-US" dirty="0"/>
              <a:t>Fundamentals Objectives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83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</a:rPr>
              <a:t>Mid Exam</a:t>
            </a:r>
          </a:p>
          <a:p>
            <a:pPr lvl="1"/>
            <a:r>
              <a:rPr lang="en-GB" dirty="0"/>
              <a:t>3 practical problems</a:t>
            </a:r>
            <a:r>
              <a:rPr lang="bg-BG" dirty="0"/>
              <a:t> </a:t>
            </a:r>
            <a:r>
              <a:rPr lang="en-GB" dirty="0"/>
              <a:t>for 4 hours</a:t>
            </a:r>
          </a:p>
          <a:p>
            <a:pPr lvl="2"/>
            <a:r>
              <a:rPr lang="en-GB" dirty="0"/>
              <a:t>Conditional Statements and Loops</a:t>
            </a:r>
          </a:p>
          <a:p>
            <a:pPr lvl="2"/>
            <a:r>
              <a:rPr lang="en-GB" dirty="0"/>
              <a:t>Linear Data Structures – Arrays and Lists</a:t>
            </a:r>
          </a:p>
          <a:p>
            <a:pPr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</a:rPr>
              <a:t>Final Exam</a:t>
            </a:r>
          </a:p>
          <a:p>
            <a:pPr lvl="1"/>
            <a:r>
              <a:rPr lang="en-GB" dirty="0"/>
              <a:t>3 practical problems for 4 hours</a:t>
            </a:r>
          </a:p>
          <a:p>
            <a:pPr lvl="2"/>
            <a:r>
              <a:rPr lang="en-GB" dirty="0"/>
              <a:t>Strings and Text Processing</a:t>
            </a:r>
          </a:p>
          <a:p>
            <a:pPr lvl="2"/>
            <a:r>
              <a:rPr lang="en-GB" dirty="0"/>
              <a:t>Associative Arrays</a:t>
            </a:r>
          </a:p>
          <a:p>
            <a:pPr lvl="2"/>
            <a:r>
              <a:rPr lang="en-GB" dirty="0"/>
              <a:t>Regular </a:t>
            </a:r>
            <a:r>
              <a:rPr lang="en-GB" dirty="0" smtClean="0"/>
              <a:t>Expressions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Programming Exam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534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GB" dirty="0">
                <a:solidFill>
                  <a:srgbClr val="234465"/>
                </a:solidFill>
              </a:rPr>
              <a:t>You will have 30 minutes once you enter</a:t>
            </a:r>
          </a:p>
          <a:p>
            <a:pPr lvl="1"/>
            <a:r>
              <a:rPr lang="en-US" dirty="0">
                <a:solidFill>
                  <a:srgbClr val="234465"/>
                </a:solidFill>
              </a:rPr>
              <a:t>Multiple choice with </a:t>
            </a:r>
            <a:r>
              <a:rPr lang="en-US" b="1" dirty="0">
                <a:solidFill>
                  <a:schemeClr val="bg1"/>
                </a:solidFill>
              </a:rPr>
              <a:t>only 1</a:t>
            </a:r>
            <a:r>
              <a:rPr lang="en-US" dirty="0">
                <a:solidFill>
                  <a:srgbClr val="234465"/>
                </a:solidFill>
              </a:rPr>
              <a:t> correct answer</a:t>
            </a:r>
          </a:p>
          <a:p>
            <a:pPr lvl="1"/>
            <a:r>
              <a:rPr lang="en-US" dirty="0">
                <a:solidFill>
                  <a:srgbClr val="234465"/>
                </a:solidFill>
              </a:rPr>
              <a:t>English</a:t>
            </a:r>
          </a:p>
          <a:p>
            <a:pPr lvl="0"/>
            <a:r>
              <a:rPr lang="en-GB" dirty="0">
                <a:solidFill>
                  <a:srgbClr val="234465"/>
                </a:solidFill>
              </a:rPr>
              <a:t>Automated quiz system</a:t>
            </a:r>
          </a:p>
          <a:p>
            <a:pPr lvl="0"/>
            <a:r>
              <a:rPr lang="en-GB" dirty="0">
                <a:solidFill>
                  <a:srgbClr val="234465"/>
                </a:solidFill>
              </a:rPr>
              <a:t>Available online </a:t>
            </a:r>
            <a:r>
              <a:rPr lang="en-GB" b="1" dirty="0">
                <a:solidFill>
                  <a:schemeClr val="bg1"/>
                </a:solidFill>
              </a:rPr>
              <a:t>on the day</a:t>
            </a:r>
            <a:r>
              <a:rPr lang="en-GB" dirty="0">
                <a:solidFill>
                  <a:srgbClr val="234465"/>
                </a:solidFill>
              </a:rPr>
              <a:t> of the practical exam</a:t>
            </a:r>
          </a:p>
          <a:p>
            <a:pPr lvl="1"/>
            <a:r>
              <a:rPr lang="en-GB" dirty="0">
                <a:solidFill>
                  <a:srgbClr val="234465"/>
                </a:solidFill>
              </a:rPr>
              <a:t>You can submit your answers just one </a:t>
            </a:r>
            <a:r>
              <a:rPr lang="en-GB" dirty="0" smtClean="0">
                <a:solidFill>
                  <a:srgbClr val="234465"/>
                </a:solidFill>
              </a:rPr>
              <a:t>time</a:t>
            </a:r>
            <a:endParaRPr lang="en-GB" dirty="0">
              <a:solidFill>
                <a:srgbClr val="234465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Theoretical Exam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923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3949</TotalTime>
  <Words>618</Words>
  <Application>Microsoft Office PowerPoint</Application>
  <PresentationFormat>Widescreen</PresentationFormat>
  <Paragraphs>154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Technology Fundamentals</vt:lpstr>
      <vt:lpstr>Table of Contents</vt:lpstr>
      <vt:lpstr>Have a Question?</vt:lpstr>
      <vt:lpstr>SoftUni Diamond Partners</vt:lpstr>
      <vt:lpstr>Educational Partners</vt:lpstr>
      <vt:lpstr>Course Objectives</vt:lpstr>
      <vt:lpstr>Java Fundamentals Objectives</vt:lpstr>
      <vt:lpstr>Practical Programming Exam</vt:lpstr>
      <vt:lpstr>Theoretical Exam</vt:lpstr>
      <vt:lpstr>The Team</vt:lpstr>
      <vt:lpstr>Georgi Georgiev</vt:lpstr>
      <vt:lpstr>Kaloyan Kostadinov</vt:lpstr>
      <vt:lpstr>Course Organization</vt:lpstr>
      <vt:lpstr>Java Fundamentals Module</vt:lpstr>
      <vt:lpstr>Course Scoring</vt:lpstr>
      <vt:lpstr>Homework Assignments &amp; Exercises</vt:lpstr>
      <vt:lpstr>Course, Forum and FB Group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Course Introduction</dc:title>
  <dc:subject>Technology Fundamentals  – Practical Training Course @ SoftUni</dc:subject>
  <dc:creator>Software University</dc:creator>
  <cp:keywords>Technology Fundamentals; tech; fundamentals; technologySoftware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Yoana</cp:lastModifiedBy>
  <cp:revision>61</cp:revision>
  <dcterms:created xsi:type="dcterms:W3CDTF">2018-05-23T13:08:44Z</dcterms:created>
  <dcterms:modified xsi:type="dcterms:W3CDTF">2021-12-21T13:57:16Z</dcterms:modified>
  <cp:category>programming; education; software engineering; software development</cp:category>
</cp:coreProperties>
</file>