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1" r:id="rId3"/>
    <p:sldId id="258" r:id="rId4"/>
    <p:sldId id="259" r:id="rId5"/>
    <p:sldId id="292" r:id="rId6"/>
    <p:sldId id="293" r:id="rId7"/>
    <p:sldId id="263" r:id="rId8"/>
    <p:sldId id="317" r:id="rId9"/>
    <p:sldId id="266" r:id="rId10"/>
    <p:sldId id="294" r:id="rId11"/>
    <p:sldId id="298" r:id="rId12"/>
    <p:sldId id="305" r:id="rId13"/>
    <p:sldId id="306" r:id="rId14"/>
    <p:sldId id="307" r:id="rId15"/>
    <p:sldId id="297" r:id="rId16"/>
    <p:sldId id="299" r:id="rId17"/>
    <p:sldId id="308" r:id="rId18"/>
    <p:sldId id="301" r:id="rId19"/>
    <p:sldId id="267" r:id="rId20"/>
    <p:sldId id="309" r:id="rId21"/>
    <p:sldId id="310" r:id="rId22"/>
    <p:sldId id="270" r:id="rId23"/>
    <p:sldId id="271" r:id="rId24"/>
    <p:sldId id="311" r:id="rId25"/>
    <p:sldId id="318" r:id="rId26"/>
    <p:sldId id="274" r:id="rId27"/>
    <p:sldId id="312" r:id="rId28"/>
    <p:sldId id="313" r:id="rId29"/>
    <p:sldId id="314" r:id="rId30"/>
    <p:sldId id="279" r:id="rId31"/>
    <p:sldId id="315" r:id="rId32"/>
    <p:sldId id="278" r:id="rId33"/>
    <p:sldId id="316" r:id="rId34"/>
    <p:sldId id="287" r:id="rId35"/>
    <p:sldId id="322" r:id="rId36"/>
    <p:sldId id="323" r:id="rId37"/>
    <p:sldId id="289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322"/>
            <p14:sldId id="323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6400" autoAdjust="0"/>
  </p:normalViewPr>
  <p:slideViewPr>
    <p:cSldViewPr showGuides="1">
      <p:cViewPr varScale="1">
        <p:scale>
          <a:sx n="115" d="100"/>
          <a:sy n="115" d="100"/>
        </p:scale>
        <p:origin x="504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9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58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403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69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3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20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000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086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print a </a:t>
            </a:r>
            <a:r>
              <a:rPr lang="en-US" sz="3400" b="1" dirty="0">
                <a:solidFill>
                  <a:schemeClr val="bg1"/>
                </a:solidFill>
              </a:rPr>
              <a:t>conflict message</a:t>
            </a:r>
          </a:p>
          <a:p>
            <a:r>
              <a:rPr lang="en-US" sz="3400" dirty="0"/>
              <a:t>In end, print a list of all meetings</a:t>
            </a:r>
          </a:p>
          <a:p>
            <a:r>
              <a:rPr lang="en-US" sz="3400" dirty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 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 on 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 for 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A</a:t>
            </a:r>
            <a:r>
              <a:rPr lang="bg-BG" altLang="bg-BG" dirty="0"/>
              <a:t> </a:t>
            </a:r>
            <a:r>
              <a:rPr lang="en-US" altLang="bg-BG" b="1" dirty="0">
                <a:solidFill>
                  <a:schemeClr val="bg1"/>
                </a:solidFill>
              </a:rPr>
              <a:t>Map</a:t>
            </a:r>
            <a:r>
              <a:rPr lang="en-US" altLang="bg-BG" dirty="0"/>
              <a:t> stores</a:t>
            </a:r>
            <a:r>
              <a:rPr lang="bg-BG" altLang="bg-BG" dirty="0"/>
              <a:t> </a:t>
            </a:r>
            <a:r>
              <a:rPr lang="en-US" altLang="bg-BG" dirty="0"/>
              <a:t>elements</a:t>
            </a:r>
            <a:r>
              <a:rPr lang="bg-BG" altLang="bg-BG" dirty="0"/>
              <a:t> in </a:t>
            </a:r>
            <a:r>
              <a:rPr lang="bg-BG" altLang="bg-BG" b="1" dirty="0">
                <a:solidFill>
                  <a:schemeClr val="bg1"/>
                </a:solidFill>
              </a:rPr>
              <a:t>insertion</a:t>
            </a:r>
            <a:r>
              <a:rPr lang="en-US" altLang="bg-BG" b="1" dirty="0">
                <a:solidFill>
                  <a:schemeClr val="bg1"/>
                </a:solidFill>
              </a:rPr>
              <a:t> </a:t>
            </a:r>
            <a:r>
              <a:rPr lang="bg-BG" altLang="bg-BG" b="1" dirty="0">
                <a:solidFill>
                  <a:schemeClr val="bg1"/>
                </a:solidFill>
              </a:rPr>
              <a:t>order </a:t>
            </a:r>
            <a:r>
              <a:rPr lang="bg-BG" altLang="bg-BG" dirty="0"/>
              <a:t> </a:t>
            </a:r>
            <a:endParaRPr lang="en-US" altLang="bg-BG" dirty="0"/>
          </a:p>
          <a:p>
            <a:pPr>
              <a:buClr>
                <a:schemeClr val="tx1"/>
              </a:buClr>
            </a:pPr>
            <a:r>
              <a:rPr lang="en-US" altLang="bg-BG" b="1" dirty="0">
                <a:solidFill>
                  <a:schemeClr val="bg1"/>
                </a:solidFill>
              </a:rPr>
              <a:t>For-of</a:t>
            </a:r>
            <a:r>
              <a:rPr lang="bg-BG" altLang="bg-BG" dirty="0"/>
              <a:t> </a:t>
            </a:r>
            <a:r>
              <a:rPr lang="en-US" altLang="bg-BG" dirty="0"/>
              <a:t>returns</a:t>
            </a:r>
            <a:r>
              <a:rPr lang="bg-BG" altLang="bg-BG" dirty="0"/>
              <a:t> an array of </a:t>
            </a:r>
            <a:r>
              <a:rPr lang="bg-BG" altLang="bg-BG" b="1" dirty="0">
                <a:solidFill>
                  <a:schemeClr val="bg1"/>
                </a:solidFill>
              </a:rPr>
              <a:t>[key, </a:t>
            </a:r>
            <a:r>
              <a:rPr lang="en-US" altLang="bg-BG" b="1" dirty="0">
                <a:solidFill>
                  <a:schemeClr val="bg1"/>
                </a:solidFill>
              </a:rPr>
              <a:t>value</a:t>
            </a:r>
            <a:r>
              <a:rPr lang="bg-BG" altLang="bg-BG" b="1" dirty="0">
                <a:solidFill>
                  <a:schemeClr val="bg1"/>
                </a:solidFill>
              </a:rPr>
              <a:t>]</a:t>
            </a:r>
            <a:endParaRPr lang="en-US" alt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bg-BG" dirty="0"/>
              <a:t>Map </a:t>
            </a:r>
            <a:r>
              <a:rPr lang="en-US" altLang="bg-BG" b="1" dirty="0">
                <a:solidFill>
                  <a:schemeClr val="bg1"/>
                </a:solidFill>
              </a:rPr>
              <a:t>keys</a:t>
            </a:r>
            <a:r>
              <a:rPr lang="en-US" altLang="bg-BG" dirty="0"/>
              <a:t> can be </a:t>
            </a:r>
            <a:r>
              <a:rPr lang="en-US" altLang="bg-BG" b="1" dirty="0">
                <a:solidFill>
                  <a:schemeClr val="bg1"/>
                </a:solidFill>
              </a:rPr>
              <a:t>any data type</a:t>
            </a:r>
            <a:endParaRPr lang="bg-BG" altLang="bg-BG" b="1" dirty="0">
              <a:solidFill>
                <a:schemeClr val="bg1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JavaScript </a:t>
            </a:r>
            <a:r>
              <a:rPr lang="en-US" altLang="bg-BG" b="1" dirty="0">
                <a:solidFill>
                  <a:schemeClr val="bg1"/>
                </a:solidFill>
              </a:rPr>
              <a:t>maps are like objects</a:t>
            </a:r>
            <a:r>
              <a:rPr lang="en-US" altLang="bg-BG" dirty="0"/>
              <a:t> in that both 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Assign values to keys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Check if a key exists</a:t>
            </a:r>
            <a:endParaRPr lang="bg-BG" altLang="bg-BG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 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currQuantity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kvp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54653"/>
            <a:ext cx="11818096" cy="5528766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Write a function that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and their grades</a:t>
            </a:r>
          </a:p>
          <a:p>
            <a:pPr marL="457200" indent="-457200"/>
            <a:r>
              <a:rPr lang="bg-BG" dirty="0"/>
              <a:t>If a student appears more than once,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add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bg-BG" dirty="0"/>
              <a:t>new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bg-BG" dirty="0"/>
              <a:t> to </a:t>
            </a:r>
            <a:r>
              <a:rPr lang="bg-BG" b="1" dirty="0">
                <a:solidFill>
                  <a:schemeClr val="bg1"/>
                </a:solidFill>
              </a:rPr>
              <a:t>existing ones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dirty="0"/>
              <a:t>Print </a:t>
            </a:r>
            <a:r>
              <a:rPr lang="bg-BG" dirty="0"/>
              <a:t>the students and their </a:t>
            </a:r>
            <a:r>
              <a:rPr lang="bg-BG" b="1" dirty="0">
                <a:solidFill>
                  <a:schemeClr val="bg1"/>
                </a:solidFill>
              </a:rPr>
              <a:t>average grades</a:t>
            </a:r>
            <a:r>
              <a:rPr lang="bg-BG" dirty="0"/>
              <a:t>, sorted </a:t>
            </a:r>
            <a:r>
              <a:rPr lang="bg-BG" b="1" dirty="0">
                <a:solidFill>
                  <a:schemeClr val="bg1"/>
                </a:solidFill>
              </a:rPr>
              <a:t>alphabetically</a:t>
            </a:r>
            <a:r>
              <a:rPr lang="bg-BG" b="1" dirty="0"/>
              <a:t> </a:t>
            </a:r>
            <a:r>
              <a:rPr lang="bg-BG" dirty="0"/>
              <a:t>by </a:t>
            </a:r>
            <a:r>
              <a:rPr lang="bg-BG" b="1" dirty="0">
                <a:solidFill>
                  <a:schemeClr val="bg1"/>
                </a:solidFill>
              </a:rPr>
              <a:t>student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1381873" y="4505442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['Lilly 4 6 6 5',</a:t>
              </a:r>
              <a:endParaRPr lang="bg-BG" dirty="0"/>
            </a:p>
            <a:p>
              <a:r>
                <a:rPr lang="en-US" dirty="0"/>
                <a:t>'Tim 5 6',</a:t>
              </a:r>
              <a:endParaRPr lang="bg-BG" dirty="0"/>
            </a:p>
            <a:p>
              <a:r>
                <a:rPr lang="en-US" dirty="0"/>
                <a:t>'Tammy 2 4 3',</a:t>
              </a:r>
              <a:endParaRPr lang="bg-BG" dirty="0"/>
            </a:p>
            <a:p>
              <a:r>
                <a:rPr lang="en-US" dirty="0"/>
                <a:t>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Lilly: 5.25</a:t>
              </a:r>
              <a:endParaRPr lang="bg-BG" dirty="0"/>
            </a:p>
            <a:p>
              <a:r>
                <a:rPr lang="en-US" dirty="0"/>
                <a:t>Tammy: 3.00</a:t>
              </a:r>
              <a:endParaRPr lang="bg-BG" dirty="0"/>
            </a:p>
            <a:p>
              <a:r>
                <a:rPr lang="en-US" dirty="0"/>
                <a:t>Tim: 5.75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5364346" y="5259505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696000" y="1257511"/>
            <a:ext cx="10755000" cy="539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function solve(input) {</a:t>
            </a:r>
            <a:br>
              <a:rPr lang="en-US" sz="1800" dirty="0"/>
            </a:br>
            <a:r>
              <a:rPr lang="en-US" sz="1800" dirty="0"/>
              <a:t>let map = </a:t>
            </a:r>
            <a:r>
              <a:rPr lang="en-US" sz="1800" dirty="0">
                <a:solidFill>
                  <a:schemeClr val="bg1"/>
                </a:solidFill>
              </a:rPr>
              <a:t>new</a:t>
            </a:r>
            <a:r>
              <a:rPr lang="en-US" sz="1800" dirty="0"/>
              <a:t> Map();</a:t>
            </a:r>
          </a:p>
          <a:p>
            <a:r>
              <a:rPr lang="en-US" sz="1800" dirty="0"/>
              <a:t>for (let string of input) {</a:t>
            </a:r>
          </a:p>
          <a:p>
            <a:r>
              <a:rPr lang="en-US" sz="1800" dirty="0"/>
              <a:t>    let tokens= string.split(' ');</a:t>
            </a:r>
          </a:p>
          <a:p>
            <a:r>
              <a:rPr lang="en-US" sz="1800" dirty="0"/>
              <a:t>    let name = tokens.shift();</a:t>
            </a:r>
          </a:p>
          <a:p>
            <a:r>
              <a:rPr lang="en-US" sz="1800" dirty="0"/>
              <a:t>    let grades = tokens.map(Number);</a:t>
            </a:r>
          </a:p>
          <a:p>
            <a:r>
              <a:rPr lang="en-US" sz="1800" dirty="0"/>
              <a:t>    if (!map.</a:t>
            </a:r>
            <a:r>
              <a:rPr lang="en-US" sz="1800" dirty="0">
                <a:solidFill>
                  <a:schemeClr val="bg1"/>
                </a:solidFill>
              </a:rPr>
              <a:t>has</a:t>
            </a:r>
            <a:r>
              <a:rPr lang="en-US" sz="1800" dirty="0"/>
              <a:t>(name)) {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set</a:t>
            </a:r>
            <a:r>
              <a:rPr lang="en-US" sz="1800" dirty="0"/>
              <a:t>(name, []); }</a:t>
            </a:r>
          </a:p>
          <a:p>
            <a:r>
              <a:rPr lang="en-US" sz="1800" dirty="0"/>
              <a:t>    for (const grade of grades)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get</a:t>
            </a:r>
            <a:r>
              <a:rPr lang="en-US" sz="1800" dirty="0"/>
              <a:t>(name).</a:t>
            </a:r>
            <a:r>
              <a:rPr lang="en-US" sz="1800" dirty="0">
                <a:solidFill>
                  <a:schemeClr val="bg1"/>
                </a:solidFill>
              </a:rPr>
              <a:t>push</a:t>
            </a:r>
            <a:r>
              <a:rPr lang="en-US" sz="1800" dirty="0"/>
              <a:t>(grade);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 let sorted = Array.from(</a:t>
            </a:r>
            <a:r>
              <a:rPr lang="en-US" sz="1800" dirty="0" err="1"/>
              <a:t>map.entries</a:t>
            </a:r>
            <a:r>
              <a:rPr lang="en-US" sz="1800" dirty="0"/>
              <a:t>()).</a:t>
            </a:r>
            <a:r>
              <a:rPr lang="en-US" sz="1800" dirty="0">
                <a:solidFill>
                  <a:schemeClr val="bg1"/>
                </a:solidFill>
              </a:rPr>
              <a:t>sort</a:t>
            </a:r>
            <a:r>
              <a:rPr lang="en-US" sz="1800" dirty="0"/>
              <a:t>((a, b) =&gt; a[0].</a:t>
            </a:r>
            <a:r>
              <a:rPr lang="en-US" sz="1800" dirty="0" err="1">
                <a:solidFill>
                  <a:schemeClr val="bg1"/>
                </a:solidFill>
              </a:rPr>
              <a:t>localeCompare</a:t>
            </a:r>
            <a:r>
              <a:rPr lang="en-US" sz="1800" dirty="0"/>
              <a:t>(b[0]));</a:t>
            </a:r>
          </a:p>
          <a:p>
            <a:r>
              <a:rPr lang="en-US" sz="1800" dirty="0"/>
              <a:t>   for (let kvp of sorted) {</a:t>
            </a:r>
          </a:p>
          <a:p>
            <a:r>
              <a:rPr lang="en-US" sz="1800" dirty="0"/>
              <a:t>    console.log(`${kvp[0]}: ${</a:t>
            </a:r>
            <a:r>
              <a:rPr lang="en-US" sz="1800" dirty="0">
                <a:solidFill>
                  <a:schemeClr val="bg1"/>
                </a:solidFill>
              </a:rPr>
              <a:t>avgGrade</a:t>
            </a:r>
            <a:r>
              <a:rPr lang="en-US" sz="1800" dirty="0"/>
              <a:t>(kvp[1]).</a:t>
            </a:r>
            <a:r>
              <a:rPr lang="en-US" sz="1800" dirty="0" err="1">
                <a:solidFill>
                  <a:schemeClr val="bg1"/>
                </a:solidFill>
              </a:rPr>
              <a:t>toFixed</a:t>
            </a:r>
            <a:r>
              <a:rPr lang="en-US" sz="1800" dirty="0"/>
              <a:t>(2)}`);</a:t>
            </a:r>
          </a:p>
          <a:p>
            <a:r>
              <a:rPr lang="en-US" sz="1800" dirty="0"/>
              <a:t> </a:t>
            </a:r>
            <a:r>
              <a:rPr lang="bg-BG" sz="1800" dirty="0">
                <a:solidFill>
                  <a:schemeClr val="accent2"/>
                </a:solidFill>
              </a:rPr>
              <a:t>//</a:t>
            </a:r>
            <a:r>
              <a:rPr lang="en-US" sz="1800" dirty="0">
                <a:solidFill>
                  <a:schemeClr val="accent2"/>
                </a:solidFill>
              </a:rPr>
              <a:t>TODO: Write a function – avgGrade() that gets an array of grades and returns the average grade</a:t>
            </a:r>
          </a:p>
          <a:p>
            <a:r>
              <a:rPr lang="en-US" sz="18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55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</TotalTime>
  <Words>3113</Words>
  <Application>Microsoft Office PowerPoint</Application>
  <PresentationFormat>Widescreen</PresentationFormat>
  <Paragraphs>415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(Body)</vt:lpstr>
      <vt:lpstr>Consolas</vt:lpstr>
      <vt:lpstr>Wingdings</vt:lpstr>
      <vt:lpstr>Wingdings 2</vt:lpstr>
      <vt:lpstr>2_SoftUni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Sets</vt:lpstr>
      <vt:lpstr>What is a Set?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55</cp:revision>
  <dcterms:created xsi:type="dcterms:W3CDTF">2018-05-23T13:08:44Z</dcterms:created>
  <dcterms:modified xsi:type="dcterms:W3CDTF">2022-03-02T07:18:16Z</dcterms:modified>
  <cp:category>programming;computer programming;software development;web development</cp:category>
</cp:coreProperties>
</file>