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2" r:id="rId33"/>
    <p:sldId id="295" r:id="rId34"/>
    <p:sldId id="296" r:id="rId35"/>
    <p:sldId id="294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C69F58D-B05C-4B7A-98EB-D6BB3E29CD80}">
          <p14:sldIdLst>
            <p14:sldId id="256"/>
            <p14:sldId id="258"/>
            <p14:sldId id="257"/>
          </p14:sldIdLst>
        </p14:section>
        <p14:section name="Lists" id="{AEE793B1-0D10-455D-AA35-DF019DCFBE1A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eading Lists from the Console" id="{3A38C357-72B9-47F2-931F-B59EAD8E7719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Sorting Lists and Arrays" id="{35F03EBD-4442-422B-A286-C68CFB1D14AA}">
          <p14:sldIdLst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" id="{E63DBE24-A16E-42B6-BFF6-638F57253C74}">
          <p14:sldIdLst>
            <p14:sldId id="286"/>
            <p14:sldId id="292"/>
            <p14:sldId id="295"/>
            <p14:sldId id="296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95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95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26.jp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3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9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709393" y="2351427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Add (Index, El) – Inserts an Element at Position</a:t>
            </a:r>
            <a:endParaRPr lang="en-US" dirty="0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4940383" y="3227777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5084126" y="4561316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084126" y="524902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40384" y="3254834"/>
            <a:ext cx="2434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2151477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147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228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0.00026 -0.0965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85 L 0.12006 -0.00185 C 0.17305 -0.00185 0.24063 0.10092 0.24063 0.18542 L 0.24063 0.37616 " pathEditMode="relative" rAng="0" ptsTypes="AAAA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20" grpId="0" animBg="1"/>
      <p:bldP spid="20" grpId="1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Reading </a:t>
            </a:r>
            <a:r>
              <a:rPr lang="en-GB" dirty="0"/>
              <a:t>Lists from the </a:t>
            </a:r>
            <a:r>
              <a:rPr lang="en-GB" dirty="0" smtClean="0"/>
              <a:t>Console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for Loop or </a:t>
            </a:r>
            <a:r>
              <a:rPr lang="en-GB" dirty="0" err="1"/>
              <a:t>String.split</a:t>
            </a:r>
            <a:r>
              <a:rPr lang="en-GB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First, read from the console the array </a:t>
            </a:r>
            <a:r>
              <a:rPr lang="en-US" sz="3400" b="1" dirty="0">
                <a:solidFill>
                  <a:schemeClr val="bg1"/>
                </a:solidFill>
              </a:rPr>
              <a:t>length</a:t>
            </a:r>
            <a:r>
              <a:rPr lang="en-US" sz="3400" dirty="0" smtClean="0"/>
              <a:t>:</a:t>
            </a:r>
            <a:endParaRPr lang="bg-BG" sz="3400" dirty="0" smtClean="0"/>
          </a:p>
          <a:p>
            <a:pPr marL="0" indent="0">
              <a:buNone/>
            </a:pPr>
            <a:r>
              <a:rPr lang="bg-BG" sz="3400" dirty="0" smtClean="0"/>
              <a:t/>
            </a:r>
            <a:br>
              <a:rPr lang="bg-BG" sz="3400" dirty="0" smtClean="0"/>
            </a:br>
            <a:endParaRPr lang="en-US" sz="3400" dirty="0" smtClean="0"/>
          </a:p>
          <a:p>
            <a:r>
              <a:rPr lang="en-US" sz="3400" dirty="0"/>
              <a:t>Next, create a list of given size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dirty="0"/>
              <a:t> and read its </a:t>
            </a:r>
            <a:r>
              <a:rPr lang="en-US" sz="3400" b="1" dirty="0">
                <a:solidFill>
                  <a:schemeClr val="bg1"/>
                </a:solidFill>
              </a:rPr>
              <a:t>elements</a:t>
            </a:r>
            <a:r>
              <a:rPr lang="en-US" sz="34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5446" y="1952616"/>
            <a:ext cx="8493189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Scanner 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 = new Scanner(System.in);</a:t>
            </a:r>
          </a:p>
          <a:p>
            <a:r>
              <a:rPr lang="en-US" dirty="0">
                <a:solidFill>
                  <a:schemeClr val="tx1"/>
                </a:solidFill>
              </a:rPr>
              <a:t>int n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5446" y="3827319"/>
            <a:ext cx="839620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List&lt;Integer&gt; list = new ArrayList&lt;&gt;();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US" dirty="0">
                <a:solidFill>
                  <a:schemeClr val="tx1"/>
                </a:solidFill>
              </a:rPr>
              <a:t>  int number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list.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7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 can be read from a </a:t>
            </a:r>
            <a:r>
              <a:rPr lang="en-US" b="1" dirty="0">
                <a:solidFill>
                  <a:schemeClr val="bg1"/>
                </a:solidFill>
              </a:rPr>
              <a:t>single line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space separated values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7946" y="1876632"/>
            <a:ext cx="4892963" cy="508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946" y="2570766"/>
            <a:ext cx="10651836" cy="26899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</a:t>
            </a:r>
            <a:r>
              <a:rPr lang="en-US" sz="2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sc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.nextLine();</a:t>
            </a:r>
          </a:p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700" dirty="0"/>
              <a:t>"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700" dirty="0"/>
              <a:t>"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		.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nums = new ArrayList&lt;&gt;();</a:t>
            </a:r>
          </a:p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items.size(); i++)</a:t>
            </a:r>
          </a:p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Integer.parseInt(items.get(i))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682183" y="3644258"/>
            <a:ext cx="2983169" cy="93963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946" y="5527057"/>
            <a:ext cx="10651836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items = 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700" dirty="0"/>
              <a:t>"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700" dirty="0"/>
              <a:t>"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7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.map(Integer::parseInt).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4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Printing a list using a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-loop</a:t>
            </a:r>
            <a:r>
              <a:rPr lang="bg-BG" dirty="0" smtClean="0"/>
              <a:t>:</a:t>
            </a:r>
          </a:p>
          <a:p>
            <a:endParaRPr lang="bg-BG" dirty="0"/>
          </a:p>
          <a:p>
            <a:endParaRPr lang="bg-BG" dirty="0" smtClean="0"/>
          </a:p>
          <a:p>
            <a:endParaRPr lang="en-US" dirty="0"/>
          </a:p>
          <a:p>
            <a:r>
              <a:rPr lang="en-US" dirty="0"/>
              <a:t>Printing a list using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Printing Lists On the Console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1521" y="1758175"/>
            <a:ext cx="10781896" cy="2192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		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list.size();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System.out.printf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			("arr[%d] = %s%n", index, list.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get(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3539" y="4682848"/>
            <a:ext cx="9586191" cy="1352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7F98954C-2599-4713-BDAD-364CFBA4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1090" y="3962730"/>
            <a:ext cx="2433231" cy="788419"/>
          </a:xfrm>
          <a:prstGeom prst="wedgeRoundRectCallout">
            <a:avLst>
              <a:gd name="adj1" fmla="val -54777"/>
              <a:gd name="adj2" fmla="val -46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an element at given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2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31451"/>
          </a:xfrm>
        </p:spPr>
        <p:txBody>
          <a:bodyPr/>
          <a:lstStyle/>
          <a:p>
            <a:r>
              <a:rPr lang="en-US" dirty="0"/>
              <a:t>Write a program to sum all adjacent equal numbers in a list of</a:t>
            </a:r>
            <a:br>
              <a:rPr lang="en-US" dirty="0"/>
            </a:br>
            <a:r>
              <a:rPr lang="en-US" dirty="0"/>
              <a:t>decimal numbers, starting from left to right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Adjacent Equal Numbers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2879" y="3140943"/>
            <a:ext cx="260472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3 3 6 1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32959" y="3140943"/>
            <a:ext cx="161145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12 1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254041" y="3267247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82878" y="4141469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8 2 2 4 8 16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132959" y="4141468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16 8 16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6254041" y="426777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382878" y="5028267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5 4 2 1 1 4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132958" y="5028267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5 8 4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6254041" y="5154571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395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1234" y="1931153"/>
            <a:ext cx="10949531" cy="4092888"/>
          </a:xfrm>
        </p:spPr>
        <p:txBody>
          <a:bodyPr/>
          <a:lstStyle/>
          <a:p>
            <a:r>
              <a:rPr lang="en-US" dirty="0" smtClean="0"/>
              <a:t>Scanner </a:t>
            </a:r>
            <a:r>
              <a:rPr lang="en-US" dirty="0" err="1" smtClean="0"/>
              <a:t>sc</a:t>
            </a:r>
            <a:r>
              <a:rPr lang="en-US" dirty="0" smtClean="0"/>
              <a:t> = new Scanner(System.in);</a:t>
            </a:r>
          </a:p>
          <a:p>
            <a:r>
              <a:rPr lang="en-US" dirty="0" smtClean="0"/>
              <a:t>List&lt;Double&gt; numbers = </a:t>
            </a:r>
            <a:r>
              <a:rPr lang="en-US" dirty="0" err="1" smtClean="0"/>
              <a:t>Arrays.stream</a:t>
            </a:r>
            <a:r>
              <a:rPr lang="en-US" dirty="0" smtClean="0"/>
              <a:t>(</a:t>
            </a:r>
            <a:r>
              <a:rPr lang="en-US" dirty="0" err="1" smtClean="0"/>
              <a:t>sc.nextLine</a:t>
            </a:r>
            <a:r>
              <a:rPr lang="en-US" dirty="0" smtClean="0"/>
              <a:t>().split(" "))</a:t>
            </a:r>
          </a:p>
          <a:p>
            <a:r>
              <a:rPr lang="en-US" dirty="0" smtClean="0"/>
              <a:t>	.map(Double::</a:t>
            </a:r>
            <a:r>
              <a:rPr lang="en-US" dirty="0" err="1" smtClean="0"/>
              <a:t>parseDouble</a:t>
            </a:r>
            <a:r>
              <a:rPr lang="en-US" dirty="0" smtClean="0"/>
              <a:t>).collect(</a:t>
            </a:r>
            <a:r>
              <a:rPr lang="en-US" dirty="0" err="1" smtClean="0"/>
              <a:t>Collectors.toList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numbers.size</a:t>
            </a:r>
            <a:r>
              <a:rPr lang="en-US" dirty="0" smtClean="0"/>
              <a:t>() - 1;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if (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).equals(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+ 1))) {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numbers.set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+ 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+ 1));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numbers.remove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+ 1);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i</a:t>
            </a:r>
            <a:r>
              <a:rPr lang="en-US" dirty="0" smtClean="0"/>
              <a:t> = -1;</a:t>
            </a:r>
          </a:p>
          <a:p>
            <a:r>
              <a:rPr lang="en-US" dirty="0" smtClean="0"/>
              <a:t>  }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//Continue on the next slide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Sum Adjacent Equal Numbers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5637" y="1376856"/>
            <a:ext cx="10221602" cy="112983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String output 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joinElementsByDelimiter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" 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(output);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Sum Adjacent Equal Numbers (2)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26A375F-C133-46E5-9BD9-909597429C83}"/>
              </a:ext>
            </a:extLst>
          </p:cNvPr>
          <p:cNvSpPr txBox="1">
            <a:spLocks/>
          </p:cNvSpPr>
          <p:nvPr/>
        </p:nvSpPr>
        <p:spPr>
          <a:xfrm>
            <a:off x="415637" y="2713344"/>
            <a:ext cx="11434241" cy="38560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</a:pP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static String </a:t>
            </a:r>
            <a:r>
              <a:rPr lang="en-GB" sz="2400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joinElementsByDelimiter</a:t>
            </a:r>
            <a:endParaRPr lang="en-GB" sz="24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		(</a:t>
            </a:r>
            <a:r>
              <a:rPr lang="en-GB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List&lt;Double&gt; items</a:t>
            </a: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GB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String delimiter</a:t>
            </a: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105000"/>
              </a:lnSpc>
            </a:pP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  String </a:t>
            </a:r>
            <a:r>
              <a:rPr lang="en-GB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 = "";</a:t>
            </a:r>
          </a:p>
          <a:p>
            <a:pPr>
              <a:lnSpc>
                <a:spcPct val="105000"/>
              </a:lnSpc>
            </a:pP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  for (Double item : items) </a:t>
            </a:r>
          </a:p>
          <a:p>
            <a:pPr>
              <a:lnSpc>
                <a:spcPct val="105000"/>
              </a:lnSpc>
            </a:pP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    output += (new </a:t>
            </a:r>
            <a:r>
              <a:rPr lang="en-GB" sz="2400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DecimalFormat</a:t>
            </a: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("0.#").format(item) + delimiter);</a:t>
            </a:r>
          </a:p>
          <a:p>
            <a:pPr>
              <a:lnSpc>
                <a:spcPct val="105000"/>
              </a:lnSpc>
            </a:pP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  return </a:t>
            </a:r>
            <a:r>
              <a:rPr lang="en-GB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}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92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Write a program that sum all numbers in a list in the</a:t>
            </a:r>
            <a:br>
              <a:rPr lang="en-US" dirty="0"/>
            </a:br>
            <a:r>
              <a:rPr lang="en-US" dirty="0"/>
              <a:t>following order: </a:t>
            </a:r>
          </a:p>
          <a:p>
            <a:pPr lvl="1"/>
            <a:r>
              <a:rPr lang="en-US" dirty="0"/>
              <a:t>first + last, first + 1 + last - 1, first + 2 + last - 2, … first + n, last – n</a:t>
            </a:r>
          </a:p>
          <a:p>
            <a:r>
              <a:rPr lang="en-US" dirty="0" smtClean="0"/>
              <a:t>Examples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20" y="3946207"/>
            <a:ext cx="3744210" cy="163318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36435" y="3946207"/>
            <a:ext cx="200015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68273" y="3946207"/>
            <a:ext cx="124520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746192" y="4072511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36435" y="4946733"/>
            <a:ext cx="20001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68273" y="4946732"/>
            <a:ext cx="124520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746192" y="5073036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https://judge.softuni.bg/Contests/1295/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57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16000" y="1449000"/>
            <a:ext cx="10949531" cy="4576009"/>
          </a:xfrm>
        </p:spPr>
        <p:txBody>
          <a:bodyPr/>
          <a:lstStyle/>
          <a:p>
            <a:r>
              <a:rPr lang="en-US" dirty="0" smtClean="0"/>
              <a:t>Scanner </a:t>
            </a:r>
            <a:r>
              <a:rPr lang="en-US" dirty="0" err="1" smtClean="0"/>
              <a:t>sc</a:t>
            </a:r>
            <a:r>
              <a:rPr lang="en-US" dirty="0" smtClean="0"/>
              <a:t> = new Scanner(System.in);</a:t>
            </a:r>
          </a:p>
          <a:p>
            <a:r>
              <a:rPr lang="en-US" dirty="0" smtClean="0"/>
              <a:t>List&lt;Integer&gt; numbers = </a:t>
            </a:r>
            <a:r>
              <a:rPr lang="en-US" dirty="0" err="1" smtClean="0"/>
              <a:t>Arrays.stream</a:t>
            </a:r>
            <a:r>
              <a:rPr lang="en-US" dirty="0" smtClean="0"/>
              <a:t>(</a:t>
            </a:r>
            <a:r>
              <a:rPr lang="en-US" dirty="0" err="1" smtClean="0"/>
              <a:t>sc.nextLine</a:t>
            </a:r>
            <a:r>
              <a:rPr lang="en-US" dirty="0" smtClean="0"/>
              <a:t>().split(" "))</a:t>
            </a:r>
          </a:p>
          <a:p>
            <a:r>
              <a:rPr lang="en-US" dirty="0" smtClean="0"/>
              <a:t>	.map(Integer::</a:t>
            </a:r>
            <a:r>
              <a:rPr lang="en-US" dirty="0" err="1" smtClean="0"/>
              <a:t>parseInt</a:t>
            </a:r>
            <a:r>
              <a:rPr lang="en-US" dirty="0" smtClean="0"/>
              <a:t>).collect(</a:t>
            </a:r>
            <a:r>
              <a:rPr lang="en-US" dirty="0" err="1" smtClean="0"/>
              <a:t>Collectors.toList</a:t>
            </a:r>
            <a:r>
              <a:rPr lang="en-US" dirty="0" smtClean="0"/>
              <a:t>());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size = </a:t>
            </a:r>
            <a:r>
              <a:rPr lang="en-US" dirty="0" err="1" smtClean="0"/>
              <a:t>numbers.size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size / 2;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numbers.set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+ 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numbers.size</a:t>
            </a:r>
            <a:r>
              <a:rPr lang="en-US" dirty="0" smtClean="0"/>
              <a:t>() - 1));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numbers.remove</a:t>
            </a:r>
            <a:r>
              <a:rPr lang="en-US" dirty="0" smtClean="0"/>
              <a:t>(</a:t>
            </a:r>
            <a:r>
              <a:rPr lang="en-US" dirty="0" err="1" smtClean="0"/>
              <a:t>numbers.size</a:t>
            </a:r>
            <a:r>
              <a:rPr lang="en-US" dirty="0" smtClean="0"/>
              <a:t>() - 1);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numbers.toString</a:t>
            </a:r>
            <a:r>
              <a:rPr lang="en-US" dirty="0" smtClean="0"/>
              <a:t>().</a:t>
            </a:r>
            <a:r>
              <a:rPr lang="en-US" dirty="0" err="1" smtClean="0"/>
              <a:t>replaceAll</a:t>
            </a:r>
            <a:r>
              <a:rPr lang="en-US" dirty="0" smtClean="0"/>
              <a:t>("[\\[\\],]", ""));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Gauss' 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3991" y="1274763"/>
            <a:ext cx="11817350" cy="5529262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sz="3600" dirty="0"/>
              <a:t>Lists </a:t>
            </a:r>
            <a:r>
              <a:rPr lang="en-US" sz="3600" dirty="0" smtClean="0"/>
              <a:t>Overview</a:t>
            </a:r>
            <a:endParaRPr lang="en-US" sz="3600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sz="3600" dirty="0"/>
              <a:t>List Manipulating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sz="3600" dirty="0"/>
              <a:t>Reading Lists from the Console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sz="3600" dirty="0"/>
              <a:t>Sorting Lists and </a:t>
            </a:r>
            <a:r>
              <a:rPr lang="en-US" sz="3600" dirty="0" smtClean="0"/>
              <a:t>Arrays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receive two lists with numbers. Print a result list which</a:t>
            </a:r>
            <a:br>
              <a:rPr lang="en-US" dirty="0"/>
            </a:br>
            <a:r>
              <a:rPr lang="en-US" dirty="0"/>
              <a:t>contains the numbers from both of the lists</a:t>
            </a:r>
          </a:p>
          <a:p>
            <a:pPr lvl="1"/>
            <a:r>
              <a:rPr lang="en-US" dirty="0"/>
              <a:t>If the length of the two lists is not equal, just add the </a:t>
            </a:r>
            <a:br>
              <a:rPr lang="en-US" dirty="0"/>
            </a:br>
            <a:r>
              <a:rPr lang="en-US" dirty="0"/>
              <a:t>remaining elements at the end of the list</a:t>
            </a:r>
          </a:p>
          <a:p>
            <a:pPr lvl="1"/>
            <a:r>
              <a:rPr lang="en-US" dirty="0"/>
              <a:t>list1[0], list2[0], list1[1], list2[1], …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Merging Lists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2193" y="4682290"/>
            <a:ext cx="20291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1 2 3 4 5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1894" y="4943899"/>
            <a:ext cx="29019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111" y="5047120"/>
            <a:ext cx="542966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834" y="3457968"/>
            <a:ext cx="1987834" cy="24731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https://judge.softuni.bg/Contests/1295/</a:t>
            </a:r>
            <a:endParaRPr lang="en-US" sz="24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4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0771" y="1169275"/>
            <a:ext cx="12001595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dirty="0" smtClean="0">
                <a:solidFill>
                  <a:schemeClr val="accent2"/>
                </a:solidFill>
              </a:rPr>
              <a:t>TODO: </a:t>
            </a:r>
            <a:r>
              <a:rPr lang="en-US" i="1" dirty="0" smtClean="0">
                <a:solidFill>
                  <a:schemeClr val="accent2"/>
                </a:solidFill>
              </a:rPr>
              <a:t>Read the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List&lt;Integer&gt; </a:t>
            </a:r>
            <a:r>
              <a:rPr lang="en-US" dirty="0" err="1" smtClean="0">
                <a:solidFill>
                  <a:schemeClr val="tx1"/>
                </a:solidFill>
              </a:rPr>
              <a:t>resultNums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new </a:t>
            </a:r>
            <a:r>
              <a:rPr lang="en-US" dirty="0" err="1" smtClean="0">
                <a:solidFill>
                  <a:schemeClr val="bg1"/>
                </a:solidFill>
              </a:rPr>
              <a:t>ArrayList</a:t>
            </a:r>
            <a:r>
              <a:rPr lang="en-US" dirty="0" smtClean="0">
                <a:solidFill>
                  <a:schemeClr val="bg1"/>
                </a:solidFill>
              </a:rPr>
              <a:t>&lt;&gt;()</a:t>
            </a:r>
            <a:r>
              <a:rPr lang="en-US" dirty="0" smtClean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bg1"/>
                </a:solidFill>
              </a:rPr>
              <a:t>Math.min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nums1.</a:t>
            </a:r>
            <a:r>
              <a:rPr lang="en-US" dirty="0" smtClean="0">
                <a:solidFill>
                  <a:schemeClr val="bg1"/>
                </a:solidFill>
              </a:rPr>
              <a:t>size()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/>
                </a:solidFill>
              </a:rPr>
              <a:t>nums2.</a:t>
            </a:r>
            <a:r>
              <a:rPr lang="en-US" dirty="0" smtClean="0">
                <a:solidFill>
                  <a:schemeClr val="bg1"/>
                </a:solidFill>
              </a:rPr>
              <a:t>size())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dirty="0" smtClean="0">
                <a:solidFill>
                  <a:schemeClr val="accent2"/>
                </a:solidFill>
              </a:rPr>
              <a:t>TODO: </a:t>
            </a:r>
            <a:r>
              <a:rPr lang="en-US" i="1" dirty="0" smtClean="0">
                <a:solidFill>
                  <a:schemeClr val="accent2"/>
                </a:solidFill>
              </a:rPr>
              <a:t>Add numbers in </a:t>
            </a:r>
            <a:r>
              <a:rPr lang="en-US" i="1" dirty="0" err="1" smtClean="0">
                <a:solidFill>
                  <a:schemeClr val="accent2"/>
                </a:solidFill>
              </a:rPr>
              <a:t>resultNums</a:t>
            </a:r>
            <a:endParaRPr lang="en-US" i="1" dirty="0" smtClean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if (</a:t>
            </a:r>
            <a:r>
              <a:rPr lang="en-US" dirty="0" smtClean="0">
                <a:solidFill>
                  <a:schemeClr val="tx1"/>
                </a:solidFill>
              </a:rPr>
              <a:t>nums1.size() 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nums2.size()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dirty="0" err="1" smtClean="0">
                <a:solidFill>
                  <a:schemeClr val="tx1"/>
                </a:solidFill>
              </a:rPr>
              <a:t>resultNums.</a:t>
            </a:r>
            <a:r>
              <a:rPr lang="en-US" dirty="0" err="1" smtClean="0">
                <a:solidFill>
                  <a:schemeClr val="bg1"/>
                </a:solidFill>
              </a:rPr>
              <a:t>addAll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getRemainingElements</a:t>
            </a:r>
            <a:r>
              <a:rPr lang="en-US" dirty="0" smtClean="0">
                <a:solidFill>
                  <a:schemeClr val="tx1"/>
                </a:solidFill>
              </a:rPr>
              <a:t>(nums1, nums2));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else if (</a:t>
            </a:r>
            <a:r>
              <a:rPr lang="en-US" dirty="0" smtClean="0">
                <a:solidFill>
                  <a:schemeClr val="tx1"/>
                </a:solidFill>
              </a:rPr>
              <a:t>nums2.size()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nums1.size()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dirty="0" err="1" smtClean="0">
                <a:solidFill>
                  <a:schemeClr val="tx1"/>
                </a:solidFill>
              </a:rPr>
              <a:t>resultNums.</a:t>
            </a:r>
            <a:r>
              <a:rPr lang="en-US" dirty="0" err="1" smtClean="0">
                <a:solidFill>
                  <a:schemeClr val="bg1"/>
                </a:solidFill>
              </a:rPr>
              <a:t>addAll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getRemainingElements</a:t>
            </a:r>
            <a:r>
              <a:rPr lang="en-US" dirty="0" smtClean="0">
                <a:solidFill>
                  <a:schemeClr val="tx1"/>
                </a:solidFill>
              </a:rPr>
              <a:t>(nums2, nums1));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resultNums.toString</a:t>
            </a:r>
            <a:r>
              <a:rPr lang="en-US" dirty="0" smtClean="0">
                <a:solidFill>
                  <a:schemeClr val="tx1"/>
                </a:solidFill>
              </a:rPr>
              <a:t>().</a:t>
            </a:r>
            <a:r>
              <a:rPr lang="en-US" dirty="0" err="1" smtClean="0">
                <a:solidFill>
                  <a:schemeClr val="tx1"/>
                </a:solidFill>
              </a:rPr>
              <a:t>replaceAll</a:t>
            </a:r>
            <a:r>
              <a:rPr lang="en-US" dirty="0" smtClean="0">
                <a:solidFill>
                  <a:schemeClr val="tx1"/>
                </a:solidFill>
              </a:rPr>
              <a:t>("[\\[\\],]", ""));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Merging Lists (1)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86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Merging Lists (2)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7614" y="1826515"/>
            <a:ext cx="10722386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public static </a:t>
            </a:r>
            <a:r>
              <a:rPr lang="en-US" dirty="0" smtClean="0">
                <a:solidFill>
                  <a:schemeClr val="bg1"/>
                </a:solidFill>
              </a:rPr>
              <a:t>List&lt;Integer&gt;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getRemainingElements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	(</a:t>
            </a:r>
            <a:r>
              <a:rPr lang="en-US" dirty="0" smtClean="0">
                <a:solidFill>
                  <a:schemeClr val="bg1"/>
                </a:solidFill>
              </a:rPr>
              <a:t>List&lt;Integer&gt;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longerList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List&lt;Integer&gt;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shorterList</a:t>
            </a:r>
            <a:r>
              <a:rPr lang="en-US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List&lt;Integer&gt;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nums</a:t>
            </a:r>
            <a:r>
              <a:rPr lang="en-US" dirty="0" smtClean="0">
                <a:solidFill>
                  <a:schemeClr val="tx1"/>
                </a:solidFill>
              </a:rPr>
              <a:t> = new </a:t>
            </a:r>
            <a:r>
              <a:rPr lang="en-US" dirty="0" err="1" smtClean="0">
                <a:solidFill>
                  <a:schemeClr val="bg1"/>
                </a:solidFill>
              </a:rPr>
              <a:t>ArrayList</a:t>
            </a:r>
            <a:r>
              <a:rPr lang="en-US" dirty="0" smtClean="0">
                <a:solidFill>
                  <a:schemeClr val="bg1"/>
                </a:solidFill>
              </a:rPr>
              <a:t>&lt;&gt;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shorterList.size</a:t>
            </a:r>
            <a:r>
              <a:rPr lang="en-US" dirty="0" smtClean="0">
                <a:solidFill>
                  <a:schemeClr val="tx1"/>
                </a:solidFill>
              </a:rPr>
              <a:t>();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tx1"/>
                </a:solidFill>
              </a:rPr>
              <a:t>longerList.size</a:t>
            </a:r>
            <a:r>
              <a:rPr lang="en-US" dirty="0" smtClean="0">
                <a:solidFill>
                  <a:schemeClr val="tx1"/>
                </a:solidFill>
              </a:rPr>
              <a:t>();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nums.</a:t>
            </a:r>
            <a:r>
              <a:rPr lang="en-US" dirty="0" err="1" smtClean="0">
                <a:solidFill>
                  <a:schemeClr val="bg1"/>
                </a:solidFill>
              </a:rPr>
              <a:t>add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longerList.</a:t>
            </a:r>
            <a:r>
              <a:rPr lang="en-US" dirty="0" err="1" smtClean="0">
                <a:solidFill>
                  <a:schemeClr val="bg1"/>
                </a:solidFill>
              </a:rPr>
              <a:t>get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return </a:t>
            </a:r>
            <a:r>
              <a:rPr lang="en-US" dirty="0" err="1" smtClean="0">
                <a:solidFill>
                  <a:schemeClr val="tx1"/>
                </a:solidFill>
              </a:rPr>
              <a:t>nums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Reading and Manipulating Lists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Sorting Lists and Arrays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Sorting a list == reorder its elements incrementally: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</a:p>
          <a:p>
            <a:pPr lvl="1"/>
            <a:r>
              <a:rPr lang="en-US" dirty="0"/>
              <a:t>List items should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4780" y="2547286"/>
            <a:ext cx="8856521" cy="3582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ArrayList&lt;&gt;(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System.out.println(String.join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720929" y="3403038"/>
            <a:ext cx="2865830" cy="78723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939147" y="4531238"/>
            <a:ext cx="3584614" cy="488432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the sorted result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4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Read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of products. Print a numbered list of all the products ordered by name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List of Products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2383" y="3193329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54435" y="3454939"/>
            <a:ext cx="197435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3437399" y="4193700"/>
            <a:ext cx="587829" cy="4734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DC5972-C848-4D95-90ED-E0CC804074AB}"/>
              </a:ext>
            </a:extLst>
          </p:cNvPr>
          <p:cNvGrpSpPr/>
          <p:nvPr/>
        </p:nvGrpSpPr>
        <p:grpSpPr>
          <a:xfrm>
            <a:off x="8025872" y="3193329"/>
            <a:ext cx="1900141" cy="2540324"/>
            <a:chOff x="8248453" y="3242066"/>
            <a:chExt cx="1900141" cy="2540324"/>
          </a:xfrm>
        </p:grpSpPr>
        <p:sp>
          <p:nvSpPr>
            <p:cNvPr id="12" name="Arrow: Right 6">
              <a:extLst>
                <a:ext uri="{FF2B5EF4-FFF2-40B4-BE49-F238E27FC236}">
                  <a16:creationId xmlns:a16="http://schemas.microsoft.com/office/drawing/2014/main" id="{06B641B0-1AA8-441F-A428-B99F623FD3BC}"/>
                </a:ext>
              </a:extLst>
            </p:cNvPr>
            <p:cNvSpPr/>
            <p:nvPr/>
          </p:nvSpPr>
          <p:spPr>
            <a:xfrm rot="5400000">
              <a:off x="7513311" y="4164142"/>
              <a:ext cx="2353390" cy="88310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" name="Text Placeholder 4">
              <a:extLst>
                <a:ext uri="{FF2B5EF4-FFF2-40B4-BE49-F238E27FC236}">
                  <a16:creationId xmlns:a16="http://schemas.microsoft.com/office/drawing/2014/main" id="{5972D612-4D0F-404E-87A6-72A2562363E2}"/>
                </a:ext>
              </a:extLst>
            </p:cNvPr>
            <p:cNvSpPr txBox="1">
              <a:spLocks/>
            </p:cNvSpPr>
            <p:nvPr/>
          </p:nvSpPr>
          <p:spPr>
            <a:xfrm>
              <a:off x="8992068" y="3242066"/>
              <a:ext cx="1156526" cy="2540324"/>
            </a:xfrm>
            <a:prstGeom prst="rect">
              <a:avLst/>
            </a:prstGeom>
          </p:spPr>
          <p:txBody>
            <a:bodyPr vert="horz" lIns="108000" tIns="36000" rIns="108000" bIns="36000" rtlCol="0" anchor="ctr">
              <a:noAutofit/>
            </a:bodyPr>
            <a:lstStyle>
              <a:lvl1pPr marL="0" indent="0" algn="ctr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3998" b="1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600" dirty="0"/>
                <a:t>AZ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0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324411" y="1260070"/>
            <a:ext cx="9508431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n = </a:t>
            </a:r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List&lt;String&gt; </a:t>
            </a:r>
            <a:r>
              <a:rPr lang="en-US" dirty="0" smtClean="0">
                <a:solidFill>
                  <a:schemeClr val="tx1"/>
                </a:solidFill>
              </a:rPr>
              <a:t>products = </a:t>
            </a:r>
            <a:r>
              <a:rPr lang="en-US" dirty="0" smtClean="0">
                <a:solidFill>
                  <a:schemeClr val="bg1"/>
                </a:solidFill>
              </a:rPr>
              <a:t>new </a:t>
            </a:r>
            <a:r>
              <a:rPr lang="en-US" dirty="0" err="1" smtClean="0">
                <a:solidFill>
                  <a:schemeClr val="bg1"/>
                </a:solidFill>
              </a:rPr>
              <a:t>ArrayList</a:t>
            </a:r>
            <a:r>
              <a:rPr lang="en-US" dirty="0" smtClean="0">
                <a:solidFill>
                  <a:schemeClr val="bg1"/>
                </a:solidFill>
              </a:rPr>
              <a:t>&lt;&gt;()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n;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String </a:t>
            </a:r>
            <a:r>
              <a:rPr lang="en-US" dirty="0" err="1" smtClean="0">
                <a:solidFill>
                  <a:schemeClr val="tx1"/>
                </a:solidFill>
              </a:rPr>
              <a:t>currentProduct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products.</a:t>
            </a:r>
            <a:r>
              <a:rPr lang="en-US" dirty="0" err="1" smtClean="0">
                <a:solidFill>
                  <a:schemeClr val="bg1"/>
                </a:solidFill>
              </a:rPr>
              <a:t>add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currentProduct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Collections.</a:t>
            </a:r>
            <a:r>
              <a:rPr lang="en-US" dirty="0" err="1" smtClean="0">
                <a:solidFill>
                  <a:schemeClr val="bg1"/>
                </a:solidFill>
              </a:rPr>
              <a:t>sort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products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tx1"/>
                </a:solidFill>
              </a:rPr>
              <a:t>products.size</a:t>
            </a:r>
            <a:r>
              <a:rPr lang="en-US" dirty="0" smtClean="0">
                <a:solidFill>
                  <a:schemeClr val="tx1"/>
                </a:solidFill>
              </a:rPr>
              <a:t>();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System.out.printf</a:t>
            </a:r>
            <a:r>
              <a:rPr lang="en-US" dirty="0" smtClean="0">
                <a:solidFill>
                  <a:schemeClr val="tx1"/>
                </a:solidFill>
              </a:rPr>
              <a:t>("%d.%</a:t>
            </a:r>
            <a:r>
              <a:rPr lang="en-US" dirty="0" err="1" smtClean="0">
                <a:solidFill>
                  <a:schemeClr val="tx1"/>
                </a:solidFill>
              </a:rPr>
              <a:t>s%n</a:t>
            </a:r>
            <a:r>
              <a:rPr lang="en-US" dirty="0" smtClean="0">
                <a:solidFill>
                  <a:schemeClr val="tx1"/>
                </a:solidFill>
              </a:rPr>
              <a:t>",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+ 1, </a:t>
            </a:r>
            <a:r>
              <a:rPr lang="en-US" dirty="0" err="1" smtClean="0">
                <a:solidFill>
                  <a:schemeClr val="tx1"/>
                </a:solidFill>
              </a:rPr>
              <a:t>products.get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));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List of Products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82726" y="627616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1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Read a list of integers, remove all negative numbers from it</a:t>
            </a:r>
          </a:p>
          <a:p>
            <a:pPr lvl="1"/>
            <a:r>
              <a:rPr lang="en-US" dirty="0"/>
              <a:t>Print the remaining elements in reversed order</a:t>
            </a:r>
          </a:p>
          <a:p>
            <a:pPr lvl="1"/>
            <a:r>
              <a:rPr lang="en-US" dirty="0"/>
              <a:t>In case of no elements left in the list, print "empty"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5613" y="3298370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526" y="3298370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523736" y="3424674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29439" y="4281418"/>
            <a:ext cx="22801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287360" y="4281418"/>
            <a:ext cx="89226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23735" y="440772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29439" y="5255733"/>
            <a:ext cx="228016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61116" y="5264469"/>
            <a:ext cx="134474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523735" y="5390773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0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6000" y="1674000"/>
            <a:ext cx="10949531" cy="4576009"/>
          </a:xfrm>
        </p:spPr>
        <p:txBody>
          <a:bodyPr/>
          <a:lstStyle/>
          <a:p>
            <a:r>
              <a:rPr lang="en-US" dirty="0" smtClean="0"/>
              <a:t>List&lt;Integer&gt; </a:t>
            </a:r>
            <a:r>
              <a:rPr lang="en-US" dirty="0" err="1" smtClean="0"/>
              <a:t>nums</a:t>
            </a:r>
            <a:r>
              <a:rPr lang="en-US" dirty="0" smtClean="0"/>
              <a:t> = </a:t>
            </a:r>
            <a:r>
              <a:rPr lang="en-US" dirty="0" err="1" smtClean="0"/>
              <a:t>Arrays.stream</a:t>
            </a:r>
            <a:r>
              <a:rPr lang="en-US" dirty="0" smtClean="0"/>
              <a:t>(</a:t>
            </a:r>
            <a:r>
              <a:rPr lang="en-US" dirty="0" err="1" smtClean="0"/>
              <a:t>sc.nextLine</a:t>
            </a:r>
            <a:r>
              <a:rPr lang="en-US" dirty="0" smtClean="0"/>
              <a:t>().split(" "))</a:t>
            </a:r>
          </a:p>
          <a:p>
            <a:r>
              <a:rPr lang="en-US" dirty="0" smtClean="0"/>
              <a:t>   	.map(Integer::</a:t>
            </a:r>
            <a:r>
              <a:rPr lang="en-US" dirty="0" err="1" smtClean="0"/>
              <a:t>parseInt</a:t>
            </a:r>
            <a:r>
              <a:rPr lang="en-US" dirty="0" smtClean="0"/>
              <a:t>).collect(</a:t>
            </a:r>
            <a:r>
              <a:rPr lang="en-US" dirty="0" err="1" smtClean="0"/>
              <a:t>Collectors.toList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nums.size</a:t>
            </a:r>
            <a:r>
              <a:rPr lang="en-US" dirty="0" smtClean="0"/>
              <a:t>();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if (</a:t>
            </a:r>
            <a:r>
              <a:rPr lang="en-US" dirty="0" err="1" smtClean="0"/>
              <a:t>nums.get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&lt; 0)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nums.remove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--);</a:t>
            </a:r>
          </a:p>
          <a:p>
            <a:r>
              <a:rPr lang="en-US" dirty="0" err="1" smtClean="0"/>
              <a:t>Collections.reverse</a:t>
            </a:r>
            <a:r>
              <a:rPr lang="en-US" dirty="0" smtClean="0"/>
              <a:t>(</a:t>
            </a:r>
            <a:r>
              <a:rPr lang="en-US" dirty="0" err="1" smtClean="0"/>
              <a:t>nums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nums.size</a:t>
            </a:r>
            <a:r>
              <a:rPr lang="en-US" dirty="0" smtClean="0"/>
              <a:t>() == 0)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("empty");</a:t>
            </a:r>
          </a:p>
          <a:p>
            <a:r>
              <a:rPr lang="en-US" dirty="0" smtClean="0"/>
              <a:t>else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nums.toString</a:t>
            </a:r>
            <a:r>
              <a:rPr lang="en-US" dirty="0" smtClean="0"/>
              <a:t>().</a:t>
            </a:r>
            <a:r>
              <a:rPr lang="en-US" dirty="0" err="1" smtClean="0"/>
              <a:t>replaceAll</a:t>
            </a:r>
            <a:r>
              <a:rPr lang="en-US" dirty="0" smtClean="0"/>
              <a:t>("[\\[\\],]", ""));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Remove Negatives and Reverse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/>
              <a:t>java</a:t>
            </a:r>
          </a:p>
          <a:p>
            <a:pPr marL="0" indent="0" algn="ctr">
              <a:buNone/>
            </a:pPr>
            <a:endParaRPr lang="en-US" sz="11500" b="1" dirty="0"/>
          </a:p>
          <a:p>
            <a:pPr marL="0" indent="0" algn="ctr">
              <a:buNone/>
            </a:pP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437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Sorting Lists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40177" y="1756135"/>
            <a:ext cx="11452161" cy="498227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sequence of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(variable-length)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 ArrayList&lt;E&gt;()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Printing list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</a:t>
            </a: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  <a:endParaRPr lang="en-US" sz="32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2" y="1391822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88" y="2854604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9972" y="1224862"/>
            <a:ext cx="3420000" cy="180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4065995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1" y="3372209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97" y="4764658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0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7222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Lists</a:t>
            </a:r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dirty="0"/>
              <a:t> holds a list of elements of any type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078744" y="1803555"/>
            <a:ext cx="722204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List&lt;String&gt;</a:t>
            </a:r>
            <a:r>
              <a:rPr lang="en-US" dirty="0">
                <a:solidFill>
                  <a:schemeClr val="tx1"/>
                </a:solidFill>
              </a:rPr>
              <a:t> names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en-US" dirty="0">
                <a:solidFill>
                  <a:schemeClr val="bg1"/>
                </a:solidFill>
              </a:rPr>
              <a:t>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//Create a list of strings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"Peter"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"George"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(String name : names)</a:t>
            </a:r>
          </a:p>
          <a:p>
            <a:r>
              <a:rPr lang="en-US" dirty="0">
                <a:solidFill>
                  <a:schemeClr val="tx1"/>
                </a:solidFill>
              </a:rPr>
              <a:t>  System.out.println(name);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//Peter, George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– Overview (2)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795420" y="5468226"/>
            <a:ext cx="1405346" cy="928970"/>
          </a:xfrm>
          <a:prstGeom prst="bentArrow">
            <a:avLst>
              <a:gd name="adj1" fmla="val 23638"/>
              <a:gd name="adj2" fmla="val 25937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71960" y="1101337"/>
            <a:ext cx="8899236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nums = new ArrayList&lt;&gt;(</a:t>
            </a:r>
          </a:p>
          <a:p>
            <a:r>
              <a:rPr lang="en-US" dirty="0">
                <a:solidFill>
                  <a:schemeClr val="bg1"/>
                </a:solidFill>
              </a:rPr>
              <a:t>	    Arrays.asList(</a:t>
            </a:r>
            <a:r>
              <a:rPr lang="en-US" dirty="0">
                <a:solidFill>
                  <a:schemeClr val="tx1"/>
                </a:solidFill>
              </a:rPr>
              <a:t>10, 20, 30, 40, 50, 60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nums.remove(Integer.</a:t>
            </a:r>
            <a:r>
              <a:rPr lang="en-US" dirty="0">
                <a:solidFill>
                  <a:schemeClr val="bg1"/>
                </a:solidFill>
              </a:rPr>
              <a:t>valueOf(</a:t>
            </a:r>
            <a:r>
              <a:rPr lang="en-US" dirty="0">
                <a:solidFill>
                  <a:schemeClr val="tx1"/>
                </a:solidFill>
              </a:rPr>
              <a:t>40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0, 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nums.</a:t>
            </a:r>
            <a:r>
              <a:rPr lang="en-US" dirty="0">
                <a:solidFill>
                  <a:schemeClr val="bg1"/>
                </a:solidFill>
              </a:rPr>
              <a:t>size()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System.out.print(nums.</a:t>
            </a:r>
            <a:r>
              <a:rPr lang="en-US" dirty="0">
                <a:solidFill>
                  <a:schemeClr val="bg1"/>
                </a:solidFill>
              </a:rPr>
              <a:t>get(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+ " 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33721" y="5874939"/>
            <a:ext cx="411351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-100 10 20 50 60 100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E439E001-3BFE-4D54-B129-8E7647E7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150" y="3250648"/>
            <a:ext cx="4027384" cy="510778"/>
          </a:xfrm>
          <a:prstGeom prst="wedgeRoundRectCallout">
            <a:avLst>
              <a:gd name="adj1" fmla="val -53917"/>
              <a:gd name="adj2" fmla="val 40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Inserts an element to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674" y="3844015"/>
            <a:ext cx="1770615" cy="510778"/>
          </a:xfrm>
          <a:prstGeom prst="wedgeRoundRectCallout">
            <a:avLst>
              <a:gd name="adj1" fmla="val -56763"/>
              <a:gd name="adj2" fmla="val 527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 count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923" y="2158907"/>
            <a:ext cx="2552361" cy="510778"/>
          </a:xfrm>
          <a:prstGeom prst="wedgeRoundRectCallout">
            <a:avLst>
              <a:gd name="adj1" fmla="val -55057"/>
              <a:gd name="adj2" fmla="val -9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185" y="2653076"/>
            <a:ext cx="2552361" cy="510778"/>
          </a:xfrm>
          <a:prstGeom prst="wedgeRoundRectCallout">
            <a:avLst>
              <a:gd name="adj1" fmla="val -54716"/>
              <a:gd name="adj2" fmla="val 171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value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sz="3500" dirty="0"/>
              <a:t> holds a list of elements (like array, but extendable)</a:t>
            </a:r>
          </a:p>
          <a:p>
            <a:r>
              <a:rPr lang="en-US" sz="3500" dirty="0"/>
              <a:t>Provides operations to </a:t>
            </a:r>
            <a:r>
              <a:rPr lang="en-US" sz="3500" b="1" dirty="0">
                <a:solidFill>
                  <a:schemeClr val="bg1"/>
                </a:solidFill>
              </a:rPr>
              <a:t>add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insert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remove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find</a:t>
            </a:r>
            <a:r>
              <a:rPr lang="en-US" sz="3500" dirty="0"/>
              <a:t> elements: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size()</a:t>
            </a:r>
            <a:r>
              <a:rPr lang="en-US" sz="3200" dirty="0"/>
              <a:t> – number of elements in the List&lt;E&gt;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add(element)</a:t>
            </a:r>
            <a:r>
              <a:rPr lang="en-US" sz="3200" dirty="0"/>
              <a:t> – adds an element to the List&lt;E&gt;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add(index, element)</a:t>
            </a:r>
            <a:r>
              <a:rPr lang="en-US" sz="3200" dirty="0"/>
              <a:t> – inserts an element to given position 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remove(element)</a:t>
            </a:r>
            <a:r>
              <a:rPr lang="en-US" sz="3200" dirty="0"/>
              <a:t> – removes an element (returns true / false)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remove(index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200" dirty="0"/>
              <a:t> – removes element at index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contains(element)</a:t>
            </a:r>
            <a:r>
              <a:rPr lang="en-US" sz="3200" dirty="0"/>
              <a:t> – determines whether an element is in the list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set(index, item) </a:t>
            </a:r>
            <a:r>
              <a:rPr lang="en-US" sz="3200" dirty="0"/>
              <a:t>– replaces the element at  the given index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Data Structure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9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7"/>
          <p:cNvSpPr txBox="1">
            <a:spLocks/>
          </p:cNvSpPr>
          <p:nvPr/>
        </p:nvSpPr>
        <p:spPr>
          <a:xfrm>
            <a:off x="4940384" y="321657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Add – Appends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1430073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1430073" y="1710908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430073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7008813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8837611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41999" y="3216570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b="1" noProof="1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1428456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1428457" y="1707903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>
            <a:off x="1418800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29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3.7037E-7 L 0.14991 -3.7037E-7 C 0.2162 -3.7037E-7 0.29995 0.08542 0.29995 0.15602 L 0.29995 0.31528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1.85185E-6 L 0.14991 -1.85185E-6 C 0.21607 -1.85185E-6 0.29995 0.08611 0.29995 0.15648 L 0.29995 0.31551 " pathEditMode="relative" rAng="0" ptsTypes="AAAA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4.81481E-6 L 0.14991 -4.81481E-6 C 0.21633 -4.81481E-6 0.29995 0.08774 0.29995 0.15973 L 0.29995 0.3213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/>
          <p:cNvSpPr txBox="1">
            <a:spLocks/>
          </p:cNvSpPr>
          <p:nvPr/>
        </p:nvSpPr>
        <p:spPr>
          <a:xfrm>
            <a:off x="4940384" y="322612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5084127" y="4584905"/>
            <a:ext cx="214344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Remove – Deletes an Element</a:t>
            </a:r>
            <a:endParaRPr lang="bg-BG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5087328" y="3894646"/>
            <a:ext cx="214023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080922" y="5279777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9986" y="3216894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5306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3065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0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1198 -1.11111E-6 C 0.17266 -1.11111E-6 0.23959 0.10324 0.23959 0.18796 L 0.23959 0.37847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1.45833E-6 0.1004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2" grpId="0" animBg="1"/>
      <p:bldP spid="12" grpId="1" animBg="1"/>
      <p:bldP spid="12" grpId="2" animBg="1"/>
      <p:bldP spid="18" grpId="0" animBg="1"/>
      <p:bldP spid="19" grpId="0" animBg="1"/>
      <p:bldP spid="2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3740</TotalTime>
  <Words>1373</Words>
  <Application>Microsoft Office PowerPoint</Application>
  <PresentationFormat>Widescreen</PresentationFormat>
  <Paragraphs>353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Lists</vt:lpstr>
      <vt:lpstr>Table of Contents</vt:lpstr>
      <vt:lpstr>Questions?</vt:lpstr>
      <vt:lpstr>Lists</vt:lpstr>
      <vt:lpstr>List&lt;E&gt; – Overview</vt:lpstr>
      <vt:lpstr>List&lt;E&gt; – Overview (2)</vt:lpstr>
      <vt:lpstr>List&lt;E&gt; – Data Structure</vt:lpstr>
      <vt:lpstr>Add – Appends an Element</vt:lpstr>
      <vt:lpstr>Remove – Deletes an Element</vt:lpstr>
      <vt:lpstr>Add (Index, El) – Inserts an Element at Position</vt:lpstr>
      <vt:lpstr>Reading Lists from the Console</vt:lpstr>
      <vt:lpstr>Reading Lists from the Console</vt:lpstr>
      <vt:lpstr>Reading List Values from a Single Line</vt:lpstr>
      <vt:lpstr>Printing Lists On the Console</vt:lpstr>
      <vt:lpstr>Problem: Sum Adjacent Equal Numbers</vt:lpstr>
      <vt:lpstr>Solution: Sum Adjacent Equal Numbers (1)</vt:lpstr>
      <vt:lpstr>Solution: Sum Adjacent Equal Numbers (2)</vt:lpstr>
      <vt:lpstr>Problem: Gauss' Trick</vt:lpstr>
      <vt:lpstr>Solution: Gauss' Trick</vt:lpstr>
      <vt:lpstr>Problem: Merging Lists</vt:lpstr>
      <vt:lpstr>Solution: Merging Lists (1)</vt:lpstr>
      <vt:lpstr>Solution: Merging Lists (2)</vt:lpstr>
      <vt:lpstr>Reading and Manipulating Lists</vt:lpstr>
      <vt:lpstr>Sorting Lists and Arrays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Sorting Lists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29</cp:revision>
  <dcterms:created xsi:type="dcterms:W3CDTF">2018-05-23T13:08:44Z</dcterms:created>
  <dcterms:modified xsi:type="dcterms:W3CDTF">2021-12-09T07:54:49Z</dcterms:modified>
  <cp:category>programming fundamentals;computer programming;software development;web development</cp:category>
</cp:coreProperties>
</file>