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394" r:id="rId2"/>
    <p:sldId id="476" r:id="rId3"/>
    <p:sldId id="258" r:id="rId4"/>
    <p:sldId id="600" r:id="rId5"/>
    <p:sldId id="597" r:id="rId6"/>
    <p:sldId id="535" r:id="rId7"/>
    <p:sldId id="479" r:id="rId8"/>
    <p:sldId id="536" r:id="rId9"/>
    <p:sldId id="580" r:id="rId10"/>
    <p:sldId id="483" r:id="rId11"/>
    <p:sldId id="598" r:id="rId12"/>
    <p:sldId id="415" r:id="rId13"/>
    <p:sldId id="492" r:id="rId14"/>
    <p:sldId id="594" r:id="rId15"/>
    <p:sldId id="595" r:id="rId16"/>
    <p:sldId id="494" r:id="rId17"/>
    <p:sldId id="401" r:id="rId18"/>
    <p:sldId id="405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0691790F-5331-4977-9CB2-41834B9A5C68}">
          <p14:sldIdLst>
            <p14:sldId id="394"/>
            <p14:sldId id="476"/>
            <p14:sldId id="258"/>
          </p14:sldIdLst>
        </p14:section>
        <p14:section name="SoftUni Diamond Partners" id="{55D91D5D-2DBE-43FD-838B-05FE99CD7798}">
          <p14:sldIdLst>
            <p14:sldId id="600"/>
            <p14:sldId id="597"/>
          </p14:sldIdLst>
        </p14:section>
        <p14:section name="Course Objective" id="{5594693B-4AE2-48CD-B28A-35E7755B2D54}">
          <p14:sldIdLst>
            <p14:sldId id="535"/>
            <p14:sldId id="479"/>
            <p14:sldId id="536"/>
            <p14:sldId id="580"/>
          </p14:sldIdLst>
        </p14:section>
        <p14:section name="Team" id="{C7BA31FE-5824-429C-9714-662A3FA3C94C}">
          <p14:sldIdLst>
            <p14:sldId id="483"/>
            <p14:sldId id="598"/>
          </p14:sldIdLst>
        </p14:section>
        <p14:section name="Course Organization" id="{B6CD5E64-4EFE-446E-A2C4-864B6622A6D4}">
          <p14:sldIdLst>
            <p14:sldId id="415"/>
            <p14:sldId id="492"/>
            <p14:sldId id="594"/>
            <p14:sldId id="595"/>
            <p14:sldId id="494"/>
          </p14:sldIdLst>
        </p14:section>
        <p14:section name="Conclusion" id="{85E63C31-26D4-4304-A3AC-12322913E3E3}">
          <p14:sldIdLst>
            <p14:sldId id="401"/>
            <p14:sldId id="405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214" autoAdjust="0"/>
  </p:normalViewPr>
  <p:slideViewPr>
    <p:cSldViewPr showGuides="1">
      <p:cViewPr varScale="1">
        <p:scale>
          <a:sx n="69" d="100"/>
          <a:sy n="69" d="100"/>
        </p:scale>
        <p:origin x="822" y="6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79DF7A80-29CB-44AF-A9B9-27039181939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928236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6F2515E-836D-4BD2-B01F-B127CA6501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04177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9FFE148-5ED6-4A19-8D08-2815B94F1BE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199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05E5FFE-C340-4B27-8846-46524D15F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238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FB138A-D02B-4F15-8355-700225AB4F9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4035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3CF13-0F0C-49DF-8737-1624E27421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3791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DAA7746-686C-444E-ACA5-B582CEC141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27461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BB63ED0-1CF6-4D2C-976B-02C225C5E8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89059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.softuni.bg/" TargetMode="External"/><Relationship Id="rId2" Type="http://schemas.openxmlformats.org/officeDocument/2006/relationships/hyperlink" Target="https://judge.softuni.bg/Contests/#!/List/ByCategory/215/Data-Structures-Fundamentals-Exercises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s://softuni.bg/trainings/3671/data-structures-fundamentals-with-java-february-2022" TargetMode="External"/><Relationship Id="rId7" Type="http://schemas.openxmlformats.org/officeDocument/2006/relationships/hyperlink" Target="https://www.facebook.com/groups/DataStructuresFundamentalswithJavaFebruary2022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hyperlink" Target="https://softuni.bg/forum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smartit.bg/" TargetMode="External"/><Relationship Id="rId13" Type="http://schemas.openxmlformats.org/officeDocument/2006/relationships/image" Target="../media/image26.png"/><Relationship Id="rId18" Type="http://schemas.openxmlformats.org/officeDocument/2006/relationships/hyperlink" Target="https://taulia.com/company/careers/" TargetMode="External"/><Relationship Id="rId26" Type="http://schemas.openxmlformats.org/officeDocument/2006/relationships/hyperlink" Target="https://pokerstarscareers.com/" TargetMode="External"/><Relationship Id="rId3" Type="http://schemas.openxmlformats.org/officeDocument/2006/relationships/image" Target="../media/image21.jpg"/><Relationship Id="rId21" Type="http://schemas.openxmlformats.org/officeDocument/2006/relationships/image" Target="../media/image30.png"/><Relationship Id="rId7" Type="http://schemas.openxmlformats.org/officeDocument/2006/relationships/image" Target="../media/image23.png"/><Relationship Id="rId12" Type="http://schemas.openxmlformats.org/officeDocument/2006/relationships/hyperlink" Target="https://www.coca-colahellenic.com/" TargetMode="External"/><Relationship Id="rId17" Type="http://schemas.openxmlformats.org/officeDocument/2006/relationships/image" Target="../media/image28.png"/><Relationship Id="rId25" Type="http://schemas.openxmlformats.org/officeDocument/2006/relationships/image" Target="../media/image32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de.draftkings.com/" TargetMode="External"/><Relationship Id="rId20" Type="http://schemas.openxmlformats.org/officeDocument/2006/relationships/hyperlink" Target="https://motion-software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" TargetMode="External"/><Relationship Id="rId11" Type="http://schemas.openxmlformats.org/officeDocument/2006/relationships/image" Target="../media/image25.png"/><Relationship Id="rId24" Type="http://schemas.openxmlformats.org/officeDocument/2006/relationships/hyperlink" Target="https://createx.bg/" TargetMode="External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23" Type="http://schemas.openxmlformats.org/officeDocument/2006/relationships/image" Target="../media/image31.png"/><Relationship Id="rId10" Type="http://schemas.openxmlformats.org/officeDocument/2006/relationships/hyperlink" Target="https://www.softwaregroup.com/" TargetMode="External"/><Relationship Id="rId19" Type="http://schemas.openxmlformats.org/officeDocument/2006/relationships/image" Target="../media/image29.png"/><Relationship Id="rId4" Type="http://schemas.openxmlformats.org/officeDocument/2006/relationships/hyperlink" Target="https://www.superhosting.bg/" TargetMode="External"/><Relationship Id="rId9" Type="http://schemas.openxmlformats.org/officeDocument/2006/relationships/image" Target="../media/image24.jpg"/><Relationship Id="rId14" Type="http://schemas.openxmlformats.org/officeDocument/2006/relationships/hyperlink" Target="https://indeavr.com/expertise/software-engineering/enterprise-business-application-integration/" TargetMode="External"/><Relationship Id="rId22" Type="http://schemas.openxmlformats.org/officeDocument/2006/relationships/hyperlink" Target="https://bg.it.schwarz/schwarz-it-bulgaria" TargetMode="External"/><Relationship Id="rId27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virtualracingschool.com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www.youtube.com/c/CodeItUpwithIvo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sz="3800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Structures Fundamentals </a:t>
            </a:r>
            <a:r>
              <a:rPr lang="en-US" dirty="0" smtClean="0"/>
              <a:t>(</a:t>
            </a:r>
            <a:r>
              <a:rPr lang="en-US" dirty="0"/>
              <a:t>with Java)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39946" y="4960465"/>
            <a:ext cx="2950749" cy="382788"/>
          </a:xfrm>
        </p:spPr>
        <p:txBody>
          <a:bodyPr/>
          <a:lstStyle/>
          <a:p>
            <a:r>
              <a:rPr lang="en-US" sz="28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182" y="5343253"/>
            <a:ext cx="2980696" cy="444793"/>
          </a:xfrm>
        </p:spPr>
        <p:txBody>
          <a:bodyPr/>
          <a:lstStyle/>
          <a:p>
            <a:r>
              <a:rPr lang="en-US" sz="2400" dirty="0"/>
              <a:t>Technical Trainers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8144E3-DDA0-4B04-BD11-3E1D9F89EA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1000" y="2188960"/>
            <a:ext cx="2790000" cy="27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775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9DE2A78-D563-4E8E-B853-6DF0FBBEF4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The Team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066800"/>
            <a:ext cx="1822172" cy="312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08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62C3C4-1454-4FB8-8B85-E3D08717C3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138" y="1468889"/>
            <a:ext cx="7313862" cy="5201066"/>
          </a:xfrm>
        </p:spPr>
        <p:txBody>
          <a:bodyPr>
            <a:normAutofit/>
          </a:bodyPr>
          <a:lstStyle/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dirty="0"/>
              <a:t>Software Engineer with </a:t>
            </a:r>
            <a:r>
              <a:rPr lang="en-US" sz="3400" dirty="0" smtClean="0"/>
              <a:t>many </a:t>
            </a:r>
            <a:r>
              <a:rPr lang="en-US" sz="3400" dirty="0"/>
              <a:t>years </a:t>
            </a:r>
            <a:r>
              <a:rPr lang="en-US" sz="3400" dirty="0" smtClean="0"/>
              <a:t>of experience </a:t>
            </a:r>
            <a:r>
              <a:rPr lang="en-US" sz="3400" dirty="0"/>
              <a:t>with</a:t>
            </a:r>
            <a:r>
              <a:rPr lang="bg-BG" sz="3400" dirty="0"/>
              <a:t> </a:t>
            </a:r>
            <a:r>
              <a:rPr lang="en-US" sz="3400" dirty="0" smtClean="0"/>
              <a:t>various</a:t>
            </a:r>
            <a:r>
              <a:rPr lang="bg-BG" sz="3400" dirty="0" smtClean="0"/>
              <a:t> </a:t>
            </a:r>
            <a:r>
              <a:rPr lang="en-US" sz="3400" dirty="0" smtClean="0"/>
              <a:t>technologies</a:t>
            </a:r>
            <a:endParaRPr lang="en-US" sz="3400" dirty="0"/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noProof="1"/>
              <a:t>Teacher at TUES</a:t>
            </a:r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noProof="1" smtClean="0"/>
              <a:t>Many years of experience as a Trainer</a:t>
            </a:r>
          </a:p>
          <a:p>
            <a:pPr marL="76427" lvl="1" indent="-304747">
              <a:lnSpc>
                <a:spcPct val="100000"/>
              </a:lnSpc>
              <a:buClr>
                <a:schemeClr val="tx1"/>
              </a:buClr>
              <a:buSzPct val="100000"/>
            </a:pPr>
            <a:r>
              <a:rPr lang="en-US" sz="3400" noProof="1" smtClean="0"/>
              <a:t>He has worked with Scala, Akka,</a:t>
            </a:r>
            <a:br>
              <a:rPr lang="en-US" sz="3400" noProof="1" smtClean="0"/>
            </a:br>
            <a:r>
              <a:rPr lang="en-US" sz="3400" noProof="1" smtClean="0"/>
              <a:t>Java and JavaScript</a:t>
            </a:r>
            <a:endParaRPr lang="en-US" sz="3400" noProof="1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20E87D8-A081-4693-B9C7-2E44EB3E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Nikolay Bankin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6E3944-755F-44ED-A99F-89971647B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295" y="2259000"/>
            <a:ext cx="4459442" cy="29718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0EBF203C-10CD-4C9E-AC6D-EA5F42217A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692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8FBB-110A-4220-86DB-DD15D644B34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Organization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11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homework: </a:t>
            </a:r>
          </a:p>
          <a:p>
            <a:pPr lvl="1"/>
            <a:r>
              <a:rPr lang="en-US" dirty="0"/>
              <a:t>Lesson days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slides + live demos + exercises + tests</a:t>
            </a:r>
          </a:p>
          <a:p>
            <a:r>
              <a:rPr lang="en-US" dirty="0"/>
              <a:t>How to submit your homework?</a:t>
            </a:r>
          </a:p>
          <a:p>
            <a:pPr lvl="1"/>
            <a:r>
              <a:rPr lang="en-US" dirty="0"/>
              <a:t>For practical problems</a:t>
            </a:r>
            <a:r>
              <a:rPr lang="en-US" dirty="0" smtClean="0"/>
              <a:t>: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en-US" dirty="0" smtClean="0"/>
              <a:t>Submitted </a:t>
            </a:r>
            <a:r>
              <a:rPr lang="en-US" dirty="0"/>
              <a:t>in the </a:t>
            </a:r>
            <a:r>
              <a:rPr lang="en-US" b="1" dirty="0">
                <a:hlinkClick r:id="rId2"/>
              </a:rPr>
              <a:t>judge</a:t>
            </a:r>
            <a:r>
              <a:rPr lang="en-US" dirty="0">
                <a:hlinkClick r:id="rId2"/>
              </a:rPr>
              <a:t> </a:t>
            </a:r>
            <a:r>
              <a:rPr lang="en-US" b="1" dirty="0">
                <a:hlinkClick r:id="rId2"/>
              </a:rPr>
              <a:t>system</a:t>
            </a:r>
            <a:endParaRPr lang="en-US" b="1" dirty="0"/>
          </a:p>
          <a:p>
            <a:pPr lvl="1"/>
            <a:r>
              <a:rPr lang="en-US" dirty="0"/>
              <a:t>For tests </a:t>
            </a:r>
            <a:r>
              <a:rPr lang="en-US" b="1" dirty="0">
                <a:hlinkClick r:id="rId3"/>
              </a:rPr>
              <a:t>https://quiz.softuni.bg/</a:t>
            </a:r>
            <a:endParaRPr lang="en-US" b="1" dirty="0"/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</a:t>
            </a:r>
            <a:r>
              <a:rPr lang="en-US" dirty="0" smtClean="0"/>
              <a:t>quickly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Assignments &amp; Exercises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251CBD-913C-42B3-BA69-E7E7F60C96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9665" y="2792421"/>
            <a:ext cx="3925676" cy="37338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02A9205A-4D93-4776-B4BB-78FAA8209D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08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750" y="1651158"/>
            <a:ext cx="5205952" cy="5205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266639" y="1879431"/>
            <a:ext cx="2947704" cy="345508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395468" y="2786422"/>
            <a:ext cx="195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299" b="1" dirty="0"/>
              <a:t>Practical </a:t>
            </a:r>
            <a:br>
              <a:rPr lang="en-US" sz="2299" b="1" dirty="0"/>
            </a:br>
            <a:r>
              <a:rPr lang="en-US" sz="2299" b="1" dirty="0"/>
              <a:t>Exam</a:t>
            </a:r>
            <a:r>
              <a:rPr lang="bg-BG" sz="2299" b="1" dirty="0"/>
              <a:t/>
            </a:r>
            <a:br>
              <a:rPr lang="bg-BG" sz="2299" b="1" dirty="0"/>
            </a:br>
            <a:r>
              <a:rPr lang="bg-BG" sz="2299" b="1" dirty="0"/>
              <a:t>100%</a:t>
            </a:r>
            <a:endParaRPr lang="en-US" sz="2299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721622" y="3961660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245302">
            <a:off x="7120732" y="2270584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004409" y="3276341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Homework</a:t>
            </a:r>
            <a:r>
              <a:rPr lang="bg-BG" sz="2399" b="1" dirty="0"/>
              <a:t/>
            </a:r>
            <a:br>
              <a:rPr lang="bg-BG" sz="2399" b="1" dirty="0"/>
            </a:br>
            <a:r>
              <a:rPr lang="bg-BG" sz="2399" b="1" dirty="0"/>
              <a:t>5%</a:t>
            </a:r>
            <a:endParaRPr lang="en-US" sz="2399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SoftUni</a:t>
            </a:r>
            <a:r>
              <a:rPr lang="en-US" dirty="0"/>
              <a:t> Certificate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70DC9857-6BD2-4F99-B678-4D38879569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750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00" y="1652049"/>
            <a:ext cx="5205952" cy="520595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4810872" y="3962551"/>
            <a:ext cx="2196213" cy="58494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3199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1F09460-D29B-4D4D-B630-879EE0BA7C1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3471004">
            <a:off x="7363219" y="1899002"/>
            <a:ext cx="2947704" cy="345508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05ED6E-1EBA-4D38-BE25-10051C8F2CC7}"/>
              </a:ext>
            </a:extLst>
          </p:cNvPr>
          <p:cNvSpPr txBox="1"/>
          <p:nvPr/>
        </p:nvSpPr>
        <p:spPr>
          <a:xfrm>
            <a:off x="8309087" y="2983963"/>
            <a:ext cx="1910601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399" b="1" dirty="0"/>
              <a:t>Theoretical </a:t>
            </a:r>
            <a:br>
              <a:rPr lang="en-US" sz="2399" b="1" dirty="0"/>
            </a:br>
            <a:r>
              <a:rPr lang="en-US" sz="2399" b="1" dirty="0"/>
              <a:t>Exam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C7516-1DB3-4F3B-8E64-B6B5BCB70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6" y="130264"/>
            <a:ext cx="9715594" cy="882654"/>
          </a:xfrm>
        </p:spPr>
        <p:txBody>
          <a:bodyPr/>
          <a:lstStyle/>
          <a:p>
            <a:r>
              <a:rPr lang="en-US" dirty="0"/>
              <a:t>CPE Certificate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F67325-2631-4874-9B72-1F4B13FA34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263029">
            <a:off x="1365619" y="1383936"/>
            <a:ext cx="2947704" cy="34550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1461480" y="2528584"/>
            <a:ext cx="1959010" cy="1285159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299" b="1" dirty="0"/>
              <a:t>Practical </a:t>
            </a:r>
            <a:br>
              <a:rPr lang="en-US" sz="2299" b="1" dirty="0"/>
            </a:br>
            <a:r>
              <a:rPr lang="en-US" sz="2299" b="1" dirty="0"/>
              <a:t>Exam</a:t>
            </a:r>
            <a:r>
              <a:rPr lang="bg-BG" sz="2299" b="1" dirty="0"/>
              <a:t/>
            </a:r>
            <a:br>
              <a:rPr lang="bg-BG" sz="2299" b="1" dirty="0"/>
            </a:br>
            <a:endParaRPr lang="en-US" sz="2299" b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B6B4896-1A2F-48DC-ADA1-6F70616B61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51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30657" y="1851507"/>
            <a:ext cx="9104956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hlinkClick r:id="rId3"/>
              </a:rPr>
              <a:t>https://softuni.bg/trainings/3671/data-structures-fundamentals-with-java-february-2022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0657" y="3682525"/>
            <a:ext cx="9100449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hlinkClick r:id="rId4"/>
              </a:rPr>
              <a:t>https://softuni.bg/forum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0409" y="2818772"/>
            <a:ext cx="1468238" cy="1468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0498" y="1236426"/>
            <a:ext cx="1374490" cy="1374490"/>
          </a:xfrm>
          <a:prstGeom prst="rect">
            <a:avLst/>
          </a:prstGeom>
        </p:spPr>
      </p:pic>
      <p:sp>
        <p:nvSpPr>
          <p:cNvPr id="16" name="Rounded Rectangle 6"/>
          <p:cNvSpPr/>
          <p:nvPr/>
        </p:nvSpPr>
        <p:spPr>
          <a:xfrm>
            <a:off x="727984" y="5022748"/>
            <a:ext cx="9100449" cy="98453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 smtClean="0">
                <a:hlinkClick r:id="rId7"/>
              </a:rPr>
              <a:t>https://www.facebook.com/groups/DataStructuresFundamentalswithJavaFebruary2022/</a:t>
            </a:r>
            <a:endParaRPr lang="en-US" sz="2399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pic>
        <p:nvPicPr>
          <p:cNvPr id="1032" name="Picture 8" descr="Резултат с изображение за facebook icon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1426" y="4466904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AC2F6752-87AE-4B42-BE50-D03EB0EA29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7677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8296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B72353-7C45-4B4B-8540-F0559682AF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2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A8DEBD4-F712-442E-8148-2C6D31CACC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97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Objectives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Training and Team</a:t>
            </a:r>
          </a:p>
          <a:p>
            <a:pPr marL="446088" indent="-446088">
              <a:lnSpc>
                <a:spcPts val="4000"/>
              </a:lnSpc>
              <a:buFontTx/>
              <a:buAutoNum type="arabicPeriod"/>
            </a:pPr>
            <a:r>
              <a:rPr lang="en-US" dirty="0"/>
              <a:t>Course Organization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Course Infrastructure</a:t>
            </a:r>
          </a:p>
          <a:p>
            <a:pPr marL="932996" lvl="1" indent="-457200">
              <a:lnSpc>
                <a:spcPts val="4000"/>
              </a:lnSpc>
            </a:pPr>
            <a:r>
              <a:rPr lang="en-US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A3689-0B48-4D0D-B204-4F4E61668D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7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287FCE-0667-4256-B6C3-85EEA9B999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1000" dirty="0"/>
          </a:p>
          <a:p>
            <a:pPr marL="0" indent="0" algn="ctr">
              <a:buNone/>
            </a:pPr>
            <a:r>
              <a:rPr lang="en-US" sz="8797" b="1" dirty="0" smtClean="0">
                <a:solidFill>
                  <a:schemeClr val="bg1"/>
                </a:solidFill>
              </a:rPr>
              <a:t>QA Sessions sli.do</a:t>
            </a:r>
            <a:endParaRPr lang="en-US" sz="8797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1497" b="1" dirty="0"/>
              <a:t>#ds-java</a:t>
            </a:r>
            <a:endParaRPr lang="bg-BG" sz="11497" b="1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485852-BA6B-4D95-A06E-D18F832FE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Have a Question?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25CBB42-7DA9-477C-819F-E71F9C3D4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266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5" name="Picture 14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03C26B66-F2B1-46C1-8D42-825A053050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951901" y="5484379"/>
            <a:ext cx="1630434" cy="726349"/>
          </a:xfrm>
          <a:prstGeom prst="rect">
            <a:avLst/>
          </a:prstGeom>
        </p:spPr>
      </p:pic>
      <p:pic>
        <p:nvPicPr>
          <p:cNvPr id="16" name="Picture 15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307FDFC9-EF74-453E-B040-EAA3D8221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91" y="4198113"/>
            <a:ext cx="1524642" cy="911190"/>
          </a:xfrm>
          <a:prstGeom prst="rect">
            <a:avLst/>
          </a:prstGeom>
        </p:spPr>
      </p:pic>
      <p:pic>
        <p:nvPicPr>
          <p:cNvPr id="17" name="Picture 16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817217D7-0BF6-4D9E-8E3B-E4C13EC5C3A5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594504" y="2767356"/>
            <a:ext cx="2217855" cy="1092173"/>
          </a:xfrm>
          <a:prstGeom prst="rect">
            <a:avLst/>
          </a:prstGeom>
        </p:spPr>
      </p:pic>
      <p:pic>
        <p:nvPicPr>
          <p:cNvPr id="18" name="Picture 17" descr="Logo, company name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BEBE256C-D75B-4AB7-BC64-D8834E8E1C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608" y="5104467"/>
            <a:ext cx="2559362" cy="1529582"/>
          </a:xfrm>
          <a:prstGeom prst="rect">
            <a:avLst/>
          </a:prstGeom>
        </p:spPr>
      </p:pic>
      <p:pic>
        <p:nvPicPr>
          <p:cNvPr id="19" name="Picture 18" descr="Logo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30E1B789-56EF-4559-AE2D-0D45D422EC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1206" y="3978641"/>
            <a:ext cx="2428670" cy="1055877"/>
          </a:xfrm>
          <a:prstGeom prst="rect">
            <a:avLst/>
          </a:prstGeom>
        </p:spPr>
      </p:pic>
      <p:pic>
        <p:nvPicPr>
          <p:cNvPr id="20" name="Picture 19" descr="Text&#10;&#10;Description automatically generated with low confidence">
            <a:hlinkClick r:id="rId12"/>
            <a:extLst>
              <a:ext uri="{FF2B5EF4-FFF2-40B4-BE49-F238E27FC236}">
                <a16:creationId xmlns:a16="http://schemas.microsoft.com/office/drawing/2014/main" id="{04A6A894-8A9A-4E5B-88D1-24F9A2F8483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091" y="959652"/>
            <a:ext cx="2089504" cy="1639964"/>
          </a:xfrm>
          <a:prstGeom prst="rect">
            <a:avLst/>
          </a:prstGeom>
        </p:spPr>
      </p:pic>
      <p:pic>
        <p:nvPicPr>
          <p:cNvPr id="21" name="Picture 20" descr="Text, logo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F12A64E-DC49-4D79-B0DA-C76767A3066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1449000"/>
            <a:ext cx="2295533" cy="817950"/>
          </a:xfrm>
          <a:prstGeom prst="rect">
            <a:avLst/>
          </a:prstGeom>
        </p:spPr>
      </p:pic>
      <p:pic>
        <p:nvPicPr>
          <p:cNvPr id="22" name="Picture 21" descr="Logo&#10;&#10;Description automatically generated">
            <a:hlinkClick r:id="rId16"/>
            <a:extLst>
              <a:ext uri="{FF2B5EF4-FFF2-40B4-BE49-F238E27FC236}">
                <a16:creationId xmlns:a16="http://schemas.microsoft.com/office/drawing/2014/main" id="{689D8AFE-17CD-4324-91DC-4195939E7EE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16" y="1286025"/>
            <a:ext cx="2020412" cy="1142747"/>
          </a:xfrm>
          <a:prstGeom prst="rect">
            <a:avLst/>
          </a:prstGeom>
        </p:spPr>
      </p:pic>
      <p:pic>
        <p:nvPicPr>
          <p:cNvPr id="23" name="Picture 22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F96F339-431D-4AA3-A533-8F26B58A9A0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370" y="3999956"/>
            <a:ext cx="2265930" cy="876717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medium confidence">
            <a:hlinkClick r:id="rId20"/>
            <a:extLst>
              <a:ext uri="{FF2B5EF4-FFF2-40B4-BE49-F238E27FC236}">
                <a16:creationId xmlns:a16="http://schemas.microsoft.com/office/drawing/2014/main" id="{56700F1E-7983-45D8-A3B5-F7DFCD2A324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5673" y="4908030"/>
            <a:ext cx="1890545" cy="1339908"/>
          </a:xfrm>
          <a:prstGeom prst="rect">
            <a:avLst/>
          </a:prstGeom>
        </p:spPr>
      </p:pic>
      <p:pic>
        <p:nvPicPr>
          <p:cNvPr id="25" name="Picture 24" descr="Graphical user interface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83257898-7623-4DC1-92DC-C5AD2AC74C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795" y="1359000"/>
            <a:ext cx="2452200" cy="3015000"/>
          </a:xfrm>
          <a:prstGeom prst="rect">
            <a:avLst/>
          </a:prstGeom>
        </p:spPr>
      </p:pic>
      <p:pic>
        <p:nvPicPr>
          <p:cNvPr id="26" name="Picture 25" descr="A picture containing 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86F5880D-349B-4662-ACA1-15597CA56E5B}"/>
              </a:ext>
            </a:extLst>
          </p:cNvPr>
          <p:cNvPicPr>
            <a:picLocks noChangeAspect="1"/>
          </p:cNvPicPr>
          <p:nvPr/>
        </p:nvPicPr>
        <p:blipFill>
          <a:blip r:embed="rId2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455" y="5484379"/>
            <a:ext cx="1830257" cy="876716"/>
          </a:xfrm>
          <a:prstGeom prst="rect">
            <a:avLst/>
          </a:prstGeom>
        </p:spPr>
      </p:pic>
      <p:pic>
        <p:nvPicPr>
          <p:cNvPr id="27" name="Picture 26" descr="Logo&#10;&#10;Description automatically generated with low confidence">
            <a:hlinkClick r:id="rId26"/>
            <a:extLst>
              <a:ext uri="{FF2B5EF4-FFF2-40B4-BE49-F238E27FC236}">
                <a16:creationId xmlns:a16="http://schemas.microsoft.com/office/drawing/2014/main" id="{C179D76D-17E7-4F4E-9808-BBF903658DA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322" y="2695095"/>
            <a:ext cx="4755073" cy="87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0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Partners</a:t>
            </a:r>
          </a:p>
        </p:txBody>
      </p:sp>
      <p:pic>
        <p:nvPicPr>
          <p:cNvPr id="13" name="Picture 12">
            <a:hlinkClick r:id="rId2"/>
            <a:extLst>
              <a:ext uri="{FF2B5EF4-FFF2-40B4-BE49-F238E27FC236}">
                <a16:creationId xmlns:a16="http://schemas.microsoft.com/office/drawing/2014/main" id="{44F98D6B-A014-49DE-BFE5-4440AB634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3477" y="1804627"/>
            <a:ext cx="4042163" cy="3991238"/>
          </a:xfrm>
          <a:prstGeom prst="rect">
            <a:avLst/>
          </a:prstGeom>
        </p:spPr>
      </p:pic>
      <p:pic>
        <p:nvPicPr>
          <p:cNvPr id="8" name="Picture 7">
            <a:hlinkClick r:id="rId4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001" y="2264942"/>
            <a:ext cx="3284393" cy="3070608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6696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CB8D-8CBC-46ED-B189-A5DF6BD28B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Course Objectives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90601"/>
            <a:ext cx="5318632" cy="307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35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78475" y="1323193"/>
            <a:ext cx="10129234" cy="55465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Working with data structures and analyze                      algorithmic complexity</a:t>
            </a:r>
          </a:p>
          <a:p>
            <a:pPr>
              <a:buClr>
                <a:schemeClr val="tx1"/>
              </a:buClr>
            </a:pPr>
            <a:r>
              <a:rPr lang="en-US" dirty="0"/>
              <a:t>Implementing data structures</a:t>
            </a:r>
          </a:p>
          <a:p>
            <a:pPr>
              <a:buClr>
                <a:schemeClr val="tx1"/>
              </a:buClr>
            </a:pPr>
            <a:r>
              <a:rPr lang="en-US" dirty="0"/>
              <a:t>Comparison between similar </a:t>
            </a:r>
            <a:r>
              <a:rPr lang="en-US" dirty="0" smtClean="0"/>
              <a:t>operations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 smtClean="0"/>
              <a:t>in </a:t>
            </a:r>
            <a:r>
              <a:rPr lang="en-US" dirty="0"/>
              <a:t>different data structures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dirty="0"/>
              <a:t>Building solid knowledge base on data storage            implementation details and optimization problems    in real time environment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53EF85-5286-4979-A1B7-9D76670B0D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18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Exam</a:t>
            </a:r>
          </a:p>
          <a:p>
            <a:pPr lvl="1"/>
            <a:r>
              <a:rPr lang="en-GB" dirty="0"/>
              <a:t>3 practical problems</a:t>
            </a:r>
            <a:r>
              <a:rPr lang="bg-BG" dirty="0"/>
              <a:t> </a:t>
            </a:r>
            <a:r>
              <a:rPr lang="en-US" dirty="0"/>
              <a:t>for </a:t>
            </a:r>
            <a:r>
              <a:rPr lang="en-US" b="1" dirty="0"/>
              <a:t>four </a:t>
            </a:r>
            <a:r>
              <a:rPr lang="en-US" dirty="0"/>
              <a:t>hours</a:t>
            </a:r>
          </a:p>
          <a:p>
            <a:pPr lvl="2"/>
            <a:r>
              <a:rPr lang="en-GB" dirty="0"/>
              <a:t>Linear Data Structures</a:t>
            </a:r>
            <a:endParaRPr lang="en-GB" dirty="0">
              <a:solidFill>
                <a:srgbClr val="FF0000"/>
              </a:solidFill>
            </a:endParaRPr>
          </a:p>
          <a:p>
            <a:pPr lvl="2"/>
            <a:r>
              <a:rPr lang="en-GB" dirty="0"/>
              <a:t>Basic Trees </a:t>
            </a:r>
          </a:p>
          <a:p>
            <a:pPr lvl="2"/>
            <a:r>
              <a:rPr lang="en-US" dirty="0"/>
              <a:t>Breath First Search, Depth First Search</a:t>
            </a:r>
          </a:p>
          <a:p>
            <a:pPr lvl="2"/>
            <a:r>
              <a:rPr lang="en-US" dirty="0"/>
              <a:t>Heaps</a:t>
            </a:r>
          </a:p>
          <a:p>
            <a:pPr lvl="2"/>
            <a:r>
              <a:rPr lang="en-US" dirty="0"/>
              <a:t>BST</a:t>
            </a:r>
          </a:p>
          <a:p>
            <a:pPr lvl="2"/>
            <a:r>
              <a:rPr lang="en-US" dirty="0"/>
              <a:t>Everything included in the course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Practical Programming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4809B61-E2CB-4B4C-8707-A1B2AF0028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706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2AC9B3-CD5E-485F-AC84-B066819D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dirty="0"/>
              <a:t>You will have 30 minutes once you enter</a:t>
            </a:r>
          </a:p>
          <a:p>
            <a:r>
              <a:rPr lang="en-GB" dirty="0"/>
              <a:t>20 questions with:</a:t>
            </a:r>
          </a:p>
          <a:p>
            <a:pPr lvl="1"/>
            <a:r>
              <a:rPr lang="en-US" dirty="0"/>
              <a:t>Multiple choice with only one correct answers</a:t>
            </a:r>
          </a:p>
          <a:p>
            <a:pPr lvl="1"/>
            <a:r>
              <a:rPr lang="en-US" dirty="0"/>
              <a:t>English</a:t>
            </a:r>
          </a:p>
          <a:p>
            <a:r>
              <a:rPr lang="en-GB" dirty="0"/>
              <a:t>Automated quiz system</a:t>
            </a:r>
          </a:p>
          <a:p>
            <a:r>
              <a:rPr lang="en-GB" dirty="0"/>
              <a:t>Available online at the day and time of the                 practical exam</a:t>
            </a:r>
          </a:p>
          <a:p>
            <a:pPr lvl="1"/>
            <a:r>
              <a:rPr lang="en-GB" dirty="0"/>
              <a:t>You can submit your answers just </a:t>
            </a:r>
            <a:r>
              <a:rPr lang="en-GB" dirty="0" smtClean="0"/>
              <a:t>once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710A67-8258-40BF-92EB-5591C8FBA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Theoretical Exam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7EABB1-77F7-43DA-A5F4-D8CFA3F54C3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950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3864</TotalTime>
  <Words>479</Words>
  <Application>Microsoft Office PowerPoint</Application>
  <PresentationFormat>Widescreen</PresentationFormat>
  <Paragraphs>115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Wingdings 2</vt:lpstr>
      <vt:lpstr>SoftUni</vt:lpstr>
      <vt:lpstr>Data Structures Fundamentals (with Java)</vt:lpstr>
      <vt:lpstr>Table of Contents</vt:lpstr>
      <vt:lpstr>Have a Question?</vt:lpstr>
      <vt:lpstr>SoftUni Diamond Partners</vt:lpstr>
      <vt:lpstr>Educational Partners</vt:lpstr>
      <vt:lpstr>Course Objectives</vt:lpstr>
      <vt:lpstr>Course Objectives</vt:lpstr>
      <vt:lpstr>Practical Programming Exam</vt:lpstr>
      <vt:lpstr>Theoretical Exam</vt:lpstr>
      <vt:lpstr>The Team</vt:lpstr>
      <vt:lpstr>Nikolay Bankin</vt:lpstr>
      <vt:lpstr>Course Organization</vt:lpstr>
      <vt:lpstr>Homework Assignments &amp; Exercises</vt:lpstr>
      <vt:lpstr>SoftUni Certificate</vt:lpstr>
      <vt:lpstr>CPE Certificate</vt:lpstr>
      <vt:lpstr>Course Web Site, Forum and FB Group</vt:lpstr>
      <vt:lpstr>Questions?</vt:lpstr>
      <vt:lpstr>Trainings @ Software University (SoftUni)</vt:lpstr>
      <vt:lpstr>License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 Fundamentals - Course Introduction</dc:title>
  <dc:subject>C# Fundamentals – Practical Training Course @ SoftUni</dc:subject>
  <dc:creator>Software University</dc:creator>
  <cp:keywords>C# Fundamentals; tech; fundamentals; technologySoftware University; SoftUni; programming; coding; software development; education; training; course</cp:keywords>
  <dc:description>© SoftUni – https://about.softuni.bg/
© Software University – https://softuni.bg
Copyrighted document. Unauthorized copy, reproduction or use is not permitted.</dc:description>
  <cp:lastModifiedBy>Yoana</cp:lastModifiedBy>
  <cp:revision>24</cp:revision>
  <dcterms:created xsi:type="dcterms:W3CDTF">2018-05-23T13:08:44Z</dcterms:created>
  <dcterms:modified xsi:type="dcterms:W3CDTF">2022-02-07T10:07:38Z</dcterms:modified>
  <cp:category>programming; education; software engineering; software development</cp:category>
</cp:coreProperties>
</file>