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8" r:id="rId40"/>
    <p:sldId id="300" r:id="rId41"/>
    <p:sldId id="301" r:id="rId42"/>
    <p:sldId id="302" r:id="rId43"/>
    <p:sldId id="319" r:id="rId44"/>
    <p:sldId id="316" r:id="rId45"/>
    <p:sldId id="305" r:id="rId46"/>
    <p:sldId id="307" r:id="rId47"/>
    <p:sldId id="30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D5BBC62-D5CB-42C1-9ABD-812B150787EA}">
          <p14:sldIdLst>
            <p14:sldId id="256"/>
            <p14:sldId id="257"/>
            <p14:sldId id="258"/>
          </p14:sldIdLst>
        </p14:section>
        <p14:section name="Dynamic Arrays" id="{A780CDEB-8FDE-47ED-ACFE-CEFA317B0DAB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Nodes" id="{9F2AAB27-B5DC-437C-AE53-D2CC72985EE6}">
          <p14:sldIdLst>
            <p14:sldId id="272"/>
            <p14:sldId id="273"/>
            <p14:sldId id="274"/>
            <p14:sldId id="275"/>
          </p14:sldIdLst>
        </p14:section>
        <p14:section name="Stack" id="{4A2877AD-97BB-4B70-A4CE-E2D8F9878B67}">
          <p14:sldIdLst>
            <p14:sldId id="276"/>
            <p14:sldId id="277"/>
            <p14:sldId id="278"/>
            <p14:sldId id="280"/>
            <p14:sldId id="281"/>
            <p14:sldId id="282"/>
            <p14:sldId id="283"/>
          </p14:sldIdLst>
        </p14:section>
        <p14:section name="Queues" id="{A1483060-0F22-4842-BB8E-9F5476FD4427}">
          <p14:sldIdLst>
            <p14:sldId id="284"/>
            <p14:sldId id="285"/>
            <p14:sldId id="286"/>
            <p14:sldId id="288"/>
            <p14:sldId id="289"/>
            <p14:sldId id="290"/>
            <p14:sldId id="291"/>
          </p14:sldIdLst>
        </p14:section>
        <p14:section name="Linked Lists" id="{5624A6BF-D33D-45B4-A822-1918860739CA}">
          <p14:sldIdLst>
            <p14:sldId id="292"/>
            <p14:sldId id="293"/>
            <p14:sldId id="294"/>
            <p14:sldId id="296"/>
            <p14:sldId id="298"/>
            <p14:sldId id="300"/>
            <p14:sldId id="301"/>
          </p14:sldIdLst>
        </p14:section>
        <p14:section name="Summary" id="{BD404703-9EC8-45F5-A5FF-6DA06DA6E959}">
          <p14:sldIdLst>
            <p14:sldId id="302"/>
            <p14:sldId id="319"/>
            <p14:sldId id="316"/>
            <p14:sldId id="305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3" autoAdjust="0"/>
    <p:restoredTop sz="95208" autoAdjust="0"/>
  </p:normalViewPr>
  <p:slideViewPr>
    <p:cSldViewPr showGuides="1">
      <p:cViewPr varScale="1">
        <p:scale>
          <a:sx n="76" d="100"/>
          <a:sy n="76" d="100"/>
        </p:scale>
        <p:origin x="15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9B3BB-50D6-4B86-8B19-CF8C207AE36C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76FD9-B4DE-472B-B674-22F545D4294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6</a:t>
          </a:r>
        </a:p>
      </dgm:t>
    </dgm:pt>
    <dgm:pt modelId="{54105FBE-0166-49A0-BBC7-2516CAA650E2}" type="parTrans" cxnId="{B849483C-3899-40F3-BBE5-D9C1D07672F7}">
      <dgm:prSet/>
      <dgm:spPr/>
      <dgm:t>
        <a:bodyPr/>
        <a:lstStyle/>
        <a:p>
          <a:endParaRPr lang="en-US"/>
        </a:p>
      </dgm:t>
    </dgm:pt>
    <dgm:pt modelId="{1122EBDE-D2C0-4CA3-9C42-4E1DCDB985A3}" type="sibTrans" cxnId="{B849483C-3899-40F3-BBE5-D9C1D07672F7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217CEA61-648D-47F9-8EAC-64CAD81E06A3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5</a:t>
          </a:r>
        </a:p>
      </dgm:t>
    </dgm:pt>
    <dgm:pt modelId="{3659C0DC-D76D-47E5-804F-85D5B2EFD7AF}" type="parTrans" cxnId="{5B09B16F-9753-4051-9ADB-AAA8FA9270D6}">
      <dgm:prSet/>
      <dgm:spPr/>
      <dgm:t>
        <a:bodyPr/>
        <a:lstStyle/>
        <a:p>
          <a:endParaRPr lang="en-US"/>
        </a:p>
      </dgm:t>
    </dgm:pt>
    <dgm:pt modelId="{8D20BCFA-C921-4F0B-A871-B1F3DDCAAA21}" type="sibTrans" cxnId="{5B09B16F-9753-4051-9ADB-AAA8FA9270D6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B70B421A-E631-45A6-B899-B30FB4BFD815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4</a:t>
          </a:r>
        </a:p>
      </dgm:t>
    </dgm:pt>
    <dgm:pt modelId="{49A861F4-302E-4EAC-90A9-57ACFB879606}" type="parTrans" cxnId="{15E8E329-F00B-44E5-848B-29F6337C80C3}">
      <dgm:prSet/>
      <dgm:spPr/>
      <dgm:t>
        <a:bodyPr/>
        <a:lstStyle/>
        <a:p>
          <a:endParaRPr lang="en-US"/>
        </a:p>
      </dgm:t>
    </dgm:pt>
    <dgm:pt modelId="{E8497194-DF09-4F6F-9F81-C5A0D73FD287}" type="sibTrans" cxnId="{15E8E329-F00B-44E5-848B-29F6337C80C3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CF5B001-7294-46B6-8706-E310808BF0D8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3</a:t>
          </a:r>
        </a:p>
      </dgm:t>
    </dgm:pt>
    <dgm:pt modelId="{10D2E623-FF8D-4393-8D4B-92DBFCD29957}" type="parTrans" cxnId="{0ACC8E75-0BCA-4720-8B37-575DE83E9BA8}">
      <dgm:prSet/>
      <dgm:spPr/>
      <dgm:t>
        <a:bodyPr/>
        <a:lstStyle/>
        <a:p>
          <a:endParaRPr lang="en-US"/>
        </a:p>
      </dgm:t>
    </dgm:pt>
    <dgm:pt modelId="{75E40D6B-25FD-45CF-9907-A5516B5416FE}" type="sibTrans" cxnId="{0ACC8E75-0BCA-4720-8B37-575DE83E9BA8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EA236B2F-18AF-434A-B5BB-F3B27CC4E87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2</a:t>
          </a:r>
        </a:p>
      </dgm:t>
    </dgm:pt>
    <dgm:pt modelId="{BB991AFF-14A8-4640-9612-407DC55419DA}" type="parTrans" cxnId="{AE6F7B91-56AA-4247-813C-59E8E87B12CF}">
      <dgm:prSet/>
      <dgm:spPr/>
      <dgm:t>
        <a:bodyPr/>
        <a:lstStyle/>
        <a:p>
          <a:endParaRPr lang="en-US"/>
        </a:p>
      </dgm:t>
    </dgm:pt>
    <dgm:pt modelId="{29B20A8E-C855-465F-8ADE-71EC8CCCBDE5}" type="sibTrans" cxnId="{AE6F7B91-56AA-4247-813C-59E8E87B12CF}">
      <dgm:prSet/>
      <dgm:spPr>
        <a:solidFill>
          <a:schemeClr val="bg1"/>
        </a:solidFill>
      </dgm:spPr>
      <dgm:t>
        <a:bodyPr/>
        <a:lstStyle/>
        <a:p>
          <a:endParaRPr lang="en-US"/>
        </a:p>
      </dgm:t>
    </dgm:pt>
    <dgm:pt modelId="{75735CEA-C15F-4E87-9FBF-3F6230C3D289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1</a:t>
          </a:r>
        </a:p>
      </dgm:t>
    </dgm:pt>
    <dgm:pt modelId="{8524BE32-9408-4BB7-B05F-D51AF23EB7E8}" type="parTrans" cxnId="{15BE3060-DE78-4497-A56C-F68B827BFD81}">
      <dgm:prSet/>
      <dgm:spPr/>
      <dgm:t>
        <a:bodyPr/>
        <a:lstStyle/>
        <a:p>
          <a:endParaRPr lang="en-US"/>
        </a:p>
      </dgm:t>
    </dgm:pt>
    <dgm:pt modelId="{97102FC7-F2E3-4C10-B0A8-9335081AD976}" type="sibTrans" cxnId="{15BE3060-DE78-4497-A56C-F68B827BFD81}">
      <dgm:prSet/>
      <dgm:spPr/>
      <dgm:t>
        <a:bodyPr/>
        <a:lstStyle/>
        <a:p>
          <a:endParaRPr lang="en-US"/>
        </a:p>
      </dgm:t>
    </dgm:pt>
    <dgm:pt modelId="{8FEF0393-7069-4E55-8742-DF388238CD32}" type="pres">
      <dgm:prSet presAssocID="{7459B3BB-50D6-4B86-8B19-CF8C207AE36C}" presName="diagram" presStyleCnt="0">
        <dgm:presLayoutVars>
          <dgm:dir/>
          <dgm:resizeHandles/>
        </dgm:presLayoutVars>
      </dgm:prSet>
      <dgm:spPr/>
    </dgm:pt>
    <dgm:pt modelId="{DCFCADBD-066D-4007-83CE-D75E18C235FD}" type="pres">
      <dgm:prSet presAssocID="{55276FD9-B4DE-472B-B674-22F545D4294C}" presName="firstNode" presStyleLbl="node1" presStyleIdx="0" presStyleCnt="6">
        <dgm:presLayoutVars>
          <dgm:bulletEnabled val="1"/>
        </dgm:presLayoutVars>
      </dgm:prSet>
      <dgm:spPr/>
    </dgm:pt>
    <dgm:pt modelId="{1347B509-EB0B-4F58-A452-E76B12885E16}" type="pres">
      <dgm:prSet presAssocID="{1122EBDE-D2C0-4CA3-9C42-4E1DCDB985A3}" presName="sibTrans" presStyleLbl="sibTrans2D1" presStyleIdx="0" presStyleCnt="5"/>
      <dgm:spPr/>
    </dgm:pt>
    <dgm:pt modelId="{F2631221-F7BD-40F9-9CD3-208D5A58A636}" type="pres">
      <dgm:prSet presAssocID="{217CEA61-648D-47F9-8EAC-64CAD81E06A3}" presName="middleNode" presStyleCnt="0"/>
      <dgm:spPr/>
    </dgm:pt>
    <dgm:pt modelId="{82378000-716D-441E-ADA5-C831880AEBC9}" type="pres">
      <dgm:prSet presAssocID="{217CEA61-648D-47F9-8EAC-64CAD81E06A3}" presName="padding" presStyleLbl="node1" presStyleIdx="0" presStyleCnt="6"/>
      <dgm:spPr/>
    </dgm:pt>
    <dgm:pt modelId="{4501F21C-AE0C-4FB9-9D77-8F00746429C4}" type="pres">
      <dgm:prSet presAssocID="{217CEA61-648D-47F9-8EAC-64CAD81E06A3}" presName="shape" presStyleLbl="node1" presStyleIdx="1" presStyleCnt="6">
        <dgm:presLayoutVars>
          <dgm:bulletEnabled val="1"/>
        </dgm:presLayoutVars>
      </dgm:prSet>
      <dgm:spPr/>
    </dgm:pt>
    <dgm:pt modelId="{EB3F919D-B85A-4730-AE8E-702ABA293AFD}" type="pres">
      <dgm:prSet presAssocID="{8D20BCFA-C921-4F0B-A871-B1F3DDCAAA21}" presName="sibTrans" presStyleLbl="sibTrans2D1" presStyleIdx="1" presStyleCnt="5"/>
      <dgm:spPr/>
    </dgm:pt>
    <dgm:pt modelId="{F74DB14B-7923-43C0-A98C-BD9238E1E967}" type="pres">
      <dgm:prSet presAssocID="{B70B421A-E631-45A6-B899-B30FB4BFD815}" presName="middleNode" presStyleCnt="0"/>
      <dgm:spPr/>
    </dgm:pt>
    <dgm:pt modelId="{06E55F94-EA19-4128-BC5A-EB978AB24417}" type="pres">
      <dgm:prSet presAssocID="{B70B421A-E631-45A6-B899-B30FB4BFD815}" presName="padding" presStyleLbl="node1" presStyleIdx="1" presStyleCnt="6"/>
      <dgm:spPr/>
    </dgm:pt>
    <dgm:pt modelId="{7835A717-0DB2-47B5-8E5C-041DA6072487}" type="pres">
      <dgm:prSet presAssocID="{B70B421A-E631-45A6-B899-B30FB4BFD815}" presName="shape" presStyleLbl="node1" presStyleIdx="2" presStyleCnt="6">
        <dgm:presLayoutVars>
          <dgm:bulletEnabled val="1"/>
        </dgm:presLayoutVars>
      </dgm:prSet>
      <dgm:spPr/>
    </dgm:pt>
    <dgm:pt modelId="{93AB62C3-CC9D-49A0-83B0-8C55B8C27AB5}" type="pres">
      <dgm:prSet presAssocID="{E8497194-DF09-4F6F-9F81-C5A0D73FD287}" presName="sibTrans" presStyleLbl="sibTrans2D1" presStyleIdx="2" presStyleCnt="5"/>
      <dgm:spPr/>
    </dgm:pt>
    <dgm:pt modelId="{5B35047F-97DD-48E5-B51B-1025F40580CC}" type="pres">
      <dgm:prSet presAssocID="{7CF5B001-7294-46B6-8706-E310808BF0D8}" presName="middleNode" presStyleCnt="0"/>
      <dgm:spPr/>
    </dgm:pt>
    <dgm:pt modelId="{DAA2924D-1A5C-42D0-A0DA-C5389498B8DC}" type="pres">
      <dgm:prSet presAssocID="{7CF5B001-7294-46B6-8706-E310808BF0D8}" presName="padding" presStyleLbl="node1" presStyleIdx="2" presStyleCnt="6"/>
      <dgm:spPr/>
    </dgm:pt>
    <dgm:pt modelId="{DC4E0399-D33F-4709-98D2-1672FBFBB09A}" type="pres">
      <dgm:prSet presAssocID="{7CF5B001-7294-46B6-8706-E310808BF0D8}" presName="shape" presStyleLbl="node1" presStyleIdx="3" presStyleCnt="6">
        <dgm:presLayoutVars>
          <dgm:bulletEnabled val="1"/>
        </dgm:presLayoutVars>
      </dgm:prSet>
      <dgm:spPr/>
    </dgm:pt>
    <dgm:pt modelId="{A2C455EA-6178-4A8C-92B1-7708C2F2A64E}" type="pres">
      <dgm:prSet presAssocID="{75E40D6B-25FD-45CF-9907-A5516B5416FE}" presName="sibTrans" presStyleLbl="sibTrans2D1" presStyleIdx="3" presStyleCnt="5"/>
      <dgm:spPr/>
    </dgm:pt>
    <dgm:pt modelId="{AA18845C-953C-4081-936B-E4DB7517CE7B}" type="pres">
      <dgm:prSet presAssocID="{EA236B2F-18AF-434A-B5BB-F3B27CC4E87C}" presName="middleNode" presStyleCnt="0"/>
      <dgm:spPr/>
    </dgm:pt>
    <dgm:pt modelId="{2920F654-30C1-470F-AB70-0A9BEB1CCAFF}" type="pres">
      <dgm:prSet presAssocID="{EA236B2F-18AF-434A-B5BB-F3B27CC4E87C}" presName="padding" presStyleLbl="node1" presStyleIdx="3" presStyleCnt="6"/>
      <dgm:spPr/>
    </dgm:pt>
    <dgm:pt modelId="{C635FDC8-E6A9-4051-B3DF-0D56600FB419}" type="pres">
      <dgm:prSet presAssocID="{EA236B2F-18AF-434A-B5BB-F3B27CC4E87C}" presName="shape" presStyleLbl="node1" presStyleIdx="4" presStyleCnt="6">
        <dgm:presLayoutVars>
          <dgm:bulletEnabled val="1"/>
        </dgm:presLayoutVars>
      </dgm:prSet>
      <dgm:spPr/>
    </dgm:pt>
    <dgm:pt modelId="{BC9A1EDF-AF3C-496A-A238-118A7FDBB258}" type="pres">
      <dgm:prSet presAssocID="{29B20A8E-C855-465F-8ADE-71EC8CCCBDE5}" presName="sibTrans" presStyleLbl="sibTrans2D1" presStyleIdx="4" presStyleCnt="5"/>
      <dgm:spPr/>
    </dgm:pt>
    <dgm:pt modelId="{8B030CBC-A457-4EB6-B8B5-9848165437DD}" type="pres">
      <dgm:prSet presAssocID="{75735CEA-C15F-4E87-9FBF-3F6230C3D289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88BEED08-4AC1-45F9-ABA5-4E68B9954B9E}" type="presOf" srcId="{75E40D6B-25FD-45CF-9907-A5516B5416FE}" destId="{A2C455EA-6178-4A8C-92B1-7708C2F2A64E}" srcOrd="0" destOrd="0" presId="urn:microsoft.com/office/officeart/2005/8/layout/bProcess2"/>
    <dgm:cxn modelId="{39128D19-E2AE-43F5-9F03-E8D0DF117C08}" type="presOf" srcId="{217CEA61-648D-47F9-8EAC-64CAD81E06A3}" destId="{4501F21C-AE0C-4FB9-9D77-8F00746429C4}" srcOrd="0" destOrd="0" presId="urn:microsoft.com/office/officeart/2005/8/layout/bProcess2"/>
    <dgm:cxn modelId="{E608301A-E8C1-437A-AF4F-973C171AE1AF}" type="presOf" srcId="{29B20A8E-C855-465F-8ADE-71EC8CCCBDE5}" destId="{BC9A1EDF-AF3C-496A-A238-118A7FDBB258}" srcOrd="0" destOrd="0" presId="urn:microsoft.com/office/officeart/2005/8/layout/bProcess2"/>
    <dgm:cxn modelId="{15E8E329-F00B-44E5-848B-29F6337C80C3}" srcId="{7459B3BB-50D6-4B86-8B19-CF8C207AE36C}" destId="{B70B421A-E631-45A6-B899-B30FB4BFD815}" srcOrd="2" destOrd="0" parTransId="{49A861F4-302E-4EAC-90A9-57ACFB879606}" sibTransId="{E8497194-DF09-4F6F-9F81-C5A0D73FD287}"/>
    <dgm:cxn modelId="{B849483C-3899-40F3-BBE5-D9C1D07672F7}" srcId="{7459B3BB-50D6-4B86-8B19-CF8C207AE36C}" destId="{55276FD9-B4DE-472B-B674-22F545D4294C}" srcOrd="0" destOrd="0" parTransId="{54105FBE-0166-49A0-BBC7-2516CAA650E2}" sibTransId="{1122EBDE-D2C0-4CA3-9C42-4E1DCDB985A3}"/>
    <dgm:cxn modelId="{15BE3060-DE78-4497-A56C-F68B827BFD81}" srcId="{7459B3BB-50D6-4B86-8B19-CF8C207AE36C}" destId="{75735CEA-C15F-4E87-9FBF-3F6230C3D289}" srcOrd="5" destOrd="0" parTransId="{8524BE32-9408-4BB7-B05F-D51AF23EB7E8}" sibTransId="{97102FC7-F2E3-4C10-B0A8-9335081AD976}"/>
    <dgm:cxn modelId="{629C5E43-082E-47A5-95C9-C1F66CC0F2C4}" type="presOf" srcId="{75735CEA-C15F-4E87-9FBF-3F6230C3D289}" destId="{8B030CBC-A457-4EB6-B8B5-9848165437DD}" srcOrd="0" destOrd="0" presId="urn:microsoft.com/office/officeart/2005/8/layout/bProcess2"/>
    <dgm:cxn modelId="{5B09B16F-9753-4051-9ADB-AAA8FA9270D6}" srcId="{7459B3BB-50D6-4B86-8B19-CF8C207AE36C}" destId="{217CEA61-648D-47F9-8EAC-64CAD81E06A3}" srcOrd="1" destOrd="0" parTransId="{3659C0DC-D76D-47E5-804F-85D5B2EFD7AF}" sibTransId="{8D20BCFA-C921-4F0B-A871-B1F3DDCAAA21}"/>
    <dgm:cxn modelId="{0ACC8E75-0BCA-4720-8B37-575DE83E9BA8}" srcId="{7459B3BB-50D6-4B86-8B19-CF8C207AE36C}" destId="{7CF5B001-7294-46B6-8706-E310808BF0D8}" srcOrd="3" destOrd="0" parTransId="{10D2E623-FF8D-4393-8D4B-92DBFCD29957}" sibTransId="{75E40D6B-25FD-45CF-9907-A5516B5416FE}"/>
    <dgm:cxn modelId="{F0EB4E56-2680-4678-BC29-46BABC8E3FF7}" type="presOf" srcId="{7CF5B001-7294-46B6-8706-E310808BF0D8}" destId="{DC4E0399-D33F-4709-98D2-1672FBFBB09A}" srcOrd="0" destOrd="0" presId="urn:microsoft.com/office/officeart/2005/8/layout/bProcess2"/>
    <dgm:cxn modelId="{075D8179-041B-4FC7-B9D0-C591D3251AC2}" type="presOf" srcId="{7459B3BB-50D6-4B86-8B19-CF8C207AE36C}" destId="{8FEF0393-7069-4E55-8742-DF388238CD32}" srcOrd="0" destOrd="0" presId="urn:microsoft.com/office/officeart/2005/8/layout/bProcess2"/>
    <dgm:cxn modelId="{ADD6238D-DF70-4D04-A275-2B3C2B9BECD5}" type="presOf" srcId="{1122EBDE-D2C0-4CA3-9C42-4E1DCDB985A3}" destId="{1347B509-EB0B-4F58-A452-E76B12885E16}" srcOrd="0" destOrd="0" presId="urn:microsoft.com/office/officeart/2005/8/layout/bProcess2"/>
    <dgm:cxn modelId="{AE6F7B91-56AA-4247-813C-59E8E87B12CF}" srcId="{7459B3BB-50D6-4B86-8B19-CF8C207AE36C}" destId="{EA236B2F-18AF-434A-B5BB-F3B27CC4E87C}" srcOrd="4" destOrd="0" parTransId="{BB991AFF-14A8-4640-9612-407DC55419DA}" sibTransId="{29B20A8E-C855-465F-8ADE-71EC8CCCBDE5}"/>
    <dgm:cxn modelId="{4EAF42A2-1DAE-4E75-A499-3D559FD0A21C}" type="presOf" srcId="{B70B421A-E631-45A6-B899-B30FB4BFD815}" destId="{7835A717-0DB2-47B5-8E5C-041DA6072487}" srcOrd="0" destOrd="0" presId="urn:microsoft.com/office/officeart/2005/8/layout/bProcess2"/>
    <dgm:cxn modelId="{FEF23BBF-0CD2-4543-9AD0-1B8341BC96AB}" type="presOf" srcId="{E8497194-DF09-4F6F-9F81-C5A0D73FD287}" destId="{93AB62C3-CC9D-49A0-83B0-8C55B8C27AB5}" srcOrd="0" destOrd="0" presId="urn:microsoft.com/office/officeart/2005/8/layout/bProcess2"/>
    <dgm:cxn modelId="{252665C5-764A-43D1-B914-851FAC99CC6D}" type="presOf" srcId="{8D20BCFA-C921-4F0B-A871-B1F3DDCAAA21}" destId="{EB3F919D-B85A-4730-AE8E-702ABA293AFD}" srcOrd="0" destOrd="0" presId="urn:microsoft.com/office/officeart/2005/8/layout/bProcess2"/>
    <dgm:cxn modelId="{94EE2CC9-E599-417B-B3CE-F9AEAC5247BC}" type="presOf" srcId="{EA236B2F-18AF-434A-B5BB-F3B27CC4E87C}" destId="{C635FDC8-E6A9-4051-B3DF-0D56600FB419}" srcOrd="0" destOrd="0" presId="urn:microsoft.com/office/officeart/2005/8/layout/bProcess2"/>
    <dgm:cxn modelId="{EEBE68D2-C1A8-445E-809D-81DAA3E1C4C3}" type="presOf" srcId="{55276FD9-B4DE-472B-B674-22F545D4294C}" destId="{DCFCADBD-066D-4007-83CE-D75E18C235FD}" srcOrd="0" destOrd="0" presId="urn:microsoft.com/office/officeart/2005/8/layout/bProcess2"/>
    <dgm:cxn modelId="{945A91F6-EA8A-4950-BC07-01653C21C363}" type="presParOf" srcId="{8FEF0393-7069-4E55-8742-DF388238CD32}" destId="{DCFCADBD-066D-4007-83CE-D75E18C235FD}" srcOrd="0" destOrd="0" presId="urn:microsoft.com/office/officeart/2005/8/layout/bProcess2"/>
    <dgm:cxn modelId="{B05CBAD0-7814-42FB-AD2E-3FE7049C3D92}" type="presParOf" srcId="{8FEF0393-7069-4E55-8742-DF388238CD32}" destId="{1347B509-EB0B-4F58-A452-E76B12885E16}" srcOrd="1" destOrd="0" presId="urn:microsoft.com/office/officeart/2005/8/layout/bProcess2"/>
    <dgm:cxn modelId="{4C37F601-62B5-42D9-B51D-8ACA7FC61192}" type="presParOf" srcId="{8FEF0393-7069-4E55-8742-DF388238CD32}" destId="{F2631221-F7BD-40F9-9CD3-208D5A58A636}" srcOrd="2" destOrd="0" presId="urn:microsoft.com/office/officeart/2005/8/layout/bProcess2"/>
    <dgm:cxn modelId="{D4C7A7B1-C9D5-4CB8-A9BF-0C1387FFA89B}" type="presParOf" srcId="{F2631221-F7BD-40F9-9CD3-208D5A58A636}" destId="{82378000-716D-441E-ADA5-C831880AEBC9}" srcOrd="0" destOrd="0" presId="urn:microsoft.com/office/officeart/2005/8/layout/bProcess2"/>
    <dgm:cxn modelId="{9A6B63A2-DA9C-4E16-BBB0-A33558415744}" type="presParOf" srcId="{F2631221-F7BD-40F9-9CD3-208D5A58A636}" destId="{4501F21C-AE0C-4FB9-9D77-8F00746429C4}" srcOrd="1" destOrd="0" presId="urn:microsoft.com/office/officeart/2005/8/layout/bProcess2"/>
    <dgm:cxn modelId="{DA587EFF-4524-4CF3-832F-4ED4BAE979C5}" type="presParOf" srcId="{8FEF0393-7069-4E55-8742-DF388238CD32}" destId="{EB3F919D-B85A-4730-AE8E-702ABA293AFD}" srcOrd="3" destOrd="0" presId="urn:microsoft.com/office/officeart/2005/8/layout/bProcess2"/>
    <dgm:cxn modelId="{90FD7CF7-B4FF-4F1A-AC48-19F8AD641B71}" type="presParOf" srcId="{8FEF0393-7069-4E55-8742-DF388238CD32}" destId="{F74DB14B-7923-43C0-A98C-BD9238E1E967}" srcOrd="4" destOrd="0" presId="urn:microsoft.com/office/officeart/2005/8/layout/bProcess2"/>
    <dgm:cxn modelId="{4BB047AD-E2F5-48A6-9522-BDC3D823A46F}" type="presParOf" srcId="{F74DB14B-7923-43C0-A98C-BD9238E1E967}" destId="{06E55F94-EA19-4128-BC5A-EB978AB24417}" srcOrd="0" destOrd="0" presId="urn:microsoft.com/office/officeart/2005/8/layout/bProcess2"/>
    <dgm:cxn modelId="{39DF2596-FE5C-4910-BD55-CBABB7D7FA41}" type="presParOf" srcId="{F74DB14B-7923-43C0-A98C-BD9238E1E967}" destId="{7835A717-0DB2-47B5-8E5C-041DA6072487}" srcOrd="1" destOrd="0" presId="urn:microsoft.com/office/officeart/2005/8/layout/bProcess2"/>
    <dgm:cxn modelId="{A8EB1653-75B4-4BC9-87D8-6865811B34A0}" type="presParOf" srcId="{8FEF0393-7069-4E55-8742-DF388238CD32}" destId="{93AB62C3-CC9D-49A0-83B0-8C55B8C27AB5}" srcOrd="5" destOrd="0" presId="urn:microsoft.com/office/officeart/2005/8/layout/bProcess2"/>
    <dgm:cxn modelId="{702AEE9B-99CE-43D3-9F9D-FAF833E9AE32}" type="presParOf" srcId="{8FEF0393-7069-4E55-8742-DF388238CD32}" destId="{5B35047F-97DD-48E5-B51B-1025F40580CC}" srcOrd="6" destOrd="0" presId="urn:microsoft.com/office/officeart/2005/8/layout/bProcess2"/>
    <dgm:cxn modelId="{399251ED-7255-4357-86D9-8DE51D62F2A2}" type="presParOf" srcId="{5B35047F-97DD-48E5-B51B-1025F40580CC}" destId="{DAA2924D-1A5C-42D0-A0DA-C5389498B8DC}" srcOrd="0" destOrd="0" presId="urn:microsoft.com/office/officeart/2005/8/layout/bProcess2"/>
    <dgm:cxn modelId="{47C4A5CF-7EB3-413B-9CAC-D2C215124AD9}" type="presParOf" srcId="{5B35047F-97DD-48E5-B51B-1025F40580CC}" destId="{DC4E0399-D33F-4709-98D2-1672FBFBB09A}" srcOrd="1" destOrd="0" presId="urn:microsoft.com/office/officeart/2005/8/layout/bProcess2"/>
    <dgm:cxn modelId="{A5609CE9-9C2A-413A-90FC-BC5986E66FB1}" type="presParOf" srcId="{8FEF0393-7069-4E55-8742-DF388238CD32}" destId="{A2C455EA-6178-4A8C-92B1-7708C2F2A64E}" srcOrd="7" destOrd="0" presId="urn:microsoft.com/office/officeart/2005/8/layout/bProcess2"/>
    <dgm:cxn modelId="{07F1F5A3-1BEE-4AB8-88BE-0847E3B3A5F1}" type="presParOf" srcId="{8FEF0393-7069-4E55-8742-DF388238CD32}" destId="{AA18845C-953C-4081-936B-E4DB7517CE7B}" srcOrd="8" destOrd="0" presId="urn:microsoft.com/office/officeart/2005/8/layout/bProcess2"/>
    <dgm:cxn modelId="{84E02640-4C28-4CF2-A546-B29581CB88F4}" type="presParOf" srcId="{AA18845C-953C-4081-936B-E4DB7517CE7B}" destId="{2920F654-30C1-470F-AB70-0A9BEB1CCAFF}" srcOrd="0" destOrd="0" presId="urn:microsoft.com/office/officeart/2005/8/layout/bProcess2"/>
    <dgm:cxn modelId="{66A88D3F-D5E5-4261-A369-D364376F0116}" type="presParOf" srcId="{AA18845C-953C-4081-936B-E4DB7517CE7B}" destId="{C635FDC8-E6A9-4051-B3DF-0D56600FB419}" srcOrd="1" destOrd="0" presId="urn:microsoft.com/office/officeart/2005/8/layout/bProcess2"/>
    <dgm:cxn modelId="{DBC55703-1772-48CF-A89B-9C28F1A3D311}" type="presParOf" srcId="{8FEF0393-7069-4E55-8742-DF388238CD32}" destId="{BC9A1EDF-AF3C-496A-A238-118A7FDBB258}" srcOrd="9" destOrd="0" presId="urn:microsoft.com/office/officeart/2005/8/layout/bProcess2"/>
    <dgm:cxn modelId="{F7BE282D-4331-4160-A267-77BBD00A152E}" type="presParOf" srcId="{8FEF0393-7069-4E55-8742-DF388238CD32}" destId="{8B030CBC-A457-4EB6-B8B5-9848165437DD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E0E6C2-BA62-4AC9-8084-D499C17EA95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A5C5DF5-06CA-4271-A62B-0761F90C80EA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Head</a:t>
          </a:r>
        </a:p>
      </dgm:t>
    </dgm:pt>
    <dgm:pt modelId="{530DDBED-D6B1-4841-9EBC-50E508255946}" type="parTrans" cxnId="{47F93C94-4538-4126-BC87-3C6530D7EE64}">
      <dgm:prSet/>
      <dgm:spPr/>
      <dgm:t>
        <a:bodyPr/>
        <a:lstStyle/>
        <a:p>
          <a:endParaRPr lang="en-US"/>
        </a:p>
      </dgm:t>
    </dgm:pt>
    <dgm:pt modelId="{3A209C6E-8C1B-4487-93F0-00647932D2DC}" type="sibTrans" cxnId="{47F93C94-4538-4126-BC87-3C6530D7EE64}">
      <dgm:prSet/>
      <dgm:spPr/>
      <dgm:t>
        <a:bodyPr/>
        <a:lstStyle/>
        <a:p>
          <a:endParaRPr lang="en-US"/>
        </a:p>
      </dgm:t>
    </dgm:pt>
    <dgm:pt modelId="{854627D7-8518-4339-9015-B51F140DE81E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Next</a:t>
          </a:r>
        </a:p>
      </dgm:t>
    </dgm:pt>
    <dgm:pt modelId="{106B150C-1F50-411B-981A-7E002B9E9FEB}" type="parTrans" cxnId="{AE3609B7-A5CE-43DA-8165-0BE427DEE100}">
      <dgm:prSet/>
      <dgm:spPr/>
      <dgm:t>
        <a:bodyPr/>
        <a:lstStyle/>
        <a:p>
          <a:endParaRPr lang="en-US"/>
        </a:p>
      </dgm:t>
    </dgm:pt>
    <dgm:pt modelId="{CC2A87F0-7949-4C58-AF55-20A8C9E8F45F}" type="sibTrans" cxnId="{AE3609B7-A5CE-43DA-8165-0BE427DEE100}">
      <dgm:prSet/>
      <dgm:spPr/>
      <dgm:t>
        <a:bodyPr/>
        <a:lstStyle/>
        <a:p>
          <a:endParaRPr lang="en-US"/>
        </a:p>
      </dgm:t>
    </dgm:pt>
    <dgm:pt modelId="{B34B44B5-4940-48AB-A7B1-FC162D1A35DD}">
      <dgm:prSet phldrT="[Text]" custT="1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Tail</a:t>
          </a:r>
        </a:p>
      </dgm:t>
    </dgm:pt>
    <dgm:pt modelId="{493FE893-F073-4990-A79D-73D98E3B19BE}" type="parTrans" cxnId="{421187B8-E364-4563-901F-84AAE070BE91}">
      <dgm:prSet/>
      <dgm:spPr/>
      <dgm:t>
        <a:bodyPr/>
        <a:lstStyle/>
        <a:p>
          <a:endParaRPr lang="en-US"/>
        </a:p>
      </dgm:t>
    </dgm:pt>
    <dgm:pt modelId="{1E805782-5E21-48E0-828E-5B408265CDE5}" type="sibTrans" cxnId="{421187B8-E364-4563-901F-84AAE070BE91}">
      <dgm:prSet/>
      <dgm:spPr/>
      <dgm:t>
        <a:bodyPr/>
        <a:lstStyle/>
        <a:p>
          <a:endParaRPr lang="en-US"/>
        </a:p>
      </dgm:t>
    </dgm:pt>
    <dgm:pt modelId="{11BEC984-9BAC-46BC-901A-5F45668A8AF0}" type="pres">
      <dgm:prSet presAssocID="{1EE0E6C2-BA62-4AC9-8084-D499C17EA95D}" presName="Name0" presStyleCnt="0">
        <dgm:presLayoutVars>
          <dgm:dir/>
          <dgm:animLvl val="lvl"/>
          <dgm:resizeHandles val="exact"/>
        </dgm:presLayoutVars>
      </dgm:prSet>
      <dgm:spPr/>
    </dgm:pt>
    <dgm:pt modelId="{2BC32865-03B1-45FE-AE79-B3A5526F9749}" type="pres">
      <dgm:prSet presAssocID="{6A5C5DF5-06CA-4271-A62B-0761F90C80EA}" presName="parTxOnly" presStyleLbl="node1" presStyleIdx="0" presStyleCnt="3" custScaleX="120714">
        <dgm:presLayoutVars>
          <dgm:chMax val="0"/>
          <dgm:chPref val="0"/>
          <dgm:bulletEnabled val="1"/>
        </dgm:presLayoutVars>
      </dgm:prSet>
      <dgm:spPr/>
    </dgm:pt>
    <dgm:pt modelId="{837FC8DB-084B-4FDF-8C1F-FC18C6040CE0}" type="pres">
      <dgm:prSet presAssocID="{3A209C6E-8C1B-4487-93F0-00647932D2DC}" presName="parTxOnlySpace" presStyleCnt="0"/>
      <dgm:spPr/>
    </dgm:pt>
    <dgm:pt modelId="{2D10F0FC-E91F-44BA-BEF7-C940CEEA0ABF}" type="pres">
      <dgm:prSet presAssocID="{854627D7-8518-4339-9015-B51F140DE81E}" presName="parTxOnly" presStyleLbl="node1" presStyleIdx="1" presStyleCnt="3" custScaleX="119660">
        <dgm:presLayoutVars>
          <dgm:chMax val="0"/>
          <dgm:chPref val="0"/>
          <dgm:bulletEnabled val="1"/>
        </dgm:presLayoutVars>
      </dgm:prSet>
      <dgm:spPr/>
    </dgm:pt>
    <dgm:pt modelId="{666EFF88-D6F9-49D8-8E1F-4B1F5B9B6E46}" type="pres">
      <dgm:prSet presAssocID="{CC2A87F0-7949-4C58-AF55-20A8C9E8F45F}" presName="parTxOnlySpace" presStyleCnt="0"/>
      <dgm:spPr/>
    </dgm:pt>
    <dgm:pt modelId="{51F355FF-1AFC-4C8A-890B-98C9E26379DE}" type="pres">
      <dgm:prSet presAssocID="{B34B44B5-4940-48AB-A7B1-FC162D1A35DD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DC90E14-C184-4490-A4DA-1580EA0AB3BD}" type="presOf" srcId="{854627D7-8518-4339-9015-B51F140DE81E}" destId="{2D10F0FC-E91F-44BA-BEF7-C940CEEA0ABF}" srcOrd="0" destOrd="0" presId="urn:microsoft.com/office/officeart/2005/8/layout/chevron1"/>
    <dgm:cxn modelId="{B59C3E37-C073-407B-8E71-40CCC6758EF6}" type="presOf" srcId="{B34B44B5-4940-48AB-A7B1-FC162D1A35DD}" destId="{51F355FF-1AFC-4C8A-890B-98C9E26379DE}" srcOrd="0" destOrd="0" presId="urn:microsoft.com/office/officeart/2005/8/layout/chevron1"/>
    <dgm:cxn modelId="{46D9193B-1F3E-4B5E-9FDB-502B083F84EE}" type="presOf" srcId="{6A5C5DF5-06CA-4271-A62B-0761F90C80EA}" destId="{2BC32865-03B1-45FE-AE79-B3A5526F9749}" srcOrd="0" destOrd="0" presId="urn:microsoft.com/office/officeart/2005/8/layout/chevron1"/>
    <dgm:cxn modelId="{47F93C94-4538-4126-BC87-3C6530D7EE64}" srcId="{1EE0E6C2-BA62-4AC9-8084-D499C17EA95D}" destId="{6A5C5DF5-06CA-4271-A62B-0761F90C80EA}" srcOrd="0" destOrd="0" parTransId="{530DDBED-D6B1-4841-9EBC-50E508255946}" sibTransId="{3A209C6E-8C1B-4487-93F0-00647932D2DC}"/>
    <dgm:cxn modelId="{AE3609B7-A5CE-43DA-8165-0BE427DEE100}" srcId="{1EE0E6C2-BA62-4AC9-8084-D499C17EA95D}" destId="{854627D7-8518-4339-9015-B51F140DE81E}" srcOrd="1" destOrd="0" parTransId="{106B150C-1F50-411B-981A-7E002B9E9FEB}" sibTransId="{CC2A87F0-7949-4C58-AF55-20A8C9E8F45F}"/>
    <dgm:cxn modelId="{421187B8-E364-4563-901F-84AAE070BE91}" srcId="{1EE0E6C2-BA62-4AC9-8084-D499C17EA95D}" destId="{B34B44B5-4940-48AB-A7B1-FC162D1A35DD}" srcOrd="2" destOrd="0" parTransId="{493FE893-F073-4990-A79D-73D98E3B19BE}" sibTransId="{1E805782-5E21-48E0-828E-5B408265CDE5}"/>
    <dgm:cxn modelId="{FB0A11EC-861C-4DEB-9F04-4670FF28F617}" type="presOf" srcId="{1EE0E6C2-BA62-4AC9-8084-D499C17EA95D}" destId="{11BEC984-9BAC-46BC-901A-5F45668A8AF0}" srcOrd="0" destOrd="0" presId="urn:microsoft.com/office/officeart/2005/8/layout/chevron1"/>
    <dgm:cxn modelId="{1B77E44D-E830-43CD-B0D5-C2F882BB1164}" type="presParOf" srcId="{11BEC984-9BAC-46BC-901A-5F45668A8AF0}" destId="{2BC32865-03B1-45FE-AE79-B3A5526F9749}" srcOrd="0" destOrd="0" presId="urn:microsoft.com/office/officeart/2005/8/layout/chevron1"/>
    <dgm:cxn modelId="{DE1D745A-D1E4-488B-8F50-0C1F8FE5FBC8}" type="presParOf" srcId="{11BEC984-9BAC-46BC-901A-5F45668A8AF0}" destId="{837FC8DB-084B-4FDF-8C1F-FC18C6040CE0}" srcOrd="1" destOrd="0" presId="urn:microsoft.com/office/officeart/2005/8/layout/chevron1"/>
    <dgm:cxn modelId="{FDA2E5AE-8B71-4C07-89D9-12CFA8470312}" type="presParOf" srcId="{11BEC984-9BAC-46BC-901A-5F45668A8AF0}" destId="{2D10F0FC-E91F-44BA-BEF7-C940CEEA0ABF}" srcOrd="2" destOrd="0" presId="urn:microsoft.com/office/officeart/2005/8/layout/chevron1"/>
    <dgm:cxn modelId="{D321E182-8032-4181-84A8-D99A0402C722}" type="presParOf" srcId="{11BEC984-9BAC-46BC-901A-5F45668A8AF0}" destId="{666EFF88-D6F9-49D8-8E1F-4B1F5B9B6E46}" srcOrd="3" destOrd="0" presId="urn:microsoft.com/office/officeart/2005/8/layout/chevron1"/>
    <dgm:cxn modelId="{A8A5C70C-D132-4398-9179-5170538ADCAF}" type="presParOf" srcId="{11BEC984-9BAC-46BC-901A-5F45668A8AF0}" destId="{51F355FF-1AFC-4C8A-890B-98C9E26379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CADBD-066D-4007-83CE-D75E18C235FD}">
      <dsp:nvSpPr>
        <dsp:cNvPr id="0" name=""/>
        <dsp:cNvSpPr/>
      </dsp:nvSpPr>
      <dsp:spPr>
        <a:xfrm>
          <a:off x="0" y="134296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6</a:t>
          </a:r>
        </a:p>
      </dsp:txBody>
      <dsp:txXfrm>
        <a:off x="115893" y="250189"/>
        <a:ext cx="559582" cy="559582"/>
      </dsp:txXfrm>
    </dsp:sp>
    <dsp:sp modelId="{1347B509-EB0B-4F58-A452-E76B12885E16}">
      <dsp:nvSpPr>
        <dsp:cNvPr id="0" name=""/>
        <dsp:cNvSpPr/>
      </dsp:nvSpPr>
      <dsp:spPr>
        <a:xfrm rot="10800000">
          <a:off x="257194" y="1027850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1F21C-AE0C-4FB9-9D77-8F00746429C4}">
      <dsp:nvSpPr>
        <dsp:cNvPr id="0" name=""/>
        <dsp:cNvSpPr/>
      </dsp:nvSpPr>
      <dsp:spPr>
        <a:xfrm>
          <a:off x="131762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5</a:t>
          </a:r>
        </a:p>
      </dsp:txBody>
      <dsp:txXfrm>
        <a:off x="209063" y="1411707"/>
        <a:ext cx="373240" cy="373240"/>
      </dsp:txXfrm>
    </dsp:sp>
    <dsp:sp modelId="{EB3F919D-B85A-4730-AE8E-702ABA293AFD}">
      <dsp:nvSpPr>
        <dsp:cNvPr id="0" name=""/>
        <dsp:cNvSpPr/>
      </dsp:nvSpPr>
      <dsp:spPr>
        <a:xfrm rot="5400000">
          <a:off x="856852" y="1490011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5A717-0DB2-47B5-8E5C-041DA6072487}">
      <dsp:nvSpPr>
        <dsp:cNvPr id="0" name=""/>
        <dsp:cNvSpPr/>
      </dsp:nvSpPr>
      <dsp:spPr>
        <a:xfrm>
          <a:off x="1318816" y="1334406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4</a:t>
          </a:r>
        </a:p>
      </dsp:txBody>
      <dsp:txXfrm>
        <a:off x="1396117" y="1411707"/>
        <a:ext cx="373240" cy="373240"/>
      </dsp:txXfrm>
    </dsp:sp>
    <dsp:sp modelId="{93AB62C3-CC9D-49A0-83B0-8C55B8C27AB5}">
      <dsp:nvSpPr>
        <dsp:cNvPr id="0" name=""/>
        <dsp:cNvSpPr/>
      </dsp:nvSpPr>
      <dsp:spPr>
        <a:xfrm>
          <a:off x="1444247" y="949706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E0399-D33F-4709-98D2-1672FBFBB09A}">
      <dsp:nvSpPr>
        <dsp:cNvPr id="0" name=""/>
        <dsp:cNvSpPr/>
      </dsp:nvSpPr>
      <dsp:spPr>
        <a:xfrm>
          <a:off x="1318816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3</a:t>
          </a:r>
        </a:p>
      </dsp:txBody>
      <dsp:txXfrm>
        <a:off x="1396117" y="343360"/>
        <a:ext cx="373240" cy="373240"/>
      </dsp:txXfrm>
    </dsp:sp>
    <dsp:sp modelId="{A2C455EA-6178-4A8C-92B1-7708C2F2A64E}">
      <dsp:nvSpPr>
        <dsp:cNvPr id="0" name=""/>
        <dsp:cNvSpPr/>
      </dsp:nvSpPr>
      <dsp:spPr>
        <a:xfrm rot="5400000">
          <a:off x="2043905" y="421663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5FDC8-E6A9-4051-B3DF-0D56600FB419}">
      <dsp:nvSpPr>
        <dsp:cNvPr id="0" name=""/>
        <dsp:cNvSpPr/>
      </dsp:nvSpPr>
      <dsp:spPr>
        <a:xfrm>
          <a:off x="2505869" y="266059"/>
          <a:ext cx="527842" cy="527842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tx1"/>
              </a:solidFill>
            </a:rPr>
            <a:t>2</a:t>
          </a:r>
        </a:p>
      </dsp:txBody>
      <dsp:txXfrm>
        <a:off x="2583170" y="343360"/>
        <a:ext cx="373240" cy="373240"/>
      </dsp:txXfrm>
    </dsp:sp>
    <dsp:sp modelId="{BC9A1EDF-AF3C-496A-A238-118A7FDBB258}">
      <dsp:nvSpPr>
        <dsp:cNvPr id="0" name=""/>
        <dsp:cNvSpPr/>
      </dsp:nvSpPr>
      <dsp:spPr>
        <a:xfrm rot="10800000">
          <a:off x="2631301" y="896087"/>
          <a:ext cx="276979" cy="216633"/>
        </a:xfrm>
        <a:prstGeom prst="triangl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30CBC-A457-4EB6-B8B5-9848165437DD}">
      <dsp:nvSpPr>
        <dsp:cNvPr id="0" name=""/>
        <dsp:cNvSpPr/>
      </dsp:nvSpPr>
      <dsp:spPr>
        <a:xfrm>
          <a:off x="2374106" y="1202644"/>
          <a:ext cx="791368" cy="7913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1</a:t>
          </a:r>
        </a:p>
      </dsp:txBody>
      <dsp:txXfrm>
        <a:off x="2489999" y="1318537"/>
        <a:ext cx="559582" cy="559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32865-03B1-45FE-AE79-B3A5526F9749}">
      <dsp:nvSpPr>
        <dsp:cNvPr id="0" name=""/>
        <dsp:cNvSpPr/>
      </dsp:nvSpPr>
      <dsp:spPr>
        <a:xfrm>
          <a:off x="668" y="1086708"/>
          <a:ext cx="127237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Head</a:t>
          </a:r>
        </a:p>
      </dsp:txBody>
      <dsp:txXfrm>
        <a:off x="211476" y="1086708"/>
        <a:ext cx="850756" cy="421615"/>
      </dsp:txXfrm>
    </dsp:sp>
    <dsp:sp modelId="{2D10F0FC-E91F-44BA-BEF7-C940CEEA0ABF}">
      <dsp:nvSpPr>
        <dsp:cNvPr id="0" name=""/>
        <dsp:cNvSpPr/>
      </dsp:nvSpPr>
      <dsp:spPr>
        <a:xfrm>
          <a:off x="1167635" y="1086708"/>
          <a:ext cx="1261261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Next</a:t>
          </a:r>
        </a:p>
      </dsp:txBody>
      <dsp:txXfrm>
        <a:off x="1378443" y="1086708"/>
        <a:ext cx="839646" cy="421615"/>
      </dsp:txXfrm>
    </dsp:sp>
    <dsp:sp modelId="{51F355FF-1AFC-4C8A-890B-98C9E26379DE}">
      <dsp:nvSpPr>
        <dsp:cNvPr id="0" name=""/>
        <dsp:cNvSpPr/>
      </dsp:nvSpPr>
      <dsp:spPr>
        <a:xfrm>
          <a:off x="2323493" y="1086708"/>
          <a:ext cx="1054037" cy="421615"/>
        </a:xfrm>
        <a:prstGeom prst="chevron">
          <a:avLst/>
        </a:prstGeom>
        <a:solidFill>
          <a:schemeClr val="bg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bg1"/>
              </a:solidFill>
            </a:rPr>
            <a:t>Tail</a:t>
          </a:r>
        </a:p>
      </dsp:txBody>
      <dsp:txXfrm>
        <a:off x="2534301" y="1086708"/>
        <a:ext cx="632422" cy="421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65641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3190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922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6547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43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LinkedList implementation in C# uses</a:t>
            </a:r>
            <a:r>
              <a:rPr lang="en-US" baseline="0" dirty="0"/>
              <a:t> double-linked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7597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5032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find the definition of ‘</a:t>
            </a:r>
            <a:r>
              <a:rPr lang="en-US" dirty="0" err="1"/>
              <a:t>IAbstractStack</a:t>
            </a:r>
            <a:r>
              <a:rPr lang="en-US" dirty="0"/>
              <a:t>&lt;T&gt;’ in the provided Skeleton.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2538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find the definition of ‘</a:t>
            </a:r>
            <a:r>
              <a:rPr lang="en-US" dirty="0" err="1"/>
              <a:t>IAbstractQueue</a:t>
            </a:r>
            <a:r>
              <a:rPr lang="en-US" dirty="0"/>
              <a:t>&lt;T&gt;’ in the provided Skeleton.</a:t>
            </a:r>
            <a:endParaRPr lang="bg-BG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9631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3489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9321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find the definition of ‘</a:t>
            </a:r>
            <a:r>
              <a:rPr lang="en-US" dirty="0" err="1"/>
              <a:t>IAbstractList</a:t>
            </a:r>
            <a:r>
              <a:rPr lang="en-US" dirty="0"/>
              <a:t>&lt;T&gt;’ in the provided Skeleton.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63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28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0172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10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317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2148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407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1" y="6454760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2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7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6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57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9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7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2.jp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6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0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5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virtualracingschool.com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 bwMode="auto">
          <a:xfrm>
            <a:off x="2220475" y="3426544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1377876" y="2494639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574299" y="3426544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and Dynamic Implementation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Data Structures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381446" y="4229440"/>
            <a:ext cx="493902" cy="477457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endCxn id="50" idx="3"/>
          </p:cNvCxnSpPr>
          <p:nvPr/>
        </p:nvCxnSpPr>
        <p:spPr>
          <a:xfrm flipV="1">
            <a:off x="995871" y="2902174"/>
            <a:ext cx="454335" cy="5748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1" idx="3"/>
            <a:endCxn id="13" idx="7"/>
          </p:cNvCxnSpPr>
          <p:nvPr/>
        </p:nvCxnSpPr>
        <p:spPr>
          <a:xfrm flipH="1">
            <a:off x="1803018" y="3834079"/>
            <a:ext cx="489787" cy="465283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3993" y="3363247"/>
            <a:ext cx="426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416" y="3363246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2942" y="4131183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75666" y="2404774"/>
            <a:ext cx="51435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A</a:t>
            </a:r>
          </a:p>
        </p:txBody>
      </p:sp>
      <p:cxnSp>
        <p:nvCxnSpPr>
          <p:cNvPr id="21" name="Straight Arrow Connector 20"/>
          <p:cNvCxnSpPr>
            <a:stCxn id="13" idx="0"/>
            <a:endCxn id="50" idx="4"/>
          </p:cNvCxnSpPr>
          <p:nvPr/>
        </p:nvCxnSpPr>
        <p:spPr>
          <a:xfrm flipH="1" flipV="1">
            <a:off x="1624827" y="2972096"/>
            <a:ext cx="3570" cy="1257344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1" idx="2"/>
            <a:endCxn id="46" idx="6"/>
          </p:cNvCxnSpPr>
          <p:nvPr/>
        </p:nvCxnSpPr>
        <p:spPr>
          <a:xfrm flipH="1">
            <a:off x="1068201" y="3665273"/>
            <a:ext cx="1152274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1" idx="1"/>
            <a:endCxn id="50" idx="5"/>
          </p:cNvCxnSpPr>
          <p:nvPr/>
        </p:nvCxnSpPr>
        <p:spPr>
          <a:xfrm flipH="1" flipV="1">
            <a:off x="1799448" y="2902174"/>
            <a:ext cx="493357" cy="594292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956247"/>
              </p:ext>
            </p:extLst>
          </p:nvPr>
        </p:nvGraphicFramePr>
        <p:xfrm>
          <a:off x="2499201" y="4283279"/>
          <a:ext cx="2116828" cy="459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207">
                  <a:extLst>
                    <a:ext uri="{9D8B030D-6E8A-4147-A177-3AD203B41FA5}">
                      <a16:colId xmlns:a16="http://schemas.microsoft.com/office/drawing/2014/main" val="2507837977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2256270582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1986077336"/>
                    </a:ext>
                  </a:extLst>
                </a:gridCol>
                <a:gridCol w="529207">
                  <a:extLst>
                    <a:ext uri="{9D8B030D-6E8A-4147-A177-3AD203B41FA5}">
                      <a16:colId xmlns:a16="http://schemas.microsoft.com/office/drawing/2014/main" val="204806445"/>
                    </a:ext>
                  </a:extLst>
                </a:gridCol>
              </a:tblGrid>
              <a:tr h="45921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5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06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noProof="1"/>
              <a:t>Create</a:t>
            </a:r>
            <a:r>
              <a:rPr lang="en-US" altLang="ko-KR" dirty="0"/>
              <a:t> a </a:t>
            </a:r>
            <a:r>
              <a:rPr lang="en-US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altLang="ko-KR" dirty="0"/>
              <a:t> data structure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Add</a:t>
            </a:r>
            <a:r>
              <a:rPr lang="en-US" sz="3200" dirty="0">
                <a:latin typeface="Consolas" panose="020B0609020204030204" pitchFamily="49" charset="0"/>
              </a:rPr>
              <a:t>(T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element)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3200" dirty="0"/>
              <a:t> operations through an indexer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latin typeface="Consolas" panose="020B0609020204030204" pitchFamily="49" charset="0"/>
              </a:rPr>
              <a:t>int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sz="3200" dirty="0">
                <a:latin typeface="Consolas" panose="020B0609020204030204" pitchFamily="49" charset="0"/>
              </a:rPr>
              <a:t> { get; }</a:t>
            </a:r>
          </a:p>
          <a:p>
            <a:pPr lvl="1">
              <a:lnSpc>
                <a:spcPct val="125000"/>
              </a:lnSpc>
              <a:buClr>
                <a:schemeClr val="tx1"/>
              </a:buClr>
            </a:pPr>
            <a:r>
              <a:rPr lang="en-US" sz="3200" dirty="0">
                <a:latin typeface="Consolas" panose="020B0609020204030204" pitchFamily="49" charset="0"/>
              </a:rPr>
              <a:t>bool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Remove</a:t>
            </a:r>
            <a:r>
              <a:rPr lang="en-US" sz="3200" dirty="0">
                <a:latin typeface="Consolas" panose="020B0609020204030204" pitchFamily="49" charset="0"/>
              </a:rPr>
              <a:t>(T item)</a:t>
            </a:r>
          </a:p>
          <a:p>
            <a:pPr lvl="1">
              <a:lnSpc>
                <a:spcPct val="135000"/>
              </a:lnSpc>
              <a:buClr>
                <a:schemeClr val="tx1"/>
              </a:buClr>
            </a:pPr>
            <a:r>
              <a:rPr lang="en-US" sz="3200" dirty="0"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RemoveAt</a:t>
            </a:r>
            <a:r>
              <a:rPr lang="en-US" sz="3200" dirty="0">
                <a:latin typeface="Consolas" panose="020B0609020204030204" pitchFamily="49" charset="0"/>
              </a:rPr>
              <a:t>(int index)</a:t>
            </a:r>
          </a:p>
          <a:p>
            <a:pPr lvl="1">
              <a:lnSpc>
                <a:spcPct val="145000"/>
              </a:lnSpc>
              <a:buClr>
                <a:schemeClr val="tx1"/>
              </a:buClr>
            </a:pPr>
            <a:r>
              <a:rPr lang="en-US" sz="3200" dirty="0"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IndexOf</a:t>
            </a:r>
            <a:r>
              <a:rPr lang="en-US" sz="3200" dirty="0">
                <a:latin typeface="Consolas" panose="020B0609020204030204" pitchFamily="49" charset="0"/>
              </a:rPr>
              <a:t>(T item)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List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951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Constructor and fields: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List – Constructor and Fields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59414" y="1916925"/>
            <a:ext cx="10280071" cy="45275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dirty="0">
                <a:latin typeface="Consolas" pitchFamily="49" charset="0"/>
              </a:rPr>
              <a:t>public class List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&lt;T&gt;</a:t>
            </a:r>
            <a:r>
              <a:rPr lang="en-US" altLang="en-US" sz="2000" b="1" dirty="0">
                <a:latin typeface="Consolas" pitchFamily="49" charset="0"/>
              </a:rPr>
              <a:t> : </a:t>
            </a:r>
            <a:r>
              <a:rPr lang="en-US" altLang="en-US" sz="2000" b="1" dirty="0" err="1">
                <a:latin typeface="Consolas" pitchFamily="49" charset="0"/>
              </a:rPr>
              <a:t>IList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&lt;T&gt;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  <a:endParaRPr lang="bg-BG" altLang="en-US" sz="2000" b="1" dirty="0">
              <a:latin typeface="Consolas" pitchFamily="49" charset="0"/>
            </a:endParaRP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altLang="en-US" sz="2000" b="1" dirty="0">
                <a:latin typeface="Consolas" pitchFamily="49" charset="0"/>
              </a:rPr>
              <a:t>    </a:t>
            </a:r>
            <a:r>
              <a:rPr lang="en-US" altLang="en-US" sz="2000" b="1" dirty="0">
                <a:latin typeface="Consolas" pitchFamily="49" charset="0"/>
              </a:rPr>
              <a:t>private const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000" b="1" dirty="0">
                <a:latin typeface="Consolas" pitchFamily="49" charset="0"/>
              </a:rPr>
              <a:t> DEFAULT_CAPACITY = 4;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private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T[]</a:t>
            </a:r>
            <a:r>
              <a:rPr lang="en-US" altLang="en-US" sz="2000" b="1" dirty="0">
                <a:latin typeface="Consolas" pitchFamily="49" charset="0"/>
              </a:rPr>
              <a:t> elements;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private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000" b="1" dirty="0">
                <a:latin typeface="Consolas" pitchFamily="49" charset="0"/>
              </a:rPr>
              <a:t> size;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</a:t>
            </a:r>
            <a:endParaRPr lang="bg-BG" altLang="en-US" sz="2000" b="1" dirty="0">
              <a:latin typeface="Consolas" pitchFamily="49" charset="0"/>
            </a:endParaRP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altLang="en-US" sz="2000" b="1" dirty="0">
                <a:latin typeface="Consolas" pitchFamily="49" charset="0"/>
              </a:rPr>
              <a:t>    </a:t>
            </a:r>
            <a:r>
              <a:rPr lang="en-US" altLang="en-US" sz="2000" b="1" dirty="0">
                <a:latin typeface="Consolas" pitchFamily="49" charset="0"/>
              </a:rPr>
              <a:t>public List()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dirty="0">
                <a:latin typeface="Consolas" pitchFamily="49" charset="0"/>
              </a:rPr>
              <a:t>    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    this.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altLang="en-US" sz="2000" b="1" dirty="0">
                <a:latin typeface="Consolas" pitchFamily="49" charset="0"/>
              </a:rPr>
              <a:t> = new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T[</a:t>
            </a:r>
            <a:r>
              <a:rPr lang="en-US" altLang="en-US" sz="2000" b="1" dirty="0">
                <a:latin typeface="Consolas" pitchFamily="49" charset="0"/>
              </a:rPr>
              <a:t>DEFAULT_CAPACITY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}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54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Adds an element after the last element: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List – Add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5720" y="1856797"/>
            <a:ext cx="10267460" cy="4632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altLang="en-US" sz="2200" b="1" dirty="0">
                <a:latin typeface="Consolas" pitchFamily="49" charset="0"/>
              </a:rPr>
              <a:t>(T item)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if(this.size == </a:t>
            </a:r>
            <a:r>
              <a:rPr lang="en-US" altLang="en-US" sz="2200" b="1" dirty="0" err="1">
                <a:latin typeface="Consolas" pitchFamily="49" charset="0"/>
              </a:rPr>
              <a:t>this.elements.Length</a:t>
            </a:r>
            <a:r>
              <a:rPr lang="en-US" altLang="en-US" sz="2200" b="1" dirty="0">
                <a:latin typeface="Consolas" pitchFamily="49" charset="0"/>
              </a:rPr>
              <a:t>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{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	</a:t>
            </a:r>
            <a:r>
              <a:rPr lang="en-US" altLang="en-US" sz="2200" b="1" dirty="0" err="1">
                <a:latin typeface="Consolas" pitchFamily="49" charset="0"/>
              </a:rPr>
              <a:t>this.elements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 err="1">
                <a:latin typeface="Consolas" pitchFamily="49" charset="0"/>
              </a:rPr>
              <a:t>this.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Grow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altLang="en-US" sz="2200" b="1" dirty="0">
                <a:latin typeface="Consolas" pitchFamily="49" charset="0"/>
              </a:rPr>
              <a:t>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}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this.elements</a:t>
            </a:r>
            <a:r>
              <a:rPr lang="en-US" altLang="en-US" sz="2200" b="1" dirty="0">
                <a:latin typeface="Consolas" pitchFamily="49" charset="0"/>
              </a:rPr>
              <a:t>[</a:t>
            </a:r>
            <a:r>
              <a:rPr lang="en-US" altLang="en-US" sz="2200" b="1" dirty="0" err="1">
                <a:latin typeface="Consolas" pitchFamily="49" charset="0"/>
              </a:rPr>
              <a:t>this.size</a:t>
            </a:r>
            <a:r>
              <a:rPr lang="en-US" altLang="en-US" sz="2200" b="1" dirty="0">
                <a:latin typeface="Consolas" pitchFamily="49" charset="0"/>
              </a:rPr>
              <a:t>] = item;</a:t>
            </a:r>
            <a:endParaRPr lang="bg-BG" altLang="en-US" sz="2200" b="1" dirty="0">
              <a:latin typeface="Consolas" pitchFamily="49" charset="0"/>
            </a:endParaRP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this.size</a:t>
            </a:r>
            <a:r>
              <a:rPr lang="en-US" altLang="en-US" sz="2200" b="1" dirty="0">
                <a:latin typeface="Consolas" pitchFamily="49" charset="0"/>
              </a:rPr>
              <a:t>++;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34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Indexer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66000" y="1462945"/>
            <a:ext cx="10281987" cy="50655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public T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altLang="en-US" sz="2000" b="1" dirty="0">
                <a:latin typeface="Consolas" pitchFamily="49" charset="0"/>
              </a:rPr>
              <a:t>[int index] 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get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{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this.ValidateIndex(index);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return this.elements[index];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}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set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{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this.ValidateIndex(index);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    </a:t>
            </a:r>
            <a:r>
              <a:rPr lang="en-US" altLang="en-US" sz="2000" b="1" dirty="0" err="1">
                <a:latin typeface="Consolas" pitchFamily="49" charset="0"/>
              </a:rPr>
              <a:t>this.elements</a:t>
            </a:r>
            <a:r>
              <a:rPr lang="en-US" altLang="en-US" sz="2000" b="1" dirty="0">
                <a:latin typeface="Consolas" pitchFamily="49" charset="0"/>
              </a:rPr>
              <a:t>[index] = value;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}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91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Removes an element at the specified: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List – RemoveAt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54634" y="2034000"/>
            <a:ext cx="10289631" cy="28126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public void 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RemoveAt</a:t>
            </a:r>
            <a:r>
              <a:rPr lang="en-US" altLang="en-US" sz="2200" b="1" noProof="1">
                <a:latin typeface="Consolas" pitchFamily="49" charset="0"/>
              </a:rPr>
              <a:t>(int index)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{</a:t>
            </a:r>
            <a:br>
              <a:rPr lang="en-US" altLang="en-US" sz="2200" b="1" noProof="1">
                <a:latin typeface="Consolas" pitchFamily="49" charset="0"/>
              </a:rPr>
            </a:br>
            <a:r>
              <a:rPr lang="en-US" altLang="en-US" sz="2200" b="1" noProof="1">
                <a:latin typeface="Consolas" pitchFamily="49" charset="0"/>
              </a:rPr>
              <a:t>    this.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ValidateIndex</a:t>
            </a:r>
            <a:r>
              <a:rPr lang="en-US" altLang="en-US" sz="2200" b="1" noProof="1">
                <a:latin typeface="Consolas" pitchFamily="49" charset="0"/>
              </a:rPr>
              <a:t>(index);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    this.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Shift</a:t>
            </a:r>
            <a:r>
              <a:rPr lang="en-US" altLang="en-US" sz="2200" b="1" noProof="1">
                <a:latin typeface="Consolas" pitchFamily="49" charset="0"/>
              </a:rPr>
              <a:t>(index);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noProof="1">
                <a:latin typeface="Consolas" pitchFamily="49" charset="0"/>
              </a:rPr>
              <a:t>    this.</a:t>
            </a:r>
            <a:r>
              <a:rPr lang="en-US" altLang="en-US" sz="2200" b="1" noProof="1">
                <a:solidFill>
                  <a:schemeClr val="bg1"/>
                </a:solidFill>
                <a:latin typeface="Consolas" pitchFamily="49" charset="0"/>
              </a:rPr>
              <a:t>size--</a:t>
            </a:r>
            <a:r>
              <a:rPr lang="en-US" altLang="en-US" sz="2200" b="1" noProof="1">
                <a:latin typeface="Consolas" pitchFamily="49" charset="0"/>
              </a:rPr>
              <a:t>;</a:t>
            </a:r>
            <a:br>
              <a:rPr lang="en-US" altLang="en-US" sz="2200" b="1" noProof="1">
                <a:latin typeface="Consolas" pitchFamily="49" charset="0"/>
              </a:rPr>
            </a:br>
            <a:r>
              <a:rPr lang="en-US" alt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2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Methods – Grow and Shrink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11000" y="1494000"/>
            <a:ext cx="10312132" cy="4603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000" b="1" dirty="0">
                <a:latin typeface="Consolas" pitchFamily="49" charset="0"/>
              </a:rPr>
              <a:t> T[]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Grow</a:t>
            </a:r>
            <a:r>
              <a:rPr lang="en-US" altLang="en-US" sz="2000" b="1" dirty="0">
                <a:latin typeface="Consolas" pitchFamily="49" charset="0"/>
              </a:rPr>
              <a:t>()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  <a:endParaRPr lang="bg-BG" altLang="en-US" sz="2000" b="1" dirty="0">
              <a:latin typeface="Consolas" pitchFamily="49" charset="0"/>
            </a:endParaRP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bg-BG" altLang="en-US" sz="2000" b="1" dirty="0">
                <a:latin typeface="Consolas" pitchFamily="49" charset="0"/>
              </a:rPr>
              <a:t>    </a:t>
            </a:r>
            <a:r>
              <a:rPr lang="en-US" altLang="en-US" sz="2000" b="1" dirty="0">
                <a:latin typeface="Consolas" pitchFamily="49" charset="0"/>
              </a:rPr>
              <a:t>T[]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 = new T[</a:t>
            </a:r>
            <a:r>
              <a:rPr lang="en-US" altLang="en-US" sz="2000" b="1" dirty="0" err="1">
                <a:latin typeface="Consolas" pitchFamily="49" charset="0"/>
              </a:rPr>
              <a:t>this.elements.Length</a:t>
            </a:r>
            <a:r>
              <a:rPr lang="en-US" altLang="en-US" sz="2000" b="1" dirty="0">
                <a:latin typeface="Consolas" pitchFamily="49" charset="0"/>
              </a:rPr>
              <a:t> * 2];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</a:t>
            </a:r>
            <a:r>
              <a:rPr lang="en-US" altLang="en-US" sz="2000" b="1" dirty="0" err="1">
                <a:latin typeface="Consolas" pitchFamily="49" charset="0"/>
              </a:rPr>
              <a:t>Array.Copy</a:t>
            </a:r>
            <a:r>
              <a:rPr lang="en-US" altLang="en-US" sz="2000" b="1" dirty="0">
                <a:latin typeface="Consolas" pitchFamily="49" charset="0"/>
              </a:rPr>
              <a:t>(</a:t>
            </a:r>
            <a:r>
              <a:rPr lang="en-US" altLang="en-US" sz="2000" b="1" dirty="0" err="1">
                <a:latin typeface="Consolas" pitchFamily="49" charset="0"/>
              </a:rPr>
              <a:t>this.elements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, </a:t>
            </a:r>
            <a:r>
              <a:rPr lang="en-US" altLang="en-US" sz="2000" b="1" dirty="0" err="1">
                <a:latin typeface="Consolas" pitchFamily="49" charset="0"/>
              </a:rPr>
              <a:t>this.elements.length</a:t>
            </a:r>
            <a:r>
              <a:rPr lang="en-US" altLang="en-US" sz="2000" b="1" dirty="0">
                <a:latin typeface="Consolas" pitchFamily="49" charset="0"/>
              </a:rPr>
              <a:t>);</a:t>
            </a: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return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;</a:t>
            </a:r>
            <a:endParaRPr lang="bg-BG" altLang="en-US" sz="2000" b="1" dirty="0">
              <a:latin typeface="Consolas" pitchFamily="49" charset="0"/>
            </a:endParaRP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}</a:t>
            </a:r>
            <a:endParaRPr lang="bg-BG" altLang="en-US" sz="2000" b="1" dirty="0">
              <a:latin typeface="Consolas" pitchFamily="49" charset="0"/>
            </a:endParaRPr>
          </a:p>
          <a:p>
            <a:pPr lvl="0" defTabSz="1218438" fontAlgn="base">
              <a:spcBef>
                <a:spcPts val="300"/>
              </a:spcBef>
              <a:spcAft>
                <a:spcPts val="300"/>
              </a:spcAft>
            </a:pPr>
            <a:endParaRPr lang="en-US" altLang="en-US" sz="2000" b="1" dirty="0">
              <a:latin typeface="Consolas" pitchFamily="49" charset="0"/>
            </a:endParaRP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altLang="en-US" sz="2000" b="1" dirty="0">
                <a:latin typeface="Consolas" pitchFamily="49" charset="0"/>
              </a:rPr>
              <a:t> T[]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Shrink</a:t>
            </a:r>
            <a:r>
              <a:rPr lang="en-US" altLang="en-US" sz="2000" b="1" dirty="0">
                <a:latin typeface="Consolas" pitchFamily="49" charset="0"/>
              </a:rPr>
              <a:t>()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T[] </a:t>
            </a:r>
            <a:r>
              <a:rPr lang="en-US" altLang="en-US" sz="2000" b="1" dirty="0" err="1">
                <a:latin typeface="Consolas" pitchFamily="49" charset="0"/>
              </a:rPr>
              <a:t>newArray</a:t>
            </a:r>
            <a:r>
              <a:rPr lang="en-US" altLang="en-US" sz="2000" b="1" dirty="0">
                <a:latin typeface="Consolas" pitchFamily="49" charset="0"/>
              </a:rPr>
              <a:t> = new T[</a:t>
            </a:r>
            <a:r>
              <a:rPr lang="en-US" altLang="en-US" sz="2000" b="1" dirty="0" err="1">
                <a:latin typeface="Consolas" pitchFamily="49" charset="0"/>
              </a:rPr>
              <a:t>this.elements.Length</a:t>
            </a:r>
            <a:r>
              <a:rPr lang="en-US" altLang="en-US" sz="2000" b="1" dirty="0">
                <a:latin typeface="Consolas" pitchFamily="49" charset="0"/>
              </a:rPr>
              <a:t> / 2];</a:t>
            </a:r>
          </a:p>
          <a:p>
            <a:pPr defTabSz="1218438" fontAlgn="base">
              <a:spcBef>
                <a:spcPts val="300"/>
              </a:spcBef>
              <a:spcAft>
                <a:spcPts val="300"/>
              </a:spcAft>
            </a:pPr>
            <a:r>
              <a:rPr lang="en-US" altLang="en-US" sz="2000" b="1" dirty="0">
                <a:latin typeface="Consolas" pitchFamily="49" charset="0"/>
              </a:rPr>
              <a:t>    </a:t>
            </a:r>
            <a:r>
              <a:rPr lang="bg-BG" altLang="en-US" sz="2000" b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altLang="en-US" sz="2000" b="1" dirty="0">
                <a:solidFill>
                  <a:schemeClr val="accent2"/>
                </a:solidFill>
                <a:latin typeface="Consolas" pitchFamily="49" charset="0"/>
              </a:rPr>
              <a:t>To Do: Implement this on your own</a:t>
            </a:r>
            <a:br>
              <a:rPr lang="en-US" altLang="en-US" sz="2000" b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31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Other Operations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73343" y="1108911"/>
            <a:ext cx="9982657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IndexOf</a:t>
            </a:r>
            <a:r>
              <a:rPr lang="en-US" sz="3500" dirty="0"/>
              <a:t>(T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dirty="0"/>
              <a:t>item)</a:t>
            </a:r>
            <a:endParaRPr lang="bg-BG" sz="3500" dirty="0"/>
          </a:p>
          <a:p>
            <a:pPr lvl="1">
              <a:buClr>
                <a:schemeClr val="tx1"/>
              </a:buClr>
            </a:pP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based index of an element or</a:t>
            </a:r>
            <a:r>
              <a:rPr lang="en-US" b="1" dirty="0">
                <a:solidFill>
                  <a:schemeClr val="bg1"/>
                </a:solidFill>
              </a:rPr>
              <a:t> -1</a:t>
            </a:r>
            <a:r>
              <a:rPr lang="en-US" dirty="0"/>
              <a:t> 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Contains</a:t>
            </a:r>
            <a:r>
              <a:rPr lang="en-US" sz="3500" dirty="0"/>
              <a:t>(T item)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whether</a:t>
            </a:r>
            <a:r>
              <a:rPr lang="en-US" dirty="0"/>
              <a:t> an element is present</a:t>
            </a: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Count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the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elements</a:t>
            </a:r>
          </a:p>
          <a:p>
            <a:pPr>
              <a:buClr>
                <a:schemeClr val="tx1"/>
              </a:buClr>
            </a:pPr>
            <a:r>
              <a:rPr lang="en-US" sz="3500" b="1" noProof="1">
                <a:solidFill>
                  <a:schemeClr val="bg1"/>
                </a:solidFill>
              </a:rPr>
              <a:t>ToArray</a:t>
            </a:r>
            <a:r>
              <a:rPr lang="en-US" sz="3500" noProof="1"/>
              <a:t>()</a:t>
            </a:r>
            <a:r>
              <a:rPr lang="en-US" sz="3500" b="1" noProof="1">
                <a:solidFill>
                  <a:schemeClr val="bg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the elements </a:t>
            </a:r>
            <a:r>
              <a:rPr lang="en-US" b="1" dirty="0">
                <a:solidFill>
                  <a:schemeClr val="bg1"/>
                </a:solidFill>
              </a:rPr>
              <a:t>as an array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46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Nodes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755469" y="1526959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755469" y="2265570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755470" y="3004181"/>
            <a:ext cx="2675139" cy="67470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70375" y="1552123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70375" y="2290734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0375" y="3029345"/>
            <a:ext cx="1645325" cy="624374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solidFill>
              <a:schemeClr val="bg2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Building Block</a:t>
            </a:r>
          </a:p>
        </p:txBody>
      </p:sp>
    </p:spTree>
    <p:extLst>
      <p:ext uri="{BB962C8B-B14F-4D97-AF65-F5344CB8AC3E}">
        <p14:creationId xmlns:p14="http://schemas.microsoft.com/office/powerpoint/2010/main" val="323993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class is the </a:t>
            </a:r>
            <a:r>
              <a:rPr lang="en-US" b="1" dirty="0">
                <a:solidFill>
                  <a:schemeClr val="bg1"/>
                </a:solidFill>
              </a:rPr>
              <a:t>build block </a:t>
            </a:r>
            <a:r>
              <a:rPr lang="en-US" dirty="0"/>
              <a:t>for many </a:t>
            </a:r>
            <a:br>
              <a:rPr lang="en-US" dirty="0"/>
            </a:br>
            <a:r>
              <a:rPr lang="en-US" dirty="0"/>
              <a:t>data structures</a:t>
            </a:r>
          </a:p>
          <a:p>
            <a:r>
              <a:rPr lang="en-US" dirty="0"/>
              <a:t>Inside Node object we store </a:t>
            </a:r>
            <a:r>
              <a:rPr lang="en-US" b="1" dirty="0">
                <a:solidFill>
                  <a:schemeClr val="bg1"/>
                </a:solidFill>
              </a:rPr>
              <a:t>an element and pointer to the next node at least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b="1" dirty="0">
              <a:solidFill>
                <a:schemeClr val="bg1"/>
              </a:solidFill>
            </a:endParaRPr>
          </a:p>
          <a:p>
            <a:endParaRPr lang="bg-BG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Class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16935" y="3603800"/>
            <a:ext cx="9546542" cy="21330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altLang="en-US" sz="2200" b="1" dirty="0">
                <a:latin typeface="Consolas" pitchFamily="49" charset="0"/>
              </a:rPr>
              <a:t> Element { get; set; }</a:t>
            </a: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 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Next { get; set;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901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ko-KR" dirty="0"/>
              <a:t>Many data structures use </a:t>
            </a:r>
            <a:r>
              <a:rPr lang="en-US" altLang="ko-KR" b="1" dirty="0">
                <a:solidFill>
                  <a:schemeClr val="bg1"/>
                </a:solidFill>
              </a:rPr>
              <a:t>node chaining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– Application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41651" y="1959141"/>
            <a:ext cx="10515598" cy="1822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LinkedList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&lt;E&gt; head;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graphicFrame>
        <p:nvGraphicFramePr>
          <p:cNvPr id="2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327065"/>
              </p:ext>
            </p:extLst>
          </p:nvPr>
        </p:nvGraphicFramePr>
        <p:xfrm>
          <a:off x="2453962" y="5063574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3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8406010"/>
              </p:ext>
            </p:extLst>
          </p:nvPr>
        </p:nvGraphicFramePr>
        <p:xfrm>
          <a:off x="5628614" y="5063574"/>
          <a:ext cx="1620000" cy="1216152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address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nsolas" pitchFamily="49" charset="0"/>
                        </a:rPr>
                        <a:t>5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7700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08520"/>
              </p:ext>
            </p:extLst>
          </p:nvPr>
        </p:nvGraphicFramePr>
        <p:xfrm>
          <a:off x="2689902" y="4337666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head</a:t>
                      </a:r>
                      <a:endParaRPr lang="en-US" sz="2398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55109"/>
              </p:ext>
            </p:extLst>
          </p:nvPr>
        </p:nvGraphicFramePr>
        <p:xfrm>
          <a:off x="5214566" y="4337666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15529"/>
              </p:ext>
            </p:extLst>
          </p:nvPr>
        </p:nvGraphicFramePr>
        <p:xfrm>
          <a:off x="7739230" y="4337665"/>
          <a:ext cx="1384060" cy="137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Node</a:t>
                      </a:r>
                      <a:r>
                        <a:rPr lang="en-US" sz="2398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0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89915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V="1">
            <a:off x="4073962" y="4541026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610221" y="4541024"/>
            <a:ext cx="1140604" cy="923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123290" y="4549750"/>
            <a:ext cx="1140604" cy="912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662851"/>
              </p:ext>
            </p:extLst>
          </p:nvPr>
        </p:nvGraphicFramePr>
        <p:xfrm>
          <a:off x="10263894" y="4343265"/>
          <a:ext cx="1384060" cy="45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060">
                  <a:extLst>
                    <a:ext uri="{9D8B030D-6E8A-4147-A177-3AD203B41FA5}">
                      <a16:colId xmlns:a16="http://schemas.microsoft.com/office/drawing/2014/main" val="2140442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398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746"/>
                  </a:ext>
                </a:extLst>
              </a:tr>
            </a:tbl>
          </a:graphicData>
        </a:graphic>
      </p:graphicFrame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550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504396"/>
          </a:xfrm>
        </p:spPr>
        <p:txBody>
          <a:bodyPr>
            <a:noAutofit/>
          </a:bodyPr>
          <a:lstStyle/>
          <a:p>
            <a:pPr marL="247961" indent="-376238">
              <a:lnSpc>
                <a:spcPct val="100000"/>
              </a:lnSpc>
            </a:pPr>
            <a:r>
              <a:rPr lang="en-US" sz="3200" dirty="0"/>
              <a:t>Dynamic Arrays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000" dirty="0"/>
              <a:t>List – Static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200" dirty="0"/>
              <a:t>Nodes</a:t>
            </a:r>
          </a:p>
          <a:p>
            <a:pPr marL="247961" indent="-376238">
              <a:lnSpc>
                <a:spcPct val="100000"/>
              </a:lnSpc>
            </a:pPr>
            <a:r>
              <a:rPr lang="en-US" sz="3200" dirty="0"/>
              <a:t>Stacks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000" dirty="0"/>
              <a:t>Linked/Dynamic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200" dirty="0"/>
              <a:t>Queues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marL="723900" lvl="1" indent="-376238">
              <a:lnSpc>
                <a:spcPct val="100000"/>
              </a:lnSpc>
            </a:pPr>
            <a:r>
              <a:rPr lang="en-US" sz="3000" dirty="0"/>
              <a:t>Linked/Dynamic Implementation</a:t>
            </a:r>
          </a:p>
          <a:p>
            <a:pPr marL="247961" indent="-376238">
              <a:lnSpc>
                <a:spcPct val="100000"/>
              </a:lnSpc>
            </a:pPr>
            <a:r>
              <a:rPr lang="en-US" sz="3200" dirty="0"/>
              <a:t>Linked Lists</a:t>
            </a:r>
          </a:p>
          <a:p>
            <a:pPr marL="723900" lvl="1" indent="-376238">
              <a:lnSpc>
                <a:spcPct val="100000"/>
              </a:lnSpc>
            </a:pPr>
            <a:r>
              <a:rPr lang="en-US" sz="3000" dirty="0"/>
              <a:t>SinglyLinkedList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2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Problem: Node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Create a class </a:t>
            </a:r>
            <a:r>
              <a:rPr lang="en-US" altLang="ko-KR" b="1" dirty="0">
                <a:solidFill>
                  <a:schemeClr val="bg1"/>
                </a:solidFill>
              </a:rPr>
              <a:t>Node&lt;T&gt;</a:t>
            </a:r>
            <a:r>
              <a:rPr lang="en-US" altLang="ko-KR" dirty="0"/>
              <a:t>, that has: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 </a:t>
            </a:r>
            <a:r>
              <a:rPr lang="en-US" dirty="0"/>
              <a:t>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&lt;T&gt; Next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77626" y="3759168"/>
            <a:ext cx="7565501" cy="2919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</a:t>
            </a:r>
            <a:r>
              <a:rPr lang="en-US" altLang="en-US" sz="2200" b="1" dirty="0">
                <a:latin typeface="Consolas" pitchFamily="49" charset="0"/>
              </a:rPr>
              <a:t> Element { get; set;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Next { get; set; }</a:t>
            </a:r>
            <a:br>
              <a:rPr lang="en-US" altLang="en-US" sz="2200" b="1" dirty="0">
                <a:latin typeface="Consolas" pitchFamily="49" charset="0"/>
              </a:rPr>
            </a:b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public Node(T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) 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    this.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Element</a:t>
            </a:r>
            <a:r>
              <a:rPr lang="en-US" altLang="en-US" sz="2200" b="1" dirty="0">
                <a:latin typeface="Consolas" pitchFamily="49" charset="0"/>
              </a:rPr>
              <a:t> =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value</a:t>
            </a:r>
            <a:r>
              <a:rPr lang="en-US" altLang="en-US" sz="2200" b="1" dirty="0">
                <a:latin typeface="Consolas" pitchFamily="49" charset="0"/>
              </a:rPr>
              <a:t>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}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407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72" y="1204453"/>
            <a:ext cx="2965655" cy="296565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Dynamic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4951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Stack is the </a:t>
            </a:r>
            <a:r>
              <a:rPr lang="en-US" sz="3600" b="1" dirty="0">
                <a:solidFill>
                  <a:schemeClr val="bg1"/>
                </a:solidFill>
              </a:rPr>
              <a:t>implementation</a:t>
            </a:r>
            <a:r>
              <a:rPr lang="en-US" sz="3600" dirty="0"/>
              <a:t> of ADS </a:t>
            </a:r>
            <a:r>
              <a:rPr lang="en-US" sz="3600" b="1" dirty="0">
                <a:solidFill>
                  <a:schemeClr val="bg1"/>
                </a:solidFill>
              </a:rPr>
              <a:t>LIFO              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</a:t>
            </a:r>
            <a:r>
              <a:rPr lang="en-US" sz="3400" dirty="0"/>
              <a:t>ast </a:t>
            </a:r>
            <a:r>
              <a:rPr lang="en-US" sz="3400" b="1" dirty="0">
                <a:solidFill>
                  <a:schemeClr val="bg1"/>
                </a:solidFill>
              </a:rPr>
              <a:t>I</a:t>
            </a:r>
            <a:r>
              <a:rPr lang="en-US" sz="3400" dirty="0"/>
              <a:t>n </a:t>
            </a:r>
            <a:r>
              <a:rPr lang="en-US" sz="3400" b="1" dirty="0">
                <a:solidFill>
                  <a:schemeClr val="bg1"/>
                </a:solidFill>
              </a:rPr>
              <a:t>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ut</a:t>
            </a:r>
          </a:p>
          <a:p>
            <a:pPr lvl="1"/>
            <a:r>
              <a:rPr lang="en-US" sz="3400" dirty="0"/>
              <a:t>Build by using </a:t>
            </a:r>
            <a:r>
              <a:rPr lang="en-US" sz="3400" b="1" dirty="0">
                <a:solidFill>
                  <a:schemeClr val="bg1"/>
                </a:solidFill>
              </a:rPr>
              <a:t>Node</a:t>
            </a:r>
            <a:r>
              <a:rPr lang="en-US" sz="3400" dirty="0"/>
              <a:t> class or atop an</a:t>
            </a:r>
            <a:r>
              <a:rPr lang="en-US" sz="3400" b="1" dirty="0">
                <a:solidFill>
                  <a:schemeClr val="bg1"/>
                </a:solidFill>
              </a:rPr>
              <a:t> array</a:t>
            </a:r>
            <a:endParaRPr lang="en-US" sz="3400" dirty="0"/>
          </a:p>
          <a:p>
            <a:r>
              <a:rPr lang="en-US" sz="3600" dirty="0"/>
              <a:t>Stack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3986596"/>
            <a:ext cx="9296398" cy="230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Stack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IAbstractStack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top;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5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Count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Push</a:t>
            </a:r>
            <a:r>
              <a:rPr lang="en-US" sz="3400" dirty="0"/>
              <a:t>(T item),</a:t>
            </a:r>
            <a:r>
              <a:rPr lang="en-US" sz="3400" b="1" dirty="0">
                <a:solidFill>
                  <a:schemeClr val="bg1"/>
                </a:solidFill>
              </a:rPr>
              <a:t> Pop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Peek</a:t>
            </a:r>
            <a:r>
              <a:rPr lang="en-US" sz="3400" dirty="0"/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All</a:t>
            </a:r>
            <a:r>
              <a:rPr lang="bg-BG" sz="3400" dirty="0"/>
              <a:t> </a:t>
            </a:r>
            <a:r>
              <a:rPr lang="en-US" sz="3400" dirty="0"/>
              <a:t>other operations run in linear time –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CopyTo</a:t>
            </a:r>
            <a:r>
              <a:rPr lang="en-US" sz="3200" dirty="0"/>
              <a:t>(T[] array, int arrayIndex)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sz="3200" dirty="0"/>
              <a:t>(T item)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etc…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Chain the nodes by using the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sz="3600" dirty="0">
                <a:ea typeface="굴림" pitchFamily="50" charset="-127"/>
              </a:rPr>
              <a:t>field: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89789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63688" y="5113586"/>
            <a:ext cx="1131436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70230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101711" y="5113586"/>
            <a:ext cx="1134215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02757" y="5841371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33575" y="3287881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5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.24362 -3.3333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62 -4.81481E-6 L 0.50104 -4.81481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145280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sz="3600" dirty="0"/>
              <a:t>Add element at the top</a:t>
            </a:r>
          </a:p>
          <a:p>
            <a:pPr lvl="1">
              <a:buClr>
                <a:schemeClr val="tx1"/>
              </a:buClr>
            </a:pPr>
            <a:r>
              <a:rPr lang="en-US" altLang="ko-KR" sz="3400" b="1" dirty="0">
                <a:solidFill>
                  <a:schemeClr val="bg1"/>
                </a:solidFill>
              </a:rPr>
              <a:t>Link</a:t>
            </a:r>
            <a:r>
              <a:rPr lang="en-US" altLang="ko-KR" sz="3400" dirty="0"/>
              <a:t> the nodes and </a:t>
            </a:r>
            <a:r>
              <a:rPr lang="en-US" altLang="ko-KR" sz="3400" b="1" dirty="0">
                <a:solidFill>
                  <a:schemeClr val="bg1"/>
                </a:solidFill>
              </a:rPr>
              <a:t>increment</a:t>
            </a:r>
            <a:r>
              <a:rPr lang="en-US" altLang="ko-KR" sz="3400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Push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1" y="2761846"/>
            <a:ext cx="10312132" cy="2681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void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altLang="en-US" sz="2200" b="1" dirty="0">
                <a:latin typeface="Consolas" pitchFamily="49" charset="0"/>
              </a:rPr>
              <a:t>(T element)</a:t>
            </a:r>
          </a:p>
          <a:p>
            <a:pPr lvl="0" defTabSz="1218438" fontAlgn="base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</a:p>
          <a:p>
            <a:pPr lvl="0" defTabSz="1218438" fontAlgn="base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var </a:t>
            </a:r>
            <a:r>
              <a:rPr lang="en-US" altLang="en-US" sz="2200" b="1" dirty="0" err="1"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 = new Node&lt;T&gt;(element);</a:t>
            </a:r>
          </a:p>
          <a:p>
            <a:pPr lvl="0" defTabSz="1218438" fontAlgn="base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newNode.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top;</a:t>
            </a:r>
          </a:p>
          <a:p>
            <a:pPr lvl="0" defTabSz="1218438" fontAlgn="base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top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en-US" sz="2200" b="1" dirty="0">
                <a:latin typeface="Consolas" pitchFamily="49" charset="0"/>
              </a:rPr>
              <a:t> </a:t>
            </a:r>
            <a:r>
              <a:rPr lang="en-US" altLang="en-US" sz="2200" b="1" dirty="0" err="1">
                <a:latin typeface="Consolas" pitchFamily="49" charset="0"/>
              </a:rPr>
              <a:t>newNode</a:t>
            </a:r>
            <a:r>
              <a:rPr lang="en-US" altLang="en-US" sz="2200" b="1" dirty="0">
                <a:latin typeface="Consolas" pitchFamily="49" charset="0"/>
              </a:rPr>
              <a:t>;</a:t>
            </a:r>
          </a:p>
          <a:p>
            <a:pPr lvl="0" defTabSz="1218438" fontAlgn="base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    </a:t>
            </a:r>
            <a:r>
              <a:rPr lang="en-US" altLang="en-US" sz="2200" b="1" dirty="0" err="1">
                <a:latin typeface="Consolas" pitchFamily="49" charset="0"/>
              </a:rPr>
              <a:t>this.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size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altLang="en-US" sz="2200" b="1" dirty="0">
                <a:latin typeface="Consolas" pitchFamily="49" charset="0"/>
              </a:rPr>
              <a:t>;</a:t>
            </a:r>
          </a:p>
          <a:p>
            <a:pPr lvl="0" defTabSz="1218438" fontAlgn="base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106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Remove the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top </a:t>
            </a:r>
            <a:r>
              <a:rPr lang="en-US" altLang="ko-KR" sz="3600" dirty="0">
                <a:ea typeface="굴림" pitchFamily="50" charset="-127"/>
              </a:rPr>
              <a:t>Node and return the element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altLang="ko-KR" sz="3400" b="1" dirty="0">
                <a:solidFill>
                  <a:schemeClr val="bg1"/>
                </a:solidFill>
              </a:rPr>
              <a:t>Unlink</a:t>
            </a:r>
            <a:r>
              <a:rPr lang="en-US" altLang="ko-KR" sz="3400" dirty="0"/>
              <a:t> the nodes and </a:t>
            </a:r>
            <a:r>
              <a:rPr lang="en-US" altLang="ko-KR" sz="3400" b="1" dirty="0">
                <a:solidFill>
                  <a:schemeClr val="bg1"/>
                </a:solidFill>
              </a:rPr>
              <a:t>decrease </a:t>
            </a:r>
            <a:r>
              <a:rPr lang="en-US" altLang="ko-KR" sz="3400" dirty="0"/>
              <a:t>size</a:t>
            </a:r>
            <a:endParaRPr lang="en-US" altLang="ko-KR" sz="3400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cxnSp>
        <p:nvCxnSpPr>
          <p:cNvPr id="34" name="Straight Arrow Connector 33"/>
          <p:cNvCxnSpPr>
            <a:cxnSpLocks/>
            <a:stCxn id="23" idx="1"/>
            <a:endCxn id="36" idx="3"/>
          </p:cNvCxnSpPr>
          <p:nvPr/>
        </p:nvCxnSpPr>
        <p:spPr>
          <a:xfrm flipH="1">
            <a:off x="3570977" y="5107504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66000" y="4546342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27977" y="456056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3877381" y="5393443"/>
            <a:ext cx="1270651" cy="578882"/>
          </a:xfrm>
          <a:prstGeom prst="wedgeRoundRectCallout">
            <a:avLst>
              <a:gd name="adj1" fmla="val 10189"/>
              <a:gd name="adj2" fmla="val -79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1" name="Rectangle: Rounded Corners 30"/>
          <p:cNvSpPr/>
          <p:nvPr/>
        </p:nvSpPr>
        <p:spPr>
          <a:xfrm>
            <a:off x="8515588" y="4546342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6915409" y="5393443"/>
            <a:ext cx="1293770" cy="578882"/>
          </a:xfrm>
          <a:prstGeom prst="wedgeRoundRectCallout">
            <a:avLst>
              <a:gd name="adj1" fmla="val -28202"/>
              <a:gd name="adj2" fmla="val -78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741640" y="5972325"/>
            <a:ext cx="69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top</a:t>
            </a:r>
          </a:p>
        </p:txBody>
      </p:sp>
      <p:cxnSp>
        <p:nvCxnSpPr>
          <p:cNvPr id="20" name="Straight Arrow Connector 19"/>
          <p:cNvCxnSpPr>
            <a:cxnSpLocks/>
            <a:stCxn id="31" idx="1"/>
            <a:endCxn id="23" idx="3"/>
          </p:cNvCxnSpPr>
          <p:nvPr/>
        </p:nvCxnSpPr>
        <p:spPr>
          <a:xfrm flipH="1">
            <a:off x="6609000" y="5107504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6677887" y="2856987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570977" y="2870788"/>
            <a:ext cx="1768814" cy="1055608"/>
          </a:xfrm>
          <a:prstGeom prst="wedgeRoundRectCallout">
            <a:avLst>
              <a:gd name="adj1" fmla="val -56245"/>
              <a:gd name="adj2" fmla="val 9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78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-0.24896 0.0034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96 0.00347 L -0.49714 0.00139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6" grpId="0" animBg="1"/>
      <p:bldP spid="39" grpId="0" animBg="1"/>
      <p:bldP spid="39" grpId="1" animBg="1"/>
      <p:bldP spid="31" grpId="0" animBg="1"/>
      <p:bldP spid="31" grpId="1" animBg="1"/>
      <p:bldP spid="35" grpId="0" animBg="1"/>
      <p:bldP spid="35" grpId="1" animBg="1"/>
      <p:bldP spid="42" grpId="0"/>
      <p:bldP spid="42" grpId="1"/>
      <p:bldP spid="42" grpId="2"/>
      <p:bldP spid="15" grpId="0" animBg="1"/>
      <p:bldP spid="15" grpId="1" animBg="1"/>
      <p:bldP spid="16" grpId="0" animBg="1"/>
      <p:bldP spid="1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84006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sz="3600" dirty="0"/>
              <a:t>Remove and return element at the top: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Pop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05250" y="2248911"/>
            <a:ext cx="10988399" cy="17006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T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altLang="en-US" sz="2200" b="1" dirty="0">
                <a:latin typeface="Consolas" pitchFamily="49" charset="0"/>
              </a:rPr>
              <a:t>()</a:t>
            </a:r>
          </a:p>
          <a:p>
            <a:pPr defTabSz="1218438" fontAlgn="base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</a:p>
          <a:p>
            <a:pPr defTabSz="1218438" fontAlgn="base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solidFill>
                  <a:schemeClr val="accent2"/>
                </a:solidFill>
                <a:latin typeface="Consolas" pitchFamily="49" charset="0"/>
              </a:rPr>
              <a:t>    // To Do: Implement on your own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8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23774940"/>
              </p:ext>
            </p:extLst>
          </p:nvPr>
        </p:nvGraphicFramePr>
        <p:xfrm>
          <a:off x="4511675" y="1567391"/>
          <a:ext cx="3165475" cy="2128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Dynamic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2144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Queue is the </a:t>
            </a:r>
            <a:r>
              <a:rPr lang="en-US" sz="3600" b="1" dirty="0">
                <a:solidFill>
                  <a:schemeClr val="bg1"/>
                </a:solidFill>
              </a:rPr>
              <a:t>implementation</a:t>
            </a:r>
            <a:r>
              <a:rPr lang="en-US" sz="3600" dirty="0"/>
              <a:t> of ADS </a:t>
            </a:r>
            <a:r>
              <a:rPr lang="en-US" sz="3600" b="1" dirty="0">
                <a:solidFill>
                  <a:schemeClr val="bg1"/>
                </a:solidFill>
              </a:rPr>
              <a:t>FIFO          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I</a:t>
            </a:r>
            <a:r>
              <a:rPr lang="en-US" sz="3400" dirty="0"/>
              <a:t>n </a:t>
            </a:r>
            <a:r>
              <a:rPr lang="en-US" sz="3400" b="1" dirty="0">
                <a:solidFill>
                  <a:schemeClr val="bg1"/>
                </a:solidFill>
              </a:rPr>
              <a:t>F</a:t>
            </a:r>
            <a:r>
              <a:rPr lang="en-US" sz="3400" dirty="0"/>
              <a:t>irst </a:t>
            </a:r>
            <a:r>
              <a:rPr lang="en-US" sz="3400" b="1" dirty="0">
                <a:solidFill>
                  <a:schemeClr val="bg1"/>
                </a:solidFill>
              </a:rPr>
              <a:t>O</a:t>
            </a:r>
            <a:r>
              <a:rPr lang="en-US" sz="3400" dirty="0"/>
              <a:t>ut</a:t>
            </a:r>
          </a:p>
          <a:p>
            <a:pPr lvl="1"/>
            <a:r>
              <a:rPr lang="en-US" sz="3400" dirty="0"/>
              <a:t>Build by using </a:t>
            </a:r>
            <a:r>
              <a:rPr lang="en-US" sz="3400" b="1" dirty="0">
                <a:solidFill>
                  <a:schemeClr val="bg1"/>
                </a:solidFill>
              </a:rPr>
              <a:t>Node</a:t>
            </a:r>
            <a:r>
              <a:rPr lang="en-US" sz="3400" dirty="0"/>
              <a:t> class or atop an</a:t>
            </a:r>
            <a:r>
              <a:rPr lang="en-US" sz="3400" b="1" dirty="0">
                <a:solidFill>
                  <a:schemeClr val="bg1"/>
                </a:solidFill>
              </a:rPr>
              <a:t> array</a:t>
            </a:r>
            <a:endParaRPr lang="en-US" sz="3400" dirty="0"/>
          </a:p>
          <a:p>
            <a:r>
              <a:rPr lang="en-US" sz="3600" dirty="0"/>
              <a:t>Queue example using Node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045959"/>
            <a:ext cx="9296398" cy="230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Queue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IAbstractQueue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&lt;T&gt;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lvl="0" defTabSz="1218438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7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QA Sessions </a:t>
            </a:r>
            <a:r>
              <a:rPr lang="en-US" sz="8800" b="1" dirty="0" err="1">
                <a:solidFill>
                  <a:schemeClr val="bg1"/>
                </a:solidFill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#ds-</a:t>
            </a:r>
            <a:r>
              <a:rPr lang="en-US" sz="11500" b="1" dirty="0" err="1"/>
              <a:t>csharp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4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Count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Dequeue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Peek</a:t>
            </a:r>
            <a:r>
              <a:rPr lang="en-US" sz="3400" dirty="0"/>
              <a:t>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Enqueue</a:t>
            </a:r>
            <a:r>
              <a:rPr lang="en-US" sz="3400" dirty="0"/>
              <a:t>(T item):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If we keep the reference to the that node 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If we have to chase pointers to that node –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–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1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Head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sz="3600" dirty="0">
                <a:ea typeface="굴림" pitchFamily="50" charset="-127"/>
              </a:rPr>
              <a:t> null</a:t>
            </a:r>
            <a:endParaRPr lang="en-US" altLang="ko-KR" sz="3600" b="1" dirty="0">
              <a:solidFill>
                <a:schemeClr val="bg1"/>
              </a:solidFill>
              <a:ea typeface="굴림" pitchFamily="50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 0</a:t>
            </a:r>
            <a:endParaRPr lang="en-US" altLang="ko-KR" sz="36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Enqueue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70978" y="516016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66000" y="4599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27977" y="461321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21706" y="5343661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683493" y="356139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09000" y="516016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15588" y="459900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23695" y="5343661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5893" y="5768141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814763" y="356139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A6DDA7-8B07-3B4D-8D3A-D761AB4A77BC}"/>
              </a:ext>
            </a:extLst>
          </p:cNvPr>
          <p:cNvSpPr/>
          <p:nvPr/>
        </p:nvSpPr>
        <p:spPr>
          <a:xfrm>
            <a:off x="2980445" y="1196125"/>
            <a:ext cx="4080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=&gt; head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</a:t>
            </a:r>
            <a:endParaRPr lang="en-BG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32886A-B22E-5140-9F2C-AA2310ABBFC9}"/>
              </a:ext>
            </a:extLst>
          </p:cNvPr>
          <p:cNvSpPr/>
          <p:nvPr/>
        </p:nvSpPr>
        <p:spPr>
          <a:xfrm>
            <a:off x="291000" y="1958671"/>
            <a:ext cx="11327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                 =&gt; c</a:t>
            </a:r>
            <a:r>
              <a:rPr lang="en-US" altLang="ko-KR" sz="3600" dirty="0">
                <a:ea typeface="굴림" pitchFamily="50" charset="-127"/>
              </a:rPr>
              <a:t>hain the nodes by adding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new Node </a:t>
            </a:r>
            <a:r>
              <a:rPr lang="en-US" altLang="ko-KR" sz="3600" dirty="0">
                <a:ea typeface="굴림" pitchFamily="50" charset="-127"/>
              </a:rPr>
              <a:t>after the       last one - the so-called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tail</a:t>
            </a:r>
            <a:r>
              <a:rPr lang="en-US" altLang="ko-KR" sz="3600" dirty="0">
                <a:ea typeface="굴림" pitchFamily="50" charset="-127"/>
              </a:rPr>
              <a:t>:</a:t>
            </a:r>
            <a:endParaRPr lang="en-BG" sz="3600" dirty="0"/>
          </a:p>
        </p:txBody>
      </p:sp>
    </p:spTree>
    <p:extLst>
      <p:ext uri="{BB962C8B-B14F-4D97-AF65-F5344CB8AC3E}">
        <p14:creationId xmlns:p14="http://schemas.microsoft.com/office/powerpoint/2010/main" val="16819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  <p:bldP spid="2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376010" cy="15382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ko-KR" dirty="0"/>
              <a:t>Add element at the end – </a:t>
            </a:r>
            <a:r>
              <a:rPr lang="en-US" altLang="ko-KR" b="1" dirty="0">
                <a:solidFill>
                  <a:schemeClr val="bg1"/>
                </a:solidFill>
              </a:rPr>
              <a:t>link</a:t>
            </a:r>
            <a:r>
              <a:rPr lang="en-US" altLang="ko-KR" dirty="0"/>
              <a:t> the nodes and </a:t>
            </a:r>
            <a:r>
              <a:rPr lang="en-US" altLang="ko-KR" b="1" dirty="0">
                <a:solidFill>
                  <a:schemeClr val="bg1"/>
                </a:solidFill>
              </a:rPr>
              <a:t>increase</a:t>
            </a:r>
            <a:r>
              <a:rPr lang="en-US" altLang="ko-KR" dirty="0"/>
              <a:t> size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Enqueue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18837" y="2093780"/>
            <a:ext cx="10270836" cy="16052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defTabSz="1218438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dirty="0">
                <a:latin typeface="Consolas" pitchFamily="49" charset="0"/>
              </a:rPr>
              <a:t>public void </a:t>
            </a:r>
            <a:r>
              <a:rPr lang="en-US" altLang="en-US" sz="2000" b="1" dirty="0">
                <a:solidFill>
                  <a:schemeClr val="bg1"/>
                </a:solidFill>
                <a:latin typeface="Consolas" pitchFamily="49" charset="0"/>
              </a:rPr>
              <a:t>Enqueue</a:t>
            </a:r>
            <a:r>
              <a:rPr lang="en-US" altLang="en-US" sz="2000" b="1" dirty="0">
                <a:latin typeface="Consolas" pitchFamily="49" charset="0"/>
              </a:rPr>
              <a:t>(T element)</a:t>
            </a:r>
          </a:p>
          <a:p>
            <a:pPr lvl="0" defTabSz="1218438" fontAlgn="base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000" b="1" dirty="0">
                <a:latin typeface="Consolas" pitchFamily="49" charset="0"/>
              </a:rPr>
              <a:t>{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    </a:t>
            </a:r>
            <a:r>
              <a:rPr lang="en-US" altLang="en-US" sz="2000" b="1" dirty="0">
                <a:solidFill>
                  <a:schemeClr val="accent2"/>
                </a:solidFill>
                <a:latin typeface="Consolas" pitchFamily="49" charset="0"/>
              </a:rPr>
              <a:t>// To Do: Implement on your own</a:t>
            </a:r>
            <a:br>
              <a:rPr lang="en-US" altLang="en-US" sz="2000" b="1" dirty="0">
                <a:latin typeface="Consolas" pitchFamily="49" charset="0"/>
              </a:rPr>
            </a:br>
            <a:r>
              <a:rPr lang="en-US" alt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080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Remove the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head </a:t>
            </a:r>
            <a:r>
              <a:rPr lang="en-US" altLang="ko-KR" sz="3600" dirty="0">
                <a:ea typeface="굴림" pitchFamily="50" charset="-127"/>
              </a:rPr>
              <a:t>Node and return the element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altLang="ko-KR" sz="3600" b="1" dirty="0">
                <a:solidFill>
                  <a:schemeClr val="bg1"/>
                </a:solidFill>
              </a:rPr>
              <a:t>Unlink</a:t>
            </a:r>
            <a:r>
              <a:rPr lang="en-US" altLang="ko-KR" sz="3600" dirty="0"/>
              <a:t> the node and </a:t>
            </a:r>
            <a:r>
              <a:rPr lang="en-US" altLang="ko-KR" sz="3600" b="1" dirty="0">
                <a:solidFill>
                  <a:schemeClr val="bg1"/>
                </a:solidFill>
              </a:rPr>
              <a:t>decrease </a:t>
            </a:r>
            <a:r>
              <a:rPr lang="en-US" altLang="ko-KR" sz="3600" dirty="0"/>
              <a:t>size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Dequeue</a:t>
            </a:r>
          </a:p>
        </p:txBody>
      </p:sp>
      <p:cxnSp>
        <p:nvCxnSpPr>
          <p:cNvPr id="17" name="Straight Arrow Connector 16"/>
          <p:cNvCxnSpPr>
            <a:cxnSpLocks/>
            <a:stCxn id="19" idx="3"/>
            <a:endCxn id="18" idx="1"/>
          </p:cNvCxnSpPr>
          <p:nvPr/>
        </p:nvCxnSpPr>
        <p:spPr>
          <a:xfrm flipV="1">
            <a:off x="2785485" y="4989626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22"/>
          <p:cNvSpPr/>
          <p:nvPr/>
        </p:nvSpPr>
        <p:spPr>
          <a:xfrm>
            <a:off x="4680507" y="4428464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9" name="Rectangle: Rounded Corners 35"/>
          <p:cNvSpPr/>
          <p:nvPr/>
        </p:nvSpPr>
        <p:spPr>
          <a:xfrm>
            <a:off x="1642484" y="4442682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2985734" y="5173125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cxnSp>
        <p:nvCxnSpPr>
          <p:cNvPr id="24" name="Straight Arrow Connector 23"/>
          <p:cNvCxnSpPr>
            <a:cxnSpLocks/>
            <a:stCxn id="18" idx="3"/>
            <a:endCxn id="26" idx="1"/>
          </p:cNvCxnSpPr>
          <p:nvPr/>
        </p:nvCxnSpPr>
        <p:spPr>
          <a:xfrm>
            <a:off x="5823507" y="4989626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: Rounded Corners 30"/>
          <p:cNvSpPr/>
          <p:nvPr/>
        </p:nvSpPr>
        <p:spPr>
          <a:xfrm>
            <a:off x="7730095" y="4428464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49754" y="6120825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107579" y="5202348"/>
            <a:ext cx="1280078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3526331" y="2895430"/>
            <a:ext cx="1768814" cy="1055608"/>
          </a:xfrm>
          <a:prstGeom prst="wedgeRoundRectCallout">
            <a:avLst>
              <a:gd name="adj1" fmla="val 37553"/>
              <a:gd name="adj2" fmla="val 83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7" name="AutoShape 7"/>
          <p:cNvSpPr>
            <a:spLocks noChangeArrowheads="1"/>
          </p:cNvSpPr>
          <p:nvPr/>
        </p:nvSpPr>
        <p:spPr bwMode="auto">
          <a:xfrm>
            <a:off x="6674647" y="2870895"/>
            <a:ext cx="1768814" cy="1055608"/>
          </a:xfrm>
          <a:prstGeom prst="wedgeRoundRectCallout">
            <a:avLst>
              <a:gd name="adj1" fmla="val 37553"/>
              <a:gd name="adj2" fmla="val 85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previous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8622163" y="2845045"/>
            <a:ext cx="1768814" cy="1055608"/>
          </a:xfrm>
          <a:prstGeom prst="wedgeRoundRectCallout">
            <a:avLst>
              <a:gd name="adj1" fmla="val -42260"/>
              <a:gd name="adj2" fmla="val 85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Poll </a:t>
            </a:r>
            <a:r>
              <a:rPr lang="en-US" sz="2800" dirty="0">
                <a:solidFill>
                  <a:schemeClr val="bg2"/>
                </a:solidFill>
              </a:rPr>
              <a:t>Last Left</a:t>
            </a:r>
          </a:p>
        </p:txBody>
      </p:sp>
      <p:sp>
        <p:nvSpPr>
          <p:cNvPr id="40" name="Rectangle: Rounded Corners 30"/>
          <p:cNvSpPr/>
          <p:nvPr/>
        </p:nvSpPr>
        <p:spPr>
          <a:xfrm>
            <a:off x="7730095" y="4428459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null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22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25273 -0.0041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3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273 -0.00417 L 0.50169 -0.0041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6" grpId="0" animBg="1"/>
      <p:bldP spid="26" grpId="1" animBg="1"/>
      <p:bldP spid="28" grpId="0"/>
      <p:bldP spid="28" grpId="1"/>
      <p:bldP spid="28" grpId="2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3400" dirty="0"/>
              <a:t>Queue</a:t>
            </a:r>
          </a:p>
          <a:p>
            <a:pPr lvl="1"/>
            <a:r>
              <a:rPr lang="en-US" sz="3200" dirty="0"/>
              <a:t>Operation system </a:t>
            </a:r>
            <a:r>
              <a:rPr lang="en-US" sz="3200" b="1" dirty="0">
                <a:solidFill>
                  <a:schemeClr val="bg1"/>
                </a:solidFill>
              </a:rPr>
              <a:t>process scheduling</a:t>
            </a:r>
          </a:p>
          <a:p>
            <a:pPr lvl="1"/>
            <a:r>
              <a:rPr lang="en-US" sz="3200" dirty="0"/>
              <a:t>Resource sharing</a:t>
            </a:r>
          </a:p>
          <a:p>
            <a:pPr lvl="2"/>
            <a:r>
              <a:rPr lang="en-US" sz="3000" dirty="0"/>
              <a:t>Printer document queue</a:t>
            </a:r>
          </a:p>
          <a:p>
            <a:pPr lvl="2">
              <a:buClr>
                <a:schemeClr val="bg1"/>
              </a:buClr>
            </a:pPr>
            <a:r>
              <a:rPr lang="en-US" sz="3000" b="1" dirty="0">
                <a:solidFill>
                  <a:schemeClr val="bg1"/>
                </a:solidFill>
              </a:rPr>
              <a:t>Server requests </a:t>
            </a:r>
            <a:r>
              <a:rPr lang="en-US" sz="3000" dirty="0"/>
              <a:t>queue</a:t>
            </a:r>
          </a:p>
          <a:p>
            <a:pPr lvl="1"/>
            <a:r>
              <a:rPr lang="en-US" sz="3200" dirty="0"/>
              <a:t>Tree-like structures traversal (</a:t>
            </a:r>
            <a:r>
              <a:rPr lang="en-US" sz="3200" b="1" dirty="0">
                <a:solidFill>
                  <a:schemeClr val="bg1"/>
                </a:solidFill>
              </a:rPr>
              <a:t>BFS</a:t>
            </a:r>
            <a:r>
              <a:rPr lang="en-US" sz="3200" dirty="0"/>
              <a:t> algorithm) 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sz="3700" dirty="0"/>
              <a:t>Stack</a:t>
            </a:r>
          </a:p>
          <a:p>
            <a:pPr lvl="1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Undo</a:t>
            </a:r>
            <a:r>
              <a:rPr lang="en-US" sz="3500" dirty="0"/>
              <a:t> operations 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Browser history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Chess game progress</a:t>
            </a:r>
          </a:p>
          <a:p>
            <a:pPr lvl="1"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Math expression </a:t>
            </a:r>
            <a:r>
              <a:rPr lang="en-US" sz="3500" dirty="0"/>
              <a:t>evaluation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Implementation of </a:t>
            </a:r>
            <a:r>
              <a:rPr lang="en-US" sz="3500" b="1" dirty="0">
                <a:solidFill>
                  <a:schemeClr val="bg1"/>
                </a:solidFill>
              </a:rPr>
              <a:t>function</a:t>
            </a:r>
            <a:r>
              <a:rPr lang="en-US" sz="3500" dirty="0"/>
              <a:t> (method) </a:t>
            </a:r>
            <a:r>
              <a:rPr lang="en-US" sz="3500" b="1" dirty="0">
                <a:solidFill>
                  <a:schemeClr val="bg1"/>
                </a:solidFill>
              </a:rPr>
              <a:t>calls</a:t>
            </a:r>
          </a:p>
          <a:p>
            <a:pPr lvl="1"/>
            <a:r>
              <a:rPr lang="en-US" sz="3500" dirty="0"/>
              <a:t>Tree-like structures </a:t>
            </a:r>
            <a:br>
              <a:rPr lang="en-US" sz="3500" dirty="0"/>
            </a:br>
            <a:r>
              <a:rPr lang="en-US" sz="3500" dirty="0"/>
              <a:t>traversal (</a:t>
            </a:r>
            <a:r>
              <a:rPr lang="en-US" sz="3500" b="1" dirty="0">
                <a:solidFill>
                  <a:schemeClr val="bg1"/>
                </a:solidFill>
              </a:rPr>
              <a:t>DFS</a:t>
            </a:r>
            <a:r>
              <a:rPr lang="en-US" sz="3500" dirty="0"/>
              <a:t> algorithm)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Queue – Real-World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9771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76320314"/>
              </p:ext>
            </p:extLst>
          </p:nvPr>
        </p:nvGraphicFramePr>
        <p:xfrm>
          <a:off x="4406900" y="1272117"/>
          <a:ext cx="3378200" cy="2595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SinglyLinkedList</a:t>
            </a:r>
          </a:p>
        </p:txBody>
      </p:sp>
    </p:spTree>
    <p:extLst>
      <p:ext uri="{BB962C8B-B14F-4D97-AF65-F5344CB8AC3E}">
        <p14:creationId xmlns:p14="http://schemas.microsoft.com/office/powerpoint/2010/main" val="253009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73652" y="110891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Linear data structure where each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separate object </a:t>
            </a:r>
            <a:r>
              <a:rPr lang="en-US" dirty="0"/>
              <a:t>–</a:t>
            </a:r>
            <a:r>
              <a:rPr lang="en-US" b="1" dirty="0">
                <a:solidFill>
                  <a:schemeClr val="bg1"/>
                </a:solidFill>
              </a:rPr>
              <a:t> Node</a:t>
            </a:r>
          </a:p>
          <a:p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r>
              <a:rPr lang="en-US" dirty="0"/>
              <a:t>stored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at </a:t>
            </a:r>
            <a:r>
              <a:rPr lang="en-US" b="1" dirty="0">
                <a:solidFill>
                  <a:schemeClr val="bg1"/>
                </a:solidFill>
              </a:rPr>
              <a:t>contiguous</a:t>
            </a:r>
            <a:r>
              <a:rPr lang="en-US" dirty="0"/>
              <a:t> memory</a:t>
            </a:r>
          </a:p>
          <a:p>
            <a:r>
              <a:rPr lang="en-US" dirty="0"/>
              <a:t>The entry point is commonly the </a:t>
            </a:r>
            <a:r>
              <a:rPr lang="en-US" b="1" dirty="0">
                <a:solidFill>
                  <a:schemeClr val="bg1"/>
                </a:solidFill>
              </a:rPr>
              <a:t>head</a:t>
            </a:r>
            <a:r>
              <a:rPr lang="en-US" dirty="0"/>
              <a:t> of the list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SinglyLinkedLists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65510" y="4014000"/>
            <a:ext cx="9535363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SinglyLinkedList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 err="1">
                <a:solidFill>
                  <a:schemeClr val="bg1"/>
                </a:solidFill>
                <a:latin typeface="Consolas" pitchFamily="49" charset="0"/>
              </a:rPr>
              <a:t>IAbstractLinkedList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Node</a:t>
            </a:r>
            <a:r>
              <a:rPr lang="en-US" altLang="en-US" sz="2200" b="1" dirty="0">
                <a:latin typeface="Consolas" pitchFamily="49" charset="0"/>
              </a:rPr>
              <a:t>&lt;</a:t>
            </a:r>
            <a:r>
              <a:rPr lang="bg-BG" altLang="en-US" sz="2200" b="1" dirty="0" err="1">
                <a:latin typeface="Consolas" pitchFamily="49" charset="0"/>
              </a:rPr>
              <a:t>Т</a:t>
            </a:r>
            <a:r>
              <a:rPr lang="en-US" altLang="en-US" sz="2200" b="1" dirty="0">
                <a:latin typeface="Consolas" pitchFamily="49" charset="0"/>
              </a:rPr>
              <a:t>&gt; head;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altLang="en-US" sz="2200" b="1" dirty="0">
                <a:latin typeface="Consolas" pitchFamily="49" charset="0"/>
              </a:rPr>
              <a:t> size;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24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AddFirst</a:t>
            </a:r>
            <a:r>
              <a:rPr lang="en-US" sz="3400" dirty="0"/>
              <a:t>(T item), </a:t>
            </a:r>
            <a:r>
              <a:rPr lang="en-US" sz="3400" b="1" dirty="0">
                <a:solidFill>
                  <a:schemeClr val="bg1"/>
                </a:solidFill>
              </a:rPr>
              <a:t>RemoveFirst</a:t>
            </a:r>
            <a:r>
              <a:rPr lang="en-US" sz="3400" dirty="0"/>
              <a:t>(),</a:t>
            </a:r>
            <a:r>
              <a:rPr lang="en-US" sz="3400" b="1" dirty="0">
                <a:solidFill>
                  <a:schemeClr val="bg1"/>
                </a:solidFill>
              </a:rPr>
              <a:t> GetFirst</a:t>
            </a:r>
            <a:r>
              <a:rPr lang="en-US" sz="3400" dirty="0"/>
              <a:t>(), </a:t>
            </a:r>
            <a:r>
              <a:rPr lang="en-US" sz="3400" b="1" dirty="0">
                <a:solidFill>
                  <a:schemeClr val="bg1"/>
                </a:solidFill>
              </a:rPr>
              <a:t>Count </a:t>
            </a:r>
            <a:r>
              <a:rPr lang="en-US" sz="3400" dirty="0"/>
              <a:t>– </a:t>
            </a:r>
            <a:r>
              <a:rPr lang="en-US" sz="34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How about operations on the </a:t>
            </a:r>
            <a:r>
              <a:rPr lang="en-US" sz="3400" b="1" dirty="0">
                <a:solidFill>
                  <a:schemeClr val="bg1"/>
                </a:solidFill>
              </a:rPr>
              <a:t>last element</a:t>
            </a:r>
            <a:r>
              <a:rPr lang="en-US" sz="3400" dirty="0"/>
              <a:t>?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AddLast</a:t>
            </a:r>
            <a:r>
              <a:rPr lang="en-US" sz="3200" dirty="0"/>
              <a:t>(), </a:t>
            </a:r>
            <a:r>
              <a:rPr lang="en-US" sz="3200" b="1" dirty="0">
                <a:solidFill>
                  <a:schemeClr val="bg1"/>
                </a:solidFill>
              </a:rPr>
              <a:t>RemoveLast</a:t>
            </a:r>
            <a:r>
              <a:rPr lang="en-US" sz="3200" dirty="0"/>
              <a:t>(),</a:t>
            </a:r>
            <a:r>
              <a:rPr lang="en-US" sz="3200" b="1" dirty="0">
                <a:solidFill>
                  <a:schemeClr val="bg1"/>
                </a:solidFill>
              </a:rPr>
              <a:t> GetLast</a:t>
            </a:r>
            <a:r>
              <a:rPr lang="en-US" sz="3200" dirty="0"/>
              <a:t>() </a:t>
            </a:r>
          </a:p>
          <a:p>
            <a:pPr lvl="3">
              <a:buClr>
                <a:schemeClr val="tx1"/>
              </a:buClr>
            </a:pPr>
            <a:r>
              <a:rPr lang="en-US" sz="3000" dirty="0"/>
              <a:t>Depends if we keep the </a:t>
            </a:r>
            <a:r>
              <a:rPr lang="en-US" sz="3000" b="1" dirty="0">
                <a:solidFill>
                  <a:schemeClr val="bg1"/>
                </a:solidFill>
              </a:rPr>
              <a:t>reference</a:t>
            </a:r>
            <a:r>
              <a:rPr lang="en-US" sz="3000" dirty="0"/>
              <a:t> to the </a:t>
            </a:r>
            <a:r>
              <a:rPr lang="en-US" sz="3000" b="1" dirty="0">
                <a:solidFill>
                  <a:schemeClr val="bg1"/>
                </a:solidFill>
              </a:rPr>
              <a:t>last node (</a:t>
            </a:r>
            <a:r>
              <a:rPr lang="en-US" sz="3000" b="1" dirty="0" err="1">
                <a:solidFill>
                  <a:schemeClr val="bg1"/>
                </a:solidFill>
              </a:rPr>
              <a:t>DoublyLinkedList</a:t>
            </a:r>
            <a:r>
              <a:rPr lang="en-US" sz="3000" b="1" dirty="0">
                <a:solidFill>
                  <a:schemeClr val="bg1"/>
                </a:solidFill>
              </a:rPr>
              <a:t>) </a:t>
            </a:r>
            <a:r>
              <a:rPr lang="en-US" sz="3000" dirty="0"/>
              <a:t>or not can be  constant – </a:t>
            </a:r>
            <a:r>
              <a:rPr lang="en-US" sz="3000" b="1" dirty="0">
                <a:solidFill>
                  <a:schemeClr val="bg1"/>
                </a:solidFill>
              </a:rPr>
              <a:t>O(1)</a:t>
            </a:r>
            <a:r>
              <a:rPr lang="en-US" sz="3000" dirty="0"/>
              <a:t> or linear – </a:t>
            </a:r>
            <a:r>
              <a:rPr lang="en-US" sz="3000" b="1" dirty="0">
                <a:solidFill>
                  <a:schemeClr val="bg1"/>
                </a:solidFill>
              </a:rPr>
              <a:t>O(n)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Operations that </a:t>
            </a:r>
            <a:r>
              <a:rPr lang="en-US" sz="3400" b="1" dirty="0">
                <a:solidFill>
                  <a:schemeClr val="bg1"/>
                </a:solidFill>
              </a:rPr>
              <a:t>index</a:t>
            </a:r>
            <a:r>
              <a:rPr lang="en-US" sz="3400" dirty="0"/>
              <a:t> into the list will run 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Operations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Same as </a:t>
            </a:r>
            <a:r>
              <a:rPr lang="en-US" altLang="ko-KR" sz="3600" dirty="0">
                <a:solidFill>
                  <a:schemeClr val="bg1"/>
                </a:solidFill>
                <a:ea typeface="굴림" pitchFamily="50" charset="-127"/>
              </a:rPr>
              <a:t>Queue</a:t>
            </a:r>
            <a:r>
              <a:rPr lang="en-US" altLang="ko-KR" sz="3600" dirty="0">
                <a:ea typeface="굴림" pitchFamily="50" charset="-127"/>
              </a:rPr>
              <a:t> – Enqueue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Last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234001" y="4217766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129023" y="3656604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091000" y="3670822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3684729" y="4401265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4346516" y="2619000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272023" y="4217766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178611" y="3656604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6686718" y="4401265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8916" y="4825745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477786" y="2619000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78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10" grpId="0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</a:rPr>
              <a:t>Same as </a:t>
            </a:r>
            <a:r>
              <a:rPr lang="en-US" altLang="ko-KR" sz="3600" dirty="0">
                <a:solidFill>
                  <a:schemeClr val="bg1"/>
                </a:solidFill>
                <a:ea typeface="굴림" pitchFamily="50" charset="-127"/>
              </a:rPr>
              <a:t>Stack</a:t>
            </a:r>
            <a:r>
              <a:rPr lang="en-US" altLang="ko-KR" sz="3600" dirty="0">
                <a:ea typeface="굴림" pitchFamily="50" charset="-127"/>
              </a:rPr>
              <a:t> – Push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 – Adding First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4886647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339703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4040518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1744350" y="3217776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4886647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325485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7042507" y="5070146"/>
            <a:ext cx="982001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Link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641667" y="5816380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4858998" y="3136800"/>
            <a:ext cx="1768814" cy="578882"/>
          </a:xfrm>
          <a:prstGeom prst="wedgeRoundRectCallout">
            <a:avLst>
              <a:gd name="adj1" fmla="val 21825"/>
              <a:gd name="adj2" fmla="val 1018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new Node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944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05 -0.00278 L -2.5E-6 -1.11111E-6 " pathEditMode="relative" rAng="0" ptsTypes="AA">
                                      <p:cBhvr>
                                        <p:cTn id="24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4 -0.00139 L -0.50105 -0.0006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8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6" grpId="0" animBg="1"/>
      <p:bldP spid="39" grpId="0" animBg="1"/>
      <p:bldP spid="38" grpId="0" animBg="1"/>
      <p:bldP spid="31" grpId="0" animBg="1"/>
      <p:bldP spid="35" grpId="0" animBg="1"/>
      <p:bldP spid="42" grpId="0"/>
      <p:bldP spid="42" grpId="1"/>
      <p:bldP spid="42" grpId="2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Dynamic Arrays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5157144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799055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440966" y="126324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D3187F-9A53-4481-AD2C-114D9A226F37}"/>
              </a:ext>
            </a:extLst>
          </p:cNvPr>
          <p:cNvSpPr/>
          <p:nvPr/>
        </p:nvSpPr>
        <p:spPr bwMode="auto">
          <a:xfrm>
            <a:off x="4831240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70B91-FAD4-4372-9797-008BCB14AD60}"/>
              </a:ext>
            </a:extLst>
          </p:cNvPr>
          <p:cNvSpPr/>
          <p:nvPr/>
        </p:nvSpPr>
        <p:spPr bwMode="auto">
          <a:xfrm>
            <a:off x="5473151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115062" y="3052958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2C1C9E-38A5-45EA-AFBE-43F3450E501E}"/>
              </a:ext>
            </a:extLst>
          </p:cNvPr>
          <p:cNvSpPr/>
          <p:nvPr/>
        </p:nvSpPr>
        <p:spPr bwMode="auto">
          <a:xfrm>
            <a:off x="6761921" y="3047747"/>
            <a:ext cx="641911" cy="724578"/>
          </a:xfrm>
          <a:prstGeom prst="rect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ight Arrow 2"/>
          <p:cNvSpPr/>
          <p:nvPr/>
        </p:nvSpPr>
        <p:spPr bwMode="auto">
          <a:xfrm rot="5400000">
            <a:off x="5799054" y="2032093"/>
            <a:ext cx="641911" cy="983974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18859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Size</a:t>
            </a:r>
            <a:r>
              <a:rPr lang="en-US" altLang="ko-KR" sz="3600" dirty="0">
                <a:ea typeface="굴림" pitchFamily="50" charset="-127"/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==</a:t>
            </a:r>
            <a:r>
              <a:rPr lang="en-US" altLang="ko-KR" sz="3600" dirty="0">
                <a:ea typeface="굴림" pitchFamily="50" charset="-127"/>
              </a:rPr>
              <a:t> 0 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 Do Nothing / Throw Exception</a:t>
            </a:r>
          </a:p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==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 1  head = null</a:t>
            </a:r>
          </a:p>
          <a:p>
            <a:pPr>
              <a:lnSpc>
                <a:spcPct val="110000"/>
              </a:lnSpc>
            </a:pP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Size 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  <a:sym typeface="Wingdings" panose="05000000000000000000" pitchFamily="2" charset="2"/>
              </a:rPr>
              <a:t>&gt;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 1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Removing First/Last</a:t>
            </a:r>
          </a:p>
        </p:txBody>
      </p:sp>
      <p:cxnSp>
        <p:nvCxnSpPr>
          <p:cNvPr id="34" name="Straight Arrow Connector 33"/>
          <p:cNvCxnSpPr>
            <a:cxnSpLocks/>
            <a:stCxn id="36" idx="3"/>
            <a:endCxn id="23" idx="1"/>
          </p:cNvCxnSpPr>
          <p:nvPr/>
        </p:nvCxnSpPr>
        <p:spPr>
          <a:xfrm flipV="1">
            <a:off x="3589790" y="5159682"/>
            <a:ext cx="1895023" cy="14218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/>
          <p:cNvSpPr/>
          <p:nvPr/>
        </p:nvSpPr>
        <p:spPr>
          <a:xfrm>
            <a:off x="5484812" y="459852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925010" y="3404599"/>
            <a:ext cx="1640498" cy="1055608"/>
          </a:xfrm>
          <a:prstGeom prst="wedgeRoundRectCallout">
            <a:avLst>
              <a:gd name="adj1" fmla="val 58603"/>
              <a:gd name="adj2" fmla="val 535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Set </a:t>
            </a:r>
            <a:r>
              <a:rPr lang="en-US" sz="2800" dirty="0">
                <a:solidFill>
                  <a:schemeClr val="bg2"/>
                </a:solidFill>
              </a:rPr>
              <a:t>new Head</a:t>
            </a:r>
          </a:p>
        </p:txBody>
      </p:sp>
      <p:sp>
        <p:nvSpPr>
          <p:cNvPr id="36" name="Rectangle: Rounded Corners 35"/>
          <p:cNvSpPr/>
          <p:nvPr/>
        </p:nvSpPr>
        <p:spPr>
          <a:xfrm>
            <a:off x="2446789" y="4612738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956210" y="5799075"/>
            <a:ext cx="1304000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38" name="AutoShape 7"/>
          <p:cNvSpPr>
            <a:spLocks noChangeArrowheads="1"/>
          </p:cNvSpPr>
          <p:nvPr/>
        </p:nvSpPr>
        <p:spPr bwMode="auto">
          <a:xfrm>
            <a:off x="723803" y="3404599"/>
            <a:ext cx="1768814" cy="1055608"/>
          </a:xfrm>
          <a:prstGeom prst="wedgeRoundRectCallout">
            <a:avLst>
              <a:gd name="adj1" fmla="val 64733"/>
              <a:gd name="adj2" fmla="val 54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Save </a:t>
            </a:r>
            <a:r>
              <a:rPr lang="en-US" sz="2800" dirty="0">
                <a:solidFill>
                  <a:schemeClr val="bg2"/>
                </a:solidFill>
              </a:rPr>
              <a:t>old Head</a:t>
            </a:r>
          </a:p>
        </p:txBody>
      </p:sp>
      <p:cxnSp>
        <p:nvCxnSpPr>
          <p:cNvPr id="26" name="Straight Arrow Connector 25"/>
          <p:cNvCxnSpPr>
            <a:cxnSpLocks/>
            <a:stCxn id="23" idx="3"/>
            <a:endCxn id="31" idx="1"/>
          </p:cNvCxnSpPr>
          <p:nvPr/>
        </p:nvCxnSpPr>
        <p:spPr>
          <a:xfrm>
            <a:off x="6627812" y="5159682"/>
            <a:ext cx="1906588" cy="0"/>
          </a:xfrm>
          <a:prstGeom prst="straightConnector1">
            <a:avLst/>
          </a:prstGeom>
          <a:ln>
            <a:solidFill>
              <a:srgbClr val="253E57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: Rounded Corners 30"/>
          <p:cNvSpPr/>
          <p:nvPr/>
        </p:nvSpPr>
        <p:spPr>
          <a:xfrm>
            <a:off x="8534400" y="4598520"/>
            <a:ext cx="1143000" cy="1122324"/>
          </a:xfrm>
          <a:prstGeom prst="roundRect">
            <a:avLst/>
          </a:prstGeom>
          <a:solidFill>
            <a:srgbClr val="4D6783"/>
          </a:solidFill>
          <a:ln w="38100">
            <a:solidFill>
              <a:srgbClr val="253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9815963" y="5743413"/>
            <a:ext cx="1275198" cy="578882"/>
          </a:xfrm>
          <a:prstGeom prst="wedgeRoundRectCallout">
            <a:avLst>
              <a:gd name="adj1" fmla="val -64677"/>
              <a:gd name="adj2" fmla="val -49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6589102" y="3404599"/>
            <a:ext cx="1640498" cy="1055608"/>
          </a:xfrm>
          <a:prstGeom prst="wedgeRoundRectCallout">
            <a:avLst>
              <a:gd name="adj1" fmla="val -56966"/>
              <a:gd name="adj2" fmla="val 507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Previous </a:t>
            </a:r>
            <a:r>
              <a:rPr lang="en-US" sz="2800" dirty="0">
                <a:solidFill>
                  <a:schemeClr val="bg2"/>
                </a:solidFill>
              </a:rPr>
              <a:t>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2074" y="5799075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26093" y="6182821"/>
            <a:ext cx="714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last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3792397" y="5386621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860945" y="5386621"/>
            <a:ext cx="1240302" cy="578882"/>
          </a:xfrm>
          <a:prstGeom prst="wedgeRoundRectCallout">
            <a:avLst>
              <a:gd name="adj1" fmla="val 63605"/>
              <a:gd name="adj2" fmla="val -53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Unlink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47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0.25 3.703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2474 -0.0034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 animBg="1"/>
      <p:bldP spid="30" grpId="1" animBg="1"/>
      <p:bldP spid="36" grpId="0" animBg="1"/>
      <p:bldP spid="36" grpId="1" animBg="1"/>
      <p:bldP spid="39" grpId="0" animBg="1"/>
      <p:bldP spid="39" grpId="1" animBg="1"/>
      <p:bldP spid="38" grpId="0" animBg="1"/>
      <p:bldP spid="38" grpId="1" animBg="1"/>
      <p:bldP spid="31" grpId="0" animBg="1"/>
      <p:bldP spid="31" grpId="1" animBg="1"/>
      <p:bldP spid="35" grpId="0" animBg="1"/>
      <p:bldP spid="35" grpId="1" animBg="1"/>
      <p:bldP spid="41" grpId="0" animBg="1"/>
      <p:bldP spid="41" grpId="1" animBg="1"/>
      <p:bldP spid="10" grpId="0"/>
      <p:bldP spid="10" grpId="1"/>
      <p:bldP spid="42" grpId="0"/>
      <p:bldP spid="42" grpId="1"/>
      <p:bldP spid="42" grpId="2"/>
      <p:bldP spid="18" grpId="0" animBg="1"/>
      <p:bldP spid="18" grpId="1" animBg="1"/>
      <p:bldP spid="20" grpId="0" animBg="1"/>
      <p:bldP spid="20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000" y="1108911"/>
            <a:ext cx="9630000" cy="5546589"/>
          </a:xfrm>
        </p:spPr>
        <p:txBody>
          <a:bodyPr/>
          <a:lstStyle/>
          <a:p>
            <a:r>
              <a:rPr lang="en-US" dirty="0"/>
              <a:t>We have implemented some Data Structures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Node</a:t>
            </a:r>
            <a:r>
              <a:rPr lang="en-US" sz="3200" dirty="0"/>
              <a:t> class properties</a:t>
            </a:r>
          </a:p>
          <a:p>
            <a:r>
              <a:rPr lang="en-US" dirty="0"/>
              <a:t>However the way we did it </a:t>
            </a:r>
            <a:r>
              <a:rPr lang="en-US" b="1" dirty="0">
                <a:solidFill>
                  <a:schemeClr val="bg1"/>
                </a:solidFill>
              </a:rPr>
              <a:t>introduces</a:t>
            </a:r>
            <a:r>
              <a:rPr lang="en-US" dirty="0"/>
              <a:t> some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nodes.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we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them?</a:t>
            </a:r>
          </a:p>
          <a:p>
            <a:r>
              <a:rPr lang="en-US" dirty="0"/>
              <a:t>Add/Remove/Get in </a:t>
            </a:r>
            <a:r>
              <a:rPr lang="en-US" b="1" dirty="0">
                <a:solidFill>
                  <a:schemeClr val="bg1"/>
                </a:solidFill>
              </a:rPr>
              <a:t>constant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  <a:r>
              <a:rPr lang="en-US" dirty="0"/>
              <a:t>?</a:t>
            </a:r>
          </a:p>
          <a:p>
            <a:r>
              <a:rPr lang="en-US" dirty="0"/>
              <a:t>We will try to </a:t>
            </a:r>
            <a:r>
              <a:rPr lang="en-US" b="1" dirty="0">
                <a:solidFill>
                  <a:schemeClr val="bg1"/>
                </a:solidFill>
              </a:rPr>
              <a:t>understand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solve</a:t>
            </a:r>
            <a:r>
              <a:rPr lang="en-US" dirty="0"/>
              <a:t> those </a:t>
            </a:r>
            <a:r>
              <a:rPr lang="en-US" b="1" dirty="0">
                <a:solidFill>
                  <a:schemeClr val="bg1"/>
                </a:solidFill>
              </a:rPr>
              <a:t>problems</a:t>
            </a:r>
            <a:r>
              <a:rPr lang="en-US" dirty="0"/>
              <a:t> at the exercise.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Implementation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61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3"/>
            <a:ext cx="7963887" cy="473532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Stack is </a:t>
            </a: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>
                <a:solidFill>
                  <a:schemeClr val="bg2"/>
                </a:solidFill>
              </a:rPr>
              <a:t> structure (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>
                <a:solidFill>
                  <a:schemeClr val="bg2"/>
                </a:solidFill>
              </a:rPr>
              <a:t>ast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2"/>
                </a:solidFill>
              </a:rPr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>
                <a:solidFill>
                  <a:schemeClr val="bg2"/>
                </a:solidFill>
              </a:rPr>
              <a:t>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Queue is </a:t>
            </a:r>
            <a:r>
              <a:rPr lang="en-US" sz="3200" b="1" dirty="0">
                <a:solidFill>
                  <a:schemeClr val="bg1"/>
                </a:solidFill>
              </a:rPr>
              <a:t>FIFO</a:t>
            </a:r>
            <a:r>
              <a:rPr lang="en-US" sz="3200" dirty="0">
                <a:solidFill>
                  <a:schemeClr val="bg2"/>
                </a:solidFill>
              </a:rPr>
              <a:t> (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2"/>
                </a:solidFill>
              </a:rPr>
              <a:t>n 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>
                <a:solidFill>
                  <a:schemeClr val="bg2"/>
                </a:solidFill>
              </a:rPr>
              <a:t>irst 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>
                <a:solidFill>
                  <a:schemeClr val="bg2"/>
                </a:solidFill>
              </a:rPr>
              <a:t>ut) structure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Linked implementation is pointer-based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 err="1">
                <a:solidFill>
                  <a:schemeClr val="bg2"/>
                </a:solidFill>
              </a:rPr>
              <a:t>SinglyLinkedList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Linked implementation is pointer-based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072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0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503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65755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List is the </a:t>
            </a:r>
            <a:r>
              <a:rPr lang="en-US" sz="3600" b="1" dirty="0">
                <a:solidFill>
                  <a:schemeClr val="bg1"/>
                </a:solidFill>
              </a:rPr>
              <a:t>implementation</a:t>
            </a:r>
            <a:r>
              <a:rPr lang="en-US" sz="3600" dirty="0"/>
              <a:t> of ADS </a:t>
            </a:r>
            <a:r>
              <a:rPr lang="en-US" sz="3600" b="1" dirty="0">
                <a:solidFill>
                  <a:schemeClr val="bg1"/>
                </a:solidFill>
              </a:rPr>
              <a:t>List</a:t>
            </a:r>
            <a:endParaRPr lang="en-US" sz="3600" dirty="0"/>
          </a:p>
          <a:p>
            <a:pPr lvl="1"/>
            <a:r>
              <a:rPr lang="en-US" sz="3400" dirty="0"/>
              <a:t>Built </a:t>
            </a:r>
            <a:r>
              <a:rPr lang="en-US" sz="3400" b="1" dirty="0">
                <a:solidFill>
                  <a:schemeClr val="bg1"/>
                </a:solidFill>
              </a:rPr>
              <a:t>atop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  <a:r>
              <a:rPr lang="en-US" sz="3400" dirty="0"/>
              <a:t>, which is able to dynamically  </a:t>
            </a:r>
            <a:r>
              <a:rPr lang="en-US" sz="3400" b="1" dirty="0">
                <a:solidFill>
                  <a:schemeClr val="bg1"/>
                </a:solidFill>
              </a:rPr>
              <a:t>grow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shrink</a:t>
            </a:r>
            <a:r>
              <a:rPr lang="en-US" sz="3400" dirty="0"/>
              <a:t> as you </a:t>
            </a:r>
            <a:r>
              <a:rPr lang="en-US" sz="3400" b="1" dirty="0">
                <a:solidFill>
                  <a:schemeClr val="bg1"/>
                </a:solidFill>
              </a:rPr>
              <a:t>add/remove</a:t>
            </a:r>
            <a:r>
              <a:rPr lang="en-US" sz="3400" dirty="0"/>
              <a:t> elements</a:t>
            </a:r>
          </a:p>
          <a:p>
            <a:r>
              <a:rPr lang="en-US" sz="3600" dirty="0"/>
              <a:t>Stores the </a:t>
            </a:r>
            <a:r>
              <a:rPr lang="en-US" sz="3600" b="1" dirty="0">
                <a:solidFill>
                  <a:schemeClr val="bg1"/>
                </a:solidFill>
              </a:rPr>
              <a:t>elements</a:t>
            </a:r>
            <a:r>
              <a:rPr lang="en-US" sz="3600" dirty="0"/>
              <a:t> inside an array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Arrays – List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82173" y="4256735"/>
            <a:ext cx="9296398" cy="17775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public class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List</a:t>
            </a:r>
            <a:r>
              <a:rPr lang="en-US" altLang="en-US" sz="2200" b="1" dirty="0">
                <a:latin typeface="Consolas" pitchFamily="49" charset="0"/>
              </a:rPr>
              <a:t>&lt;T&gt; :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IAbstractList</a:t>
            </a:r>
            <a:r>
              <a:rPr lang="en-US" altLang="en-US" sz="2200" b="1" dirty="0">
                <a:latin typeface="Consolas" pitchFamily="49" charset="0"/>
              </a:rPr>
              <a:t>&lt;T&gt;</a:t>
            </a:r>
          </a:p>
          <a:p>
            <a:pPr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nsolas" pitchFamily="49" charset="0"/>
              </a:rPr>
              <a:t>{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    private </a:t>
            </a:r>
            <a:r>
              <a:rPr lang="en-US" altLang="en-US" sz="2200" b="1" dirty="0">
                <a:solidFill>
                  <a:schemeClr val="bg1"/>
                </a:solidFill>
                <a:latin typeface="Consolas" pitchFamily="49" charset="0"/>
              </a:rPr>
              <a:t>T[] </a:t>
            </a:r>
            <a:r>
              <a:rPr lang="en-US" altLang="en-US" sz="2200" b="1" dirty="0">
                <a:latin typeface="Consolas" pitchFamily="49" charset="0"/>
              </a:rPr>
              <a:t>items;</a:t>
            </a:r>
            <a:br>
              <a:rPr lang="en-US" altLang="en-US" sz="2200" b="1" dirty="0">
                <a:latin typeface="Consolas" pitchFamily="49" charset="0"/>
              </a:rPr>
            </a:br>
            <a:r>
              <a:rPr lang="en-US" altLang="en-US" sz="2200" b="1" dirty="0">
                <a:latin typeface="Consolas" pitchFamily="49" charset="0"/>
              </a:rPr>
              <a:t>}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31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Supported operations and complexity: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Count</a:t>
            </a:r>
            <a:r>
              <a:rPr lang="en-US" sz="3400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Get </a:t>
            </a:r>
            <a:r>
              <a:rPr lang="en-US" sz="3200" dirty="0"/>
              <a:t>and</a:t>
            </a:r>
            <a:r>
              <a:rPr lang="en-US" sz="3400" b="1" dirty="0">
                <a:solidFill>
                  <a:schemeClr val="bg1"/>
                </a:solidFill>
              </a:rPr>
              <a:t> Set </a:t>
            </a:r>
            <a:r>
              <a:rPr lang="en-US" sz="3200" dirty="0"/>
              <a:t>through</a:t>
            </a:r>
            <a:r>
              <a:rPr lang="en-US" sz="3400" b="1" dirty="0">
                <a:solidFill>
                  <a:schemeClr val="bg1"/>
                </a:solidFill>
              </a:rPr>
              <a:t> indexer </a:t>
            </a:r>
            <a:r>
              <a:rPr lang="en-US" sz="3400" b="1" dirty="0"/>
              <a:t>-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Add(T item)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The operation runs in </a:t>
            </a:r>
            <a:r>
              <a:rPr lang="en-US" sz="3200" b="1" dirty="0">
                <a:solidFill>
                  <a:schemeClr val="bg1"/>
                </a:solidFill>
              </a:rPr>
              <a:t>amortized constant </a:t>
            </a:r>
            <a:r>
              <a:rPr lang="en-US" sz="3200" dirty="0"/>
              <a:t>time 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Adding </a:t>
            </a:r>
            <a:r>
              <a:rPr lang="en-US" sz="3200" b="1" dirty="0">
                <a:solidFill>
                  <a:schemeClr val="bg1"/>
                </a:solidFill>
              </a:rPr>
              <a:t>n</a:t>
            </a:r>
            <a:r>
              <a:rPr lang="en-US" sz="3200" dirty="0"/>
              <a:t> elements requires </a:t>
            </a:r>
            <a:r>
              <a:rPr lang="en-US" sz="3200" b="1" dirty="0">
                <a:solidFill>
                  <a:schemeClr val="bg1"/>
                </a:solidFill>
              </a:rPr>
              <a:t>O(n)</a:t>
            </a:r>
            <a:r>
              <a:rPr lang="en-US" sz="3200" dirty="0"/>
              <a:t> time</a:t>
            </a:r>
          </a:p>
          <a:p>
            <a:pPr lvl="1">
              <a:buClr>
                <a:schemeClr val="tx1"/>
              </a:buClr>
            </a:pP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Operations</a:t>
            </a:r>
          </a:p>
        </p:txBody>
      </p:sp>
    </p:spTree>
    <p:extLst>
      <p:ext uri="{BB962C8B-B14F-4D97-AF65-F5344CB8AC3E}">
        <p14:creationId xmlns:p14="http://schemas.microsoft.com/office/powerpoint/2010/main" val="42873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All of the other operations like: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(int index, 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Contains</a:t>
            </a:r>
            <a:r>
              <a:rPr lang="en-US" sz="3200" dirty="0"/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IndexOf</a:t>
            </a:r>
            <a:r>
              <a:rPr lang="en-US" sz="3200" dirty="0"/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(T item)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RemoveAt</a:t>
            </a:r>
            <a:r>
              <a:rPr lang="en-US" sz="3200" dirty="0"/>
              <a:t>(int index)</a:t>
            </a:r>
          </a:p>
          <a:p>
            <a:r>
              <a:rPr lang="en-US" sz="3400" dirty="0"/>
              <a:t>Run in </a:t>
            </a:r>
            <a:r>
              <a:rPr lang="en-US" sz="3400" b="1" dirty="0">
                <a:solidFill>
                  <a:schemeClr val="bg1"/>
                </a:solidFill>
              </a:rPr>
              <a:t>linear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time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O(n)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Operations (2)</a:t>
            </a:r>
          </a:p>
        </p:txBody>
      </p:sp>
    </p:spTree>
    <p:extLst>
      <p:ext uri="{BB962C8B-B14F-4D97-AF65-F5344CB8AC3E}">
        <p14:creationId xmlns:p14="http://schemas.microsoft.com/office/powerpoint/2010/main" val="2563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Adding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item</a:t>
            </a:r>
            <a:r>
              <a:rPr lang="en-US" altLang="ko-KR" dirty="0">
                <a:ea typeface="굴림" pitchFamily="50" charset="-127"/>
              </a:rPr>
              <a:t> requires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new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array</a:t>
            </a: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all the elements </a:t>
            </a:r>
            <a:r>
              <a:rPr lang="en-US" altLang="ko-KR" dirty="0">
                <a:ea typeface="굴림" pitchFamily="50" charset="-127"/>
              </a:rPr>
              <a:t>for each add   operation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O(n)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Add O(n)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745627" y="3378364"/>
            <a:ext cx="17006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539857" y="2795956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847328" y="2754879"/>
            <a:ext cx="20163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en-GB" sz="3400" dirty="0"/>
              <a:t>21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76704" y="3378364"/>
            <a:ext cx="15799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5</a:t>
            </a:r>
          </a:p>
        </p:txBody>
      </p: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4628138" y="3760198"/>
            <a:ext cx="2148832" cy="578882"/>
          </a:xfrm>
          <a:prstGeom prst="wedgeRoundRectCallout">
            <a:avLst>
              <a:gd name="adj1" fmla="val 1303"/>
              <a:gd name="adj2" fmla="val -128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95203"/>
              </p:ext>
            </p:extLst>
          </p:nvPr>
        </p:nvGraphicFramePr>
        <p:xfrm>
          <a:off x="1181926" y="2834215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47307"/>
              </p:ext>
            </p:extLst>
          </p:nvPr>
        </p:nvGraphicFramePr>
        <p:xfrm>
          <a:off x="7449008" y="2834216"/>
          <a:ext cx="3235325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706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4160999" y="2803304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662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uiExpand="1" build="p"/>
      <p:bldP spid="3" grpId="0"/>
      <p:bldP spid="5" grpId="0" animBg="1"/>
      <p:bldP spid="14" grpId="0"/>
      <p:bldP spid="48" grpId="0"/>
      <p:bldP spid="5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69291"/>
              </p:ext>
            </p:extLst>
          </p:nvPr>
        </p:nvGraphicFramePr>
        <p:xfrm>
          <a:off x="6887033" y="2338334"/>
          <a:ext cx="4419144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2393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51354815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83602160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2180405847"/>
                    </a:ext>
                  </a:extLst>
                </a:gridCol>
                <a:gridCol w="552393">
                  <a:extLst>
                    <a:ext uri="{9D8B030D-6E8A-4147-A177-3AD203B41FA5}">
                      <a16:colId xmlns:a16="http://schemas.microsoft.com/office/drawing/2014/main" val="408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When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adding</a:t>
            </a:r>
            <a:r>
              <a:rPr lang="en-US" altLang="ko-KR" dirty="0">
                <a:ea typeface="굴림" pitchFamily="50" charset="-127"/>
              </a:rPr>
              <a:t>, if needed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double</a:t>
            </a:r>
            <a:r>
              <a:rPr lang="en-US" altLang="ko-KR" dirty="0">
                <a:ea typeface="굴림" pitchFamily="50" charset="-127"/>
              </a:rPr>
              <a:t> the size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This approach will copy at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log(n)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n = 10</a:t>
            </a:r>
            <a:r>
              <a:rPr lang="en-US" altLang="ko-KR" baseline="30000" dirty="0">
                <a:ea typeface="굴림" pitchFamily="50" charset="-127"/>
                <a:sym typeface="Wingdings" panose="05000000000000000000" pitchFamily="2" charset="2"/>
              </a:rPr>
              <a:t>9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, only </a:t>
            </a:r>
            <a:r>
              <a:rPr lang="en-US" altLang="ko-KR" dirty="0">
                <a:sym typeface="Wingdings" panose="05000000000000000000" pitchFamily="2" charset="2"/>
              </a:rPr>
              <a:t>~33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copies</a:t>
            </a:r>
            <a:r>
              <a:rPr lang="en-US" altLang="ko-KR" dirty="0">
                <a:ea typeface="굴림" pitchFamily="50" charset="-127"/>
              </a:rPr>
              <a:t> –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O(1) </a:t>
            </a:r>
            <a:r>
              <a:rPr lang="en-US" sz="3400" b="1" dirty="0">
                <a:solidFill>
                  <a:schemeClr val="bg1"/>
                </a:solidFill>
              </a:rPr>
              <a:t>amortized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– Add O(1)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420602" y="3007940"/>
            <a:ext cx="15101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4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141521" y="2300077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420877" y="2259000"/>
            <a:ext cx="16179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b="1" dirty="0">
                <a:solidFill>
                  <a:schemeClr val="bg1"/>
                </a:solidFill>
              </a:rPr>
              <a:t>Add(</a:t>
            </a:r>
            <a:r>
              <a:rPr lang="bg-BG" sz="3400" dirty="0"/>
              <a:t>    </a:t>
            </a:r>
            <a:r>
              <a:rPr lang="en-GB" sz="34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68927" y="3003990"/>
            <a:ext cx="14553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400" dirty="0"/>
              <a:t>size = 8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8472"/>
              </p:ext>
            </p:extLst>
          </p:nvPr>
        </p:nvGraphicFramePr>
        <p:xfrm>
          <a:off x="761651" y="2338336"/>
          <a:ext cx="2828100" cy="45688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7025">
                  <a:extLst>
                    <a:ext uri="{9D8B030D-6E8A-4147-A177-3AD203B41FA5}">
                      <a16:colId xmlns:a16="http://schemas.microsoft.com/office/drawing/2014/main" val="1735014611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499627490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2513379334"/>
                    </a:ext>
                  </a:extLst>
                </a:gridCol>
                <a:gridCol w="707025">
                  <a:extLst>
                    <a:ext uri="{9D8B030D-6E8A-4147-A177-3AD203B41FA5}">
                      <a16:colId xmlns:a16="http://schemas.microsoft.com/office/drawing/2014/main" val="110869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422837"/>
                  </a:ext>
                </a:extLst>
              </a:tr>
            </a:tbl>
          </a:graphicData>
        </a:graphic>
      </p:graphicFrame>
      <p:sp>
        <p:nvSpPr>
          <p:cNvPr id="31" name="Arrow: Right 4"/>
          <p:cNvSpPr/>
          <p:nvPr/>
        </p:nvSpPr>
        <p:spPr>
          <a:xfrm>
            <a:off x="3784807" y="2300077"/>
            <a:ext cx="533400" cy="5334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745880" y="3311766"/>
            <a:ext cx="2148832" cy="578882"/>
          </a:xfrm>
          <a:prstGeom prst="wedgeRoundRectCallout">
            <a:avLst>
              <a:gd name="adj1" fmla="val -59548"/>
              <a:gd name="adj2" fmla="val -1331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Out of space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97827-2014-D642-83DD-31DF20B8B352}"/>
              </a:ext>
            </a:extLst>
          </p:cNvPr>
          <p:cNvSpPr/>
          <p:nvPr/>
        </p:nvSpPr>
        <p:spPr>
          <a:xfrm>
            <a:off x="5278697" y="2259000"/>
            <a:ext cx="62709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400" dirty="0"/>
              <a:t>21</a:t>
            </a:r>
            <a:endParaRPr lang="en-BG" sz="3400" dirty="0"/>
          </a:p>
        </p:txBody>
      </p:sp>
    </p:spTree>
    <p:extLst>
      <p:ext uri="{BB962C8B-B14F-4D97-AF65-F5344CB8AC3E}">
        <p14:creationId xmlns:p14="http://schemas.microsoft.com/office/powerpoint/2010/main" val="75678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00047 L 0.31081 0.0013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  <p:bldP spid="5" grpId="0" animBg="1"/>
      <p:bldP spid="14" grpId="0"/>
      <p:bldP spid="48" grpId="0"/>
      <p:bldP spid="31" grpId="0" animBg="1"/>
      <p:bldP spid="13" grpId="0" animBg="1"/>
      <p:bldP spid="16" grpId="0" build="allAtOnce"/>
      <p:bldP spid="16" grpId="1" build="allAtOnce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41827</TotalTime>
  <Words>2418</Words>
  <Application>Microsoft Office PowerPoint</Application>
  <PresentationFormat>Widescreen</PresentationFormat>
  <Paragraphs>493</Paragraphs>
  <Slides>47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Linear Data Structures</vt:lpstr>
      <vt:lpstr>Table of Contents</vt:lpstr>
      <vt:lpstr>Have a Question?</vt:lpstr>
      <vt:lpstr>Dynamic Arrays</vt:lpstr>
      <vt:lpstr>Dynamic Arrays – List</vt:lpstr>
      <vt:lpstr>List – Operations</vt:lpstr>
      <vt:lpstr>List – Operations (2)</vt:lpstr>
      <vt:lpstr>List – Add O(n)</vt:lpstr>
      <vt:lpstr>List – Add O(1)</vt:lpstr>
      <vt:lpstr>Problem: List</vt:lpstr>
      <vt:lpstr>List – Constructor and Fields</vt:lpstr>
      <vt:lpstr>List – Add</vt:lpstr>
      <vt:lpstr>Indexer</vt:lpstr>
      <vt:lpstr>List – RemoveAt</vt:lpstr>
      <vt:lpstr>Helper Methods – Grow and Shrink</vt:lpstr>
      <vt:lpstr>List – Other Operations</vt:lpstr>
      <vt:lpstr>Nodes</vt:lpstr>
      <vt:lpstr>Node Class</vt:lpstr>
      <vt:lpstr>Node – Application</vt:lpstr>
      <vt:lpstr>Problem: Node</vt:lpstr>
      <vt:lpstr>Stacks</vt:lpstr>
      <vt:lpstr>Stack</vt:lpstr>
      <vt:lpstr>Stack – Operations</vt:lpstr>
      <vt:lpstr>Stack – Push</vt:lpstr>
      <vt:lpstr>Stack – Push</vt:lpstr>
      <vt:lpstr>Stack – Pop</vt:lpstr>
      <vt:lpstr>Stack – Pop</vt:lpstr>
      <vt:lpstr>Queues</vt:lpstr>
      <vt:lpstr>Queue</vt:lpstr>
      <vt:lpstr>Queue – Operations</vt:lpstr>
      <vt:lpstr>Queue – Enqueue</vt:lpstr>
      <vt:lpstr>Queue – Enqueue</vt:lpstr>
      <vt:lpstr>Queue – Dequeue</vt:lpstr>
      <vt:lpstr>Stack / Queue – Real-World Applications</vt:lpstr>
      <vt:lpstr>Linked Lists</vt:lpstr>
      <vt:lpstr>SinglyLinkedLists</vt:lpstr>
      <vt:lpstr>Singly Linked List – Operations</vt:lpstr>
      <vt:lpstr>Singly Linked List – Adding Last</vt:lpstr>
      <vt:lpstr>Singly Linked List – Adding First</vt:lpstr>
      <vt:lpstr>Linked List – Removing First/Last</vt:lpstr>
      <vt:lpstr>Node Implementation</vt:lpstr>
      <vt:lpstr>Summary</vt:lpstr>
      <vt:lpstr>SoftUni Diamond Partners</vt:lpstr>
      <vt:lpstr>Educational Partners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66</cp:revision>
  <dcterms:created xsi:type="dcterms:W3CDTF">2018-05-23T13:08:44Z</dcterms:created>
  <dcterms:modified xsi:type="dcterms:W3CDTF">2022-02-24T15:12:42Z</dcterms:modified>
  <cp:category>computer programming; programming; data structures</cp:category>
</cp:coreProperties>
</file>