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6" r:id="rId27"/>
    <p:sldId id="292" r:id="rId28"/>
    <p:sldId id="293" r:id="rId29"/>
    <p:sldId id="288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2B8967F-55E6-4C79-83E9-33163E717A0E}">
          <p14:sldIdLst>
            <p14:sldId id="256"/>
            <p14:sldId id="291"/>
            <p14:sldId id="258"/>
          </p14:sldIdLst>
        </p14:section>
        <p14:section name="Arrays" id="{14E3A6AC-FC48-4C1E-9A16-3C8CF885FF5A}">
          <p14:sldIdLst>
            <p14:sldId id="259"/>
            <p14:sldId id="260"/>
            <p14:sldId id="261"/>
            <p14:sldId id="262"/>
            <p14:sldId id="263"/>
          </p14:sldIdLst>
        </p14:section>
        <p14:section name="Reading Array" id="{B5A0F2D3-124A-4B1F-BFAB-94EA5545C30D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Foreach Loop" id="{9C0537DD-D583-41D5-82A2-417435D45EE9}">
          <p14:sldIdLst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onclusion" id="{51E951A7-25F5-417B-98A0-B2082A3DBE24}">
          <p14:sldIdLst>
            <p14:sldId id="280"/>
            <p14:sldId id="286"/>
            <p14:sldId id="292"/>
            <p14:sldId id="293"/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2410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37135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25.jp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2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8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First, read the array </a:t>
            </a:r>
            <a:r>
              <a:rPr lang="en-US" b="1" dirty="0" smtClean="0">
                <a:solidFill>
                  <a:schemeClr val="bg1"/>
                </a:solidFill>
              </a:rPr>
              <a:t>length </a:t>
            </a:r>
            <a:r>
              <a:rPr lang="en-US" dirty="0" smtClean="0"/>
              <a:t>from the console 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Next, create an array of given size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and read its </a:t>
            </a:r>
            <a:r>
              <a:rPr lang="en-US" b="1" dirty="0" smtClean="0">
                <a:solidFill>
                  <a:schemeClr val="bg1"/>
                </a:solidFill>
              </a:rPr>
              <a:t>elements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Arrays from the Console</a:t>
            </a:r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41000" y="2034000"/>
            <a:ext cx="83058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 = Integer.parseInt(sc.nextLine());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41000" y="3744000"/>
            <a:ext cx="88573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</a:t>
            </a:r>
            <a:r>
              <a:rPr lang="en-US" sz="2800" b="1" noProof="1">
                <a:latin typeface="Consolas" pitchFamily="49" charset="0"/>
              </a:rPr>
              <a:t>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Arrays can be read from a </a:t>
            </a:r>
            <a:r>
              <a:rPr lang="en-US" b="1" dirty="0">
                <a:solidFill>
                  <a:schemeClr val="bg1"/>
                </a:solidFill>
              </a:rPr>
              <a:t>single line </a:t>
            </a:r>
            <a:r>
              <a:rPr lang="en-US" dirty="0"/>
              <a:t>of</a:t>
            </a:r>
            <a:r>
              <a:rPr lang="en-US" b="1" dirty="0">
                <a:solidFill>
                  <a:schemeClr val="bg1"/>
                </a:solidFill>
              </a:rPr>
              <a:t> separated </a:t>
            </a:r>
            <a:r>
              <a:rPr lang="en-US" b="1" dirty="0" smtClean="0">
                <a:solidFill>
                  <a:schemeClr val="bg1"/>
                </a:solidFill>
              </a:rPr>
              <a:t>values</a:t>
            </a: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Array Values from a Single Line</a:t>
            </a:r>
            <a:endParaRPr lang="en-US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8200" y="2672677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</a:t>
            </a:r>
            <a:r>
              <a:rPr lang="en-US" sz="2800" b="1" noProof="1">
                <a:latin typeface="Consolas" pitchFamily="49" charset="0"/>
              </a:rPr>
              <a:t> 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Integer.parseInt(items[i]);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1854000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array of integers using functional programming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Shorter: Reading Array from a Single Line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0828" y="4648200"/>
            <a:ext cx="9673052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Arrays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.stream(sc.nextLine().split(" "))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.mapToInt(e -&gt; Integer.parseInt(e)).toArray();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6480" y="1940078"/>
            <a:ext cx="96774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inputLine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inputLine.split("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Arrays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stream</a:t>
            </a:r>
            <a:r>
              <a:rPr lang="en-US" sz="2800" b="1" noProof="1">
                <a:latin typeface="Consolas" pitchFamily="49" charset="0"/>
              </a:rPr>
              <a:t>(items)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mapToInt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 -&gt; Integer.parseInt(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)).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4932" y="4800601"/>
            <a:ext cx="2639869" cy="1030660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chain methods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B800F712-518F-45E5-B181-DD02E1F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1" y="2001506"/>
            <a:ext cx="2944461" cy="1142452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java.util.Arrays;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Arrays On the Console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79668" y="2616433"/>
            <a:ext cx="10632665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</a:rPr>
              <a:t>"one", "two"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800" b="1" noProof="1">
                <a:latin typeface="Consolas" pitchFamily="49" charset="0"/>
              </a:rPr>
              <a:t>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</a:rPr>
              <a:t>new String [] {"one", "two"};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arr.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800" b="1" noProof="1">
                <a:latin typeface="Consolas" pitchFamily="49" charset="0"/>
              </a:rPr>
              <a:t>; i++) 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System.out.printf("arr[%d] = %s%n", i, 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Read an array of integers (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b="1" dirty="0"/>
              <a:t> </a:t>
            </a:r>
            <a:r>
              <a:rPr lang="en-US" sz="3400" dirty="0"/>
              <a:t>lines of integers), </a:t>
            </a:r>
            <a:r>
              <a:rPr lang="en-US" sz="3400" b="1" dirty="0">
                <a:solidFill>
                  <a:schemeClr val="bg1"/>
                </a:solidFill>
              </a:rPr>
              <a:t>reverse</a:t>
            </a:r>
            <a:r>
              <a:rPr lang="en-US" sz="3400" b="1" dirty="0"/>
              <a:t> </a:t>
            </a:r>
            <a:r>
              <a:rPr lang="en-US" sz="3400" dirty="0"/>
              <a:t>it and </a:t>
            </a:r>
            <a:br>
              <a:rPr lang="en-US" sz="3400" dirty="0"/>
            </a:br>
            <a:r>
              <a:rPr lang="en-US" sz="34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Integers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6240" y="2812616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int n = Integer.parseInt(sc.nextLine());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int[]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arr[i] = Integer.parseInt(sc.nextLine());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n</a:t>
            </a:r>
            <a:r>
              <a:rPr lang="bg-BG" sz="2300" b="1" noProof="1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-</a:t>
            </a:r>
            <a:r>
              <a:rPr lang="bg-BG" sz="2300" b="1" noProof="1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1;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System.out.print(arr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300" b="1" noProof="1">
                <a:latin typeface="Consolas" pitchFamily="49" charset="0"/>
              </a:rPr>
              <a:t>i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300" b="1" noProof="1">
                <a:latin typeface="Consolas" pitchFamily="49" charset="0"/>
              </a:rPr>
              <a:t>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System.out.println();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tring.join(separator,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String.join(…)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4" y="4114801"/>
            <a:ext cx="1052280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System.out.println(String.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strings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two</a:t>
            </a:r>
            <a:endParaRPr lang="en-US" sz="2399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System.out.println(String.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Compile error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795119"/>
            <a:ext cx="6789007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arr = {"one", "two"};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for (int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   System.out.println(arr[i]);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F4AFF630-3E3B-4938-BEB7-1799DD36A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094848"/>
            <a:ext cx="2362200" cy="1388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with strings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066800" y="1779274"/>
            <a:ext cx="9801592" cy="38190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700" b="1" noProof="1">
                <a:latin typeface="Consolas" pitchFamily="49" charset="0"/>
              </a:rPr>
              <a:t>String[] elements = sc.nextLine().split(" ");</a:t>
            </a:r>
            <a:endParaRPr lang="en-US" sz="2700" b="1" noProof="1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for (int i = 0; i &lt; elements.length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String oldElement = elements[i];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elements[i] = elements[elements.length - 1 - 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elements[elements.length - 1 - i]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System.out.println(String.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700" b="1" noProof="1">
                <a:latin typeface="Consolas" pitchFamily="49" charset="0"/>
              </a:rPr>
              <a:t>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700" b="1" noProof="1"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700" b="1" noProof="1">
                <a:latin typeface="Consolas" pitchFamily="49" charset="0"/>
              </a:rPr>
              <a:t>,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elements</a:t>
            </a:r>
            <a:r>
              <a:rPr lang="en-US" sz="2700" b="1" noProof="1">
                <a:latin typeface="Consolas" pitchFamily="49" charset="0"/>
              </a:rPr>
              <a:t>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Foreach Loop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Iterate Through Collections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  <a:p>
            <a:r>
              <a:rPr lang="en-US" dirty="0" smtClean="0"/>
              <a:t>Reading </a:t>
            </a:r>
            <a:r>
              <a:rPr lang="en-US" dirty="0"/>
              <a:t>Arrays from the Console</a:t>
            </a:r>
          </a:p>
          <a:p>
            <a:r>
              <a:rPr lang="en-US" dirty="0" err="1"/>
              <a:t>Foreach</a:t>
            </a:r>
            <a:r>
              <a:rPr lang="en-US" dirty="0"/>
              <a:t> Loop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684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384" y="1108911"/>
            <a:ext cx="10129234" cy="5546589"/>
          </a:xfrm>
        </p:spPr>
        <p:txBody>
          <a:bodyPr/>
          <a:lstStyle/>
          <a:p>
            <a:r>
              <a:rPr lang="en-GB" dirty="0"/>
              <a:t>Iterates through all elements in a collection</a:t>
            </a:r>
          </a:p>
          <a:p>
            <a:r>
              <a:rPr lang="en-GB" dirty="0"/>
              <a:t>Cannot access the current index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971" y="3419912"/>
            <a:ext cx="701498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: collection</a:t>
            </a:r>
            <a:r>
              <a:rPr lang="en-GB" sz="2800" b="1" dirty="0">
                <a:latin typeface="Consolas" pitchFamily="49" charset="0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65659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8300" y="1324439"/>
            <a:ext cx="8458200" cy="272430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 smtClean="0">
                <a:solidFill>
                  <a:schemeClr val="bg1"/>
                </a:solidFill>
              </a:rPr>
              <a:t>int</a:t>
            </a:r>
            <a:r>
              <a:rPr lang="en-US" sz="3200" dirty="0" smtClean="0">
                <a:solidFill>
                  <a:schemeClr val="bg1"/>
                </a:solidFill>
              </a:rPr>
              <a:t>[]</a:t>
            </a:r>
            <a:r>
              <a:rPr lang="en-US" sz="3200" dirty="0" smtClean="0"/>
              <a:t> numbers = { 1, 2, 3, 4, 5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for (</a:t>
            </a:r>
            <a:r>
              <a:rPr lang="en-US" sz="3200" dirty="0" err="1" smtClean="0">
                <a:solidFill>
                  <a:schemeClr val="bg1"/>
                </a:solidFill>
              </a:rPr>
              <a:t>int</a:t>
            </a:r>
            <a:r>
              <a:rPr lang="en-US" sz="3200" dirty="0" smtClean="0"/>
              <a:t> number : numbers)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   </a:t>
            </a:r>
            <a:r>
              <a:rPr lang="en-US" sz="3200" dirty="0" err="1" smtClean="0"/>
              <a:t>System.out.println</a:t>
            </a:r>
            <a:r>
              <a:rPr lang="en-US" sz="3200" dirty="0" smtClean="0"/>
              <a:t>(number + "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an Array with </a:t>
            </a:r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3886201" y="4290462"/>
            <a:ext cx="1456667" cy="145433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5715000" y="4842166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5C5069-640F-4BD5-A09B-E3CB026BCE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Read an array of integers</a:t>
            </a:r>
          </a:p>
          <a:p>
            <a:r>
              <a:rPr lang="en-GB" dirty="0"/>
              <a:t>Sum all even and odd numbers</a:t>
            </a:r>
          </a:p>
          <a:p>
            <a:r>
              <a:rPr lang="en-GB" dirty="0"/>
              <a:t>Find the difference</a:t>
            </a:r>
          </a:p>
          <a:p>
            <a:r>
              <a:rPr lang="en-GB" dirty="0"/>
              <a:t>Examples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1FEE83-E564-4541-9A64-EDDB2B65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Even and Odd Subtraction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BCBD8B-6CA1-426F-B67A-B167330E5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25" y="4191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1 2 3 4 5 6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21BF5F-97F9-48D1-B3A1-54AB664F2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91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55AE75D2-3569-47BA-AF3E-50675BDF3CE0}"/>
              </a:ext>
            </a:extLst>
          </p:cNvPr>
          <p:cNvSpPr/>
          <p:nvPr/>
        </p:nvSpPr>
        <p:spPr>
          <a:xfrm>
            <a:off x="3997543" y="4303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C5C06D-4F5E-4C38-877C-AA0967A47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25" y="540719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3 5 7 9 11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30AFB6-FF5F-45B2-9DDA-9E2A2B25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9" y="543165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-35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7">
            <a:extLst>
              <a:ext uri="{FF2B5EF4-FFF2-40B4-BE49-F238E27FC236}">
                <a16:creationId xmlns:a16="http://schemas.microsoft.com/office/drawing/2014/main" id="{86D236CE-656B-42D9-ABBA-734986A402B1}"/>
              </a:ext>
            </a:extLst>
          </p:cNvPr>
          <p:cNvSpPr/>
          <p:nvPr/>
        </p:nvSpPr>
        <p:spPr>
          <a:xfrm>
            <a:off x="3997543" y="552017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CD7CD6-C12B-4F7E-8FDE-97E8596C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68" y="4191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2 4 6 8 10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97FB27-C56C-4C3B-B1E2-232A15CD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643" y="4191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D7085E06-7BA5-4F3B-93F3-3E0252219E6C}"/>
              </a:ext>
            </a:extLst>
          </p:cNvPr>
          <p:cNvSpPr/>
          <p:nvPr/>
        </p:nvSpPr>
        <p:spPr>
          <a:xfrm>
            <a:off x="8945186" y="4303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43FA5-C9F2-49D3-A0F2-E18DBC541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68" y="540719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2 2 2 2 2 2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B98EE5-E225-400F-A81B-858C8A6D1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642" y="543165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DE12DAD4-347F-40DE-8F51-56F20A7D4D04}"/>
              </a:ext>
            </a:extLst>
          </p:cNvPr>
          <p:cNvSpPr/>
          <p:nvPr/>
        </p:nvSpPr>
        <p:spPr>
          <a:xfrm>
            <a:off x="8945186" y="552017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560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53FAFF-24CA-482E-A8A1-1F7A381D23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408" y="1447800"/>
            <a:ext cx="10958580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[] </a:t>
            </a:r>
            <a:r>
              <a:rPr lang="en-US" dirty="0" err="1" smtClean="0">
                <a:solidFill>
                  <a:schemeClr val="tx1"/>
                </a:solidFill>
              </a:rPr>
              <a:t>arr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Arrays.stream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sc.nextLine</a:t>
            </a:r>
            <a:r>
              <a:rPr lang="en-US" dirty="0" smtClean="0">
                <a:solidFill>
                  <a:schemeClr val="tx1"/>
                </a:solidFill>
              </a:rPr>
              <a:t>().split(" "))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              .</a:t>
            </a:r>
            <a:r>
              <a:rPr lang="en-US" dirty="0" err="1" smtClean="0">
                <a:solidFill>
                  <a:schemeClr val="tx1"/>
                </a:solidFill>
              </a:rPr>
              <a:t>mapToInt</a:t>
            </a:r>
            <a:r>
              <a:rPr lang="en-US" dirty="0" smtClean="0">
                <a:solidFill>
                  <a:schemeClr val="tx1"/>
                </a:solidFill>
              </a:rPr>
              <a:t>(e -&gt; </a:t>
            </a:r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(e)).</a:t>
            </a:r>
            <a:r>
              <a:rPr lang="en-US" dirty="0" err="1" smtClean="0">
                <a:solidFill>
                  <a:schemeClr val="tx1"/>
                </a:solidFill>
              </a:rPr>
              <a:t>toArray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evenSum</a:t>
            </a:r>
            <a:r>
              <a:rPr lang="en-US" dirty="0" smtClean="0">
                <a:solidFill>
                  <a:schemeClr val="tx1"/>
                </a:solidFill>
              </a:rPr>
              <a:t>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oddSum</a:t>
            </a:r>
            <a:r>
              <a:rPr lang="en-US" dirty="0" smtClean="0">
                <a:solidFill>
                  <a:schemeClr val="tx1"/>
                </a:solidFill>
              </a:rPr>
              <a:t>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for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arr</a:t>
            </a:r>
            <a:r>
              <a:rPr lang="en-US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if (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 % 2 == 0) </a:t>
            </a:r>
            <a:r>
              <a:rPr lang="en-US" dirty="0" err="1" smtClean="0">
                <a:solidFill>
                  <a:schemeClr val="tx1"/>
                </a:solidFill>
              </a:rPr>
              <a:t>evenSum</a:t>
            </a:r>
            <a:r>
              <a:rPr lang="en-US" dirty="0" smtClean="0">
                <a:solidFill>
                  <a:schemeClr val="tx1"/>
                </a:solidFill>
              </a:rPr>
              <a:t> += 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else </a:t>
            </a:r>
            <a:r>
              <a:rPr lang="en-US" dirty="0" err="1" smtClean="0">
                <a:solidFill>
                  <a:schemeClr val="tx1"/>
                </a:solidFill>
              </a:rPr>
              <a:t>oddSum</a:t>
            </a:r>
            <a:r>
              <a:rPr lang="en-US" dirty="0" smtClean="0">
                <a:solidFill>
                  <a:schemeClr val="tx1"/>
                </a:solidFill>
              </a:rPr>
              <a:t> += 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dirty="0" smtClean="0">
                <a:solidFill>
                  <a:schemeClr val="accent2"/>
                </a:solidFill>
              </a:rPr>
              <a:t>TODO</a:t>
            </a:r>
            <a:r>
              <a:rPr lang="en-US" i="1" dirty="0" smtClean="0">
                <a:solidFill>
                  <a:schemeClr val="accent2"/>
                </a:solidFill>
              </a:rPr>
              <a:t>: Find the difference and print it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4ABC77-A74C-43E1-BE5E-88BBE9BA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Even and Odd Subtraction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89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6384" y="1723767"/>
            <a:ext cx="8067527" cy="46726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Elements are numbered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from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400" dirty="0">
                <a:solidFill>
                  <a:schemeClr val="bg2"/>
                </a:solidFill>
              </a:rPr>
              <a:t>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length – 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</a:t>
            </a:r>
            <a:r>
              <a:rPr lang="en-US" sz="3600" dirty="0" smtClean="0">
                <a:solidFill>
                  <a:schemeClr val="bg2"/>
                </a:solidFill>
              </a:rPr>
              <a:t>elements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2" y="1391822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88" y="2854604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9972" y="1224862"/>
            <a:ext cx="3420000" cy="180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4065995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1" y="3372209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97" y="4764658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0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8979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Working with Arrays of 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</a:t>
            </a:r>
            <a:r>
              <a:rPr lang="en-US" b="1" dirty="0" smtClean="0">
                <a:solidFill>
                  <a:schemeClr val="bg1"/>
                </a:solidFill>
              </a:rPr>
              <a:t>elements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bg-BG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bg-BG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cannot be resized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b="1" dirty="0">
                <a:solidFill>
                  <a:schemeClr val="bg1"/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 smtClean="0">
                <a:solidFill>
                  <a:schemeClr val="bg1"/>
                </a:solidFill>
              </a:rPr>
              <a:t>length-1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Element’s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1" y="1817161"/>
            <a:ext cx="3253712" cy="1369967"/>
            <a:chOff x="3503612" y="2410405"/>
            <a:chExt cx="3810000" cy="16041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564906" y="241040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332702" y="2418427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06356" y="241940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860285" y="2418427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576318" y="2418427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Allocating</a:t>
            </a:r>
            <a:r>
              <a:rPr lang="en-US" dirty="0"/>
              <a:t> an array of 10 integers</a:t>
            </a:r>
            <a:r>
              <a:rPr lang="en-US" dirty="0" smtClean="0"/>
              <a:t>:</a:t>
            </a:r>
            <a:endParaRPr lang="bg-BG" dirty="0" smtClean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9696" y="1791743"/>
            <a:ext cx="50291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numbers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19696" y="3050054"/>
            <a:ext cx="7010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/>
              <a:t>; i++)</a:t>
            </a:r>
          </a:p>
          <a:p>
            <a:r>
              <a:rPr lang="en-US" dirty="0"/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19696" y="4831264"/>
            <a:ext cx="86867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1;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ArrayIndexOutOfBoundsException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278089" y="1706281"/>
            <a:ext cx="2739091" cy="797587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01001" y="3056877"/>
            <a:ext cx="3342417" cy="1123898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867511" y="4402925"/>
            <a:ext cx="3044878" cy="1123898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days of a week can be stored in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644237"/>
              </p:ext>
            </p:extLst>
          </p:nvPr>
        </p:nvGraphicFramePr>
        <p:xfrm>
          <a:off x="6571345" y="2113239"/>
          <a:ext cx="4175216" cy="4051808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dirty="0"/>
              <a:t>[1…7] and print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name </a:t>
            </a:r>
            <a:r>
              <a:rPr lang="en-US" dirty="0"/>
              <a:t>(in English) or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7714B69-79A6-4817-A710-F27616756C34}"/>
              </a:ext>
            </a:extLst>
          </p:cNvPr>
          <p:cNvSpPr txBox="1">
            <a:spLocks/>
          </p:cNvSpPr>
          <p:nvPr/>
        </p:nvSpPr>
        <p:spPr>
          <a:xfrm>
            <a:off x="762001" y="2489399"/>
            <a:ext cx="9131347" cy="357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n-US" dirty="0"/>
              <a:t>"Monday", "Tuesday", "Wednesday", "Thursday", "Friday", "Saturday", "Sunday"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Integer.parseInt(sc.nextLine());</a:t>
            </a:r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 </a:t>
            </a:r>
            <a:r>
              <a:rPr lang="en-GB" dirty="0"/>
              <a:t>System.out.println(days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day - 1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);</a:t>
            </a:r>
            <a:endParaRPr lang="en-US" dirty="0"/>
          </a:p>
          <a:p>
            <a:r>
              <a:rPr lang="en-US" dirty="0"/>
              <a:t>else</a:t>
            </a:r>
          </a:p>
          <a:p>
            <a:r>
              <a:rPr lang="en-US" dirty="0"/>
              <a:t>  System.out.println("Invalid day!");</a:t>
            </a: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9C9F38A7-9049-4DA6-9892-58CECEDCD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953" y="4106604"/>
            <a:ext cx="3124200" cy="12831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not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Reading Array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Using a for Loop or String.split()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3754</TotalTime>
  <Words>1413</Words>
  <Application>Microsoft Office PowerPoint</Application>
  <PresentationFormat>Widescreen</PresentationFormat>
  <Paragraphs>304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Arrays</vt:lpstr>
      <vt:lpstr>Table of Contents</vt:lpstr>
      <vt:lpstr>Have a Question?</vt:lpstr>
      <vt:lpstr>Arrays</vt:lpstr>
      <vt:lpstr>What Are Arrays?</vt:lpstr>
      <vt:lpstr>Working with Arrays</vt:lpstr>
      <vt:lpstr>Days of Week – Example</vt:lpstr>
      <vt:lpstr>Problem: Day of Week</vt:lpstr>
      <vt:lpstr>Reading Array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Reverse an Array of Integers</vt:lpstr>
      <vt:lpstr>Solution: Reverse an Array of Integers</vt:lpstr>
      <vt:lpstr>Printing Arrays with for / String.join(…)</vt:lpstr>
      <vt:lpstr>Problem: Reverse Array of Strings</vt:lpstr>
      <vt:lpstr>Solution: Reverse Array of Strings</vt:lpstr>
      <vt:lpstr>Foreach Loop</vt:lpstr>
      <vt:lpstr>Foreach Loop</vt:lpstr>
      <vt:lpstr>Print an Array with Foreach</vt:lpstr>
      <vt:lpstr>Problem: Even and Odd Subtraction</vt:lpstr>
      <vt:lpstr>Solution: Even and Odd Subtraction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26</cp:revision>
  <dcterms:created xsi:type="dcterms:W3CDTF">2018-05-23T13:08:44Z</dcterms:created>
  <dcterms:modified xsi:type="dcterms:W3CDTF">2021-12-09T07:54:16Z</dcterms:modified>
  <cp:category>programming fundamentals;computer programming;software development;web development</cp:category>
</cp:coreProperties>
</file>