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4"/>
  </p:notesMasterIdLst>
  <p:handoutMasterIdLst>
    <p:handoutMasterId r:id="rId75"/>
  </p:handoutMasterIdLst>
  <p:sldIdLst>
    <p:sldId id="256" r:id="rId2"/>
    <p:sldId id="257" r:id="rId3"/>
    <p:sldId id="258" r:id="rId4"/>
    <p:sldId id="565" r:id="rId5"/>
    <p:sldId id="566" r:id="rId6"/>
    <p:sldId id="567" r:id="rId7"/>
    <p:sldId id="568" r:id="rId8"/>
    <p:sldId id="569" r:id="rId9"/>
    <p:sldId id="570" r:id="rId10"/>
    <p:sldId id="571" r:id="rId11"/>
    <p:sldId id="572" r:id="rId12"/>
    <p:sldId id="573" r:id="rId13"/>
    <p:sldId id="574" r:id="rId14"/>
    <p:sldId id="575" r:id="rId15"/>
    <p:sldId id="576" r:id="rId16"/>
    <p:sldId id="577" r:id="rId17"/>
    <p:sldId id="578" r:id="rId18"/>
    <p:sldId id="579" r:id="rId19"/>
    <p:sldId id="580" r:id="rId20"/>
    <p:sldId id="581" r:id="rId21"/>
    <p:sldId id="582" r:id="rId22"/>
    <p:sldId id="583" r:id="rId23"/>
    <p:sldId id="584" r:id="rId24"/>
    <p:sldId id="585" r:id="rId25"/>
    <p:sldId id="586" r:id="rId26"/>
    <p:sldId id="587" r:id="rId27"/>
    <p:sldId id="588" r:id="rId28"/>
    <p:sldId id="589" r:id="rId29"/>
    <p:sldId id="590" r:id="rId30"/>
    <p:sldId id="591" r:id="rId31"/>
    <p:sldId id="592" r:id="rId32"/>
    <p:sldId id="593" r:id="rId33"/>
    <p:sldId id="594" r:id="rId34"/>
    <p:sldId id="595" r:id="rId35"/>
    <p:sldId id="596" r:id="rId36"/>
    <p:sldId id="597" r:id="rId37"/>
    <p:sldId id="598" r:id="rId38"/>
    <p:sldId id="599" r:id="rId39"/>
    <p:sldId id="600" r:id="rId40"/>
    <p:sldId id="601" r:id="rId41"/>
    <p:sldId id="602" r:id="rId42"/>
    <p:sldId id="603" r:id="rId43"/>
    <p:sldId id="604" r:id="rId44"/>
    <p:sldId id="605" r:id="rId45"/>
    <p:sldId id="606" r:id="rId46"/>
    <p:sldId id="607" r:id="rId47"/>
    <p:sldId id="608" r:id="rId48"/>
    <p:sldId id="609" r:id="rId49"/>
    <p:sldId id="610" r:id="rId50"/>
    <p:sldId id="611" r:id="rId51"/>
    <p:sldId id="612" r:id="rId52"/>
    <p:sldId id="613" r:id="rId53"/>
    <p:sldId id="614" r:id="rId54"/>
    <p:sldId id="615" r:id="rId55"/>
    <p:sldId id="616" r:id="rId56"/>
    <p:sldId id="617" r:id="rId57"/>
    <p:sldId id="618" r:id="rId58"/>
    <p:sldId id="619" r:id="rId59"/>
    <p:sldId id="620" r:id="rId60"/>
    <p:sldId id="621" r:id="rId61"/>
    <p:sldId id="622" r:id="rId62"/>
    <p:sldId id="623" r:id="rId63"/>
    <p:sldId id="624" r:id="rId64"/>
    <p:sldId id="625" r:id="rId65"/>
    <p:sldId id="626" r:id="rId66"/>
    <p:sldId id="627" r:id="rId67"/>
    <p:sldId id="296" r:id="rId68"/>
    <p:sldId id="401" r:id="rId69"/>
    <p:sldId id="628" r:id="rId70"/>
    <p:sldId id="564" r:id="rId71"/>
    <p:sldId id="405" r:id="rId72"/>
    <p:sldId id="493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53BD861-00AB-408F-97EF-5228738C39D6}">
          <p14:sldIdLst>
            <p14:sldId id="256"/>
            <p14:sldId id="257"/>
            <p14:sldId id="258"/>
          </p14:sldIdLst>
        </p14:section>
        <p14:section name="Why Trees?" id="{1DB9F6D9-4B35-46DB-AD73-0AB9D3FBC466}">
          <p14:sldIdLst>
            <p14:sldId id="565"/>
            <p14:sldId id="566"/>
            <p14:sldId id="567"/>
            <p14:sldId id="568"/>
            <p14:sldId id="569"/>
          </p14:sldIdLst>
        </p14:section>
        <p14:section name="Trees and Related Terminology" id="{D3F78EC5-DF95-40CB-8961-EC7A47DA27AB}">
          <p14:sldIdLst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</p14:sldIdLst>
        </p14:section>
        <p14:section name="Implementing Trees" id="{792DB211-F46C-42D9-BE0F-3C01ABAA1098}">
          <p14:sldIdLst>
            <p14:sldId id="578"/>
            <p14:sldId id="579"/>
            <p14:sldId id="580"/>
            <p14:sldId id="581"/>
            <p14:sldId id="582"/>
          </p14:sldIdLst>
        </p14:section>
        <p14:section name="Traversing Tree-Like Structures" id="{90F38327-1CA8-487A-9C3E-4A2AD0A2B694}">
          <p14:sldIdLst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</p14:sldIdLst>
        </p14:section>
        <p14:section name="Conclusion" id="{966CB1E4-AF86-4EF0-B06A-4820F2241AC4}">
          <p14:sldIdLst>
            <p14:sldId id="296"/>
            <p14:sldId id="401"/>
            <p14:sldId id="628"/>
            <p14:sldId id="564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14" autoAdjust="0"/>
  </p:normalViewPr>
  <p:slideViewPr>
    <p:cSldViewPr showGuides="1">
      <p:cViewPr varScale="1">
        <p:scale>
          <a:sx n="73" d="100"/>
          <a:sy n="73" d="100"/>
        </p:scale>
        <p:origin x="618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06837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6699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65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35526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697E4A-7348-4D4C-B080-57DC4D9E14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6094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9EBF3F-2618-45E7-BA6D-11E24080B6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7236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ECFDC5-1DA9-408D-9D17-8A2496BFC4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575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396A8CD-B338-41AB-AC73-8AEF27287E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783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652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s://taulia.com/company/careers/" TargetMode="External"/><Relationship Id="rId26" Type="http://schemas.openxmlformats.org/officeDocument/2006/relationships/hyperlink" Target="https://pokerstarscareers.com/" TargetMode="External"/><Relationship Id="rId3" Type="http://schemas.openxmlformats.org/officeDocument/2006/relationships/image" Target="../media/image22.jpg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6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5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bg.it.schwarz/schwarz-it-bulgaria" TargetMode="External"/><Relationship Id="rId27" Type="http://schemas.openxmlformats.org/officeDocument/2006/relationships/image" Target="../media/image3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www.youtube.com/c/CodeItUpwithIvo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6859" y="480967"/>
            <a:ext cx="10965303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Trees Representation and Traversal (BFS, DFS)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0" name="Subtitle 5"/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Trees Related Terminology and Traversal Algorithms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206000" y="2341107"/>
            <a:ext cx="3151561" cy="2510572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1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4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2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57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79000"/>
            <a:ext cx="10129234" cy="5546589"/>
          </a:xfrm>
        </p:spPr>
        <p:txBody>
          <a:bodyPr>
            <a:normAutofit/>
          </a:bodyPr>
          <a:lstStyle/>
          <a:p>
            <a:r>
              <a:rPr lang="en-US" sz="3000" dirty="0"/>
              <a:t>T</a:t>
            </a:r>
            <a:r>
              <a:rPr lang="en-US" sz="3000" dirty="0" smtClean="0"/>
              <a:t>ree</a:t>
            </a:r>
            <a:r>
              <a:rPr lang="en-US" sz="3000" dirty="0"/>
              <a:t> is a widely used </a:t>
            </a:r>
            <a:r>
              <a:rPr lang="en-US" sz="3000" b="1" dirty="0">
                <a:solidFill>
                  <a:schemeClr val="bg1"/>
                </a:solidFill>
              </a:rPr>
              <a:t>abstract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data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type</a:t>
            </a:r>
            <a:r>
              <a:rPr lang="en-US" sz="3000" dirty="0"/>
              <a:t> (ADT) that simulates a hierarchical </a:t>
            </a:r>
            <a:r>
              <a:rPr lang="en-US" sz="3000" b="1" dirty="0">
                <a:solidFill>
                  <a:schemeClr val="bg1"/>
                </a:solidFill>
              </a:rPr>
              <a:t>tree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structure</a:t>
            </a:r>
            <a:r>
              <a:rPr lang="en-US" sz="3000" dirty="0"/>
              <a:t>, with a root value and subtrees of children with a </a:t>
            </a:r>
            <a:r>
              <a:rPr lang="en-US" sz="3000" b="1" dirty="0">
                <a:solidFill>
                  <a:schemeClr val="bg1"/>
                </a:solidFill>
              </a:rPr>
              <a:t>parent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node</a:t>
            </a:r>
            <a:r>
              <a:rPr lang="en-US" sz="3000" dirty="0"/>
              <a:t>, represented as a set of linked </a:t>
            </a:r>
            <a:r>
              <a:rPr lang="en-US" sz="3000" b="1" dirty="0">
                <a:solidFill>
                  <a:schemeClr val="bg1"/>
                </a:solidFill>
              </a:rPr>
              <a:t>nodes</a:t>
            </a:r>
            <a:r>
              <a:rPr lang="en-US" sz="3000" dirty="0" smtClean="0"/>
              <a:t>.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Recursive definition </a:t>
            </a:r>
            <a:r>
              <a:rPr lang="en-US" sz="3000" dirty="0" smtClean="0"/>
              <a:t>– a </a:t>
            </a:r>
            <a:r>
              <a:rPr lang="en-US" sz="3000" dirty="0"/>
              <a:t>tree consists of a value </a:t>
            </a:r>
            <a:r>
              <a:rPr lang="en-US" sz="3000" dirty="0" smtClean="0"/>
              <a:t>and </a:t>
            </a:r>
            <a:r>
              <a:rPr lang="en-US" sz="3000" dirty="0"/>
              <a:t>a forest (the subtrees of its children</a:t>
            </a:r>
            <a:r>
              <a:rPr lang="en-US" sz="3000" dirty="0" smtClean="0"/>
              <a:t>)</a:t>
            </a:r>
          </a:p>
          <a:p>
            <a:pPr>
              <a:buClr>
                <a:schemeClr val="tx1"/>
              </a:buClr>
            </a:pPr>
            <a:r>
              <a:rPr lang="en-US" sz="3000" dirty="0" smtClean="0"/>
              <a:t>One </a:t>
            </a:r>
            <a:r>
              <a:rPr lang="en-US" sz="3000" b="1" dirty="0">
                <a:solidFill>
                  <a:schemeClr val="bg1"/>
                </a:solidFill>
              </a:rPr>
              <a:t>reference</a:t>
            </a:r>
            <a:r>
              <a:rPr lang="en-US" sz="3000" dirty="0"/>
              <a:t> can point to </a:t>
            </a:r>
            <a:r>
              <a:rPr lang="en-US" sz="3000" b="1" dirty="0">
                <a:solidFill>
                  <a:schemeClr val="bg1"/>
                </a:solidFill>
              </a:rPr>
              <a:t>any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given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node</a:t>
            </a:r>
            <a:r>
              <a:rPr lang="en-US" sz="3000" dirty="0"/>
              <a:t> (a node has </a:t>
            </a:r>
            <a:r>
              <a:rPr lang="en-US" sz="3000" dirty="0" smtClean="0"/>
              <a:t>   at </a:t>
            </a:r>
            <a:r>
              <a:rPr lang="en-US" sz="3000" b="1" dirty="0">
                <a:solidFill>
                  <a:schemeClr val="bg1"/>
                </a:solidFill>
              </a:rPr>
              <a:t>most</a:t>
            </a:r>
            <a:r>
              <a:rPr lang="en-US" sz="3000" dirty="0"/>
              <a:t> a </a:t>
            </a:r>
            <a:r>
              <a:rPr lang="en-US" sz="3000" b="1" dirty="0">
                <a:solidFill>
                  <a:schemeClr val="bg1"/>
                </a:solidFill>
              </a:rPr>
              <a:t>single</a:t>
            </a:r>
            <a:r>
              <a:rPr lang="en-US" sz="3000" dirty="0"/>
              <a:t> parent), and </a:t>
            </a:r>
            <a:r>
              <a:rPr lang="en-US" sz="3000" b="1" dirty="0">
                <a:solidFill>
                  <a:schemeClr val="bg1"/>
                </a:solidFill>
              </a:rPr>
              <a:t>no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node</a:t>
            </a:r>
            <a:r>
              <a:rPr lang="en-US" sz="3000" dirty="0"/>
              <a:t> in the </a:t>
            </a:r>
            <a:r>
              <a:rPr lang="en-US" sz="3000" b="1" dirty="0">
                <a:solidFill>
                  <a:schemeClr val="bg1"/>
                </a:solidFill>
              </a:rPr>
              <a:t>tree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point to the root</a:t>
            </a:r>
            <a:r>
              <a:rPr lang="en-US" sz="3000" dirty="0"/>
              <a:t>. </a:t>
            </a:r>
            <a:r>
              <a:rPr lang="en-US" sz="3000" dirty="0" smtClean="0"/>
              <a:t>Every </a:t>
            </a:r>
            <a:r>
              <a:rPr lang="en-US" sz="3000" dirty="0"/>
              <a:t>node (other than the root) </a:t>
            </a:r>
            <a:r>
              <a:rPr lang="en-US" sz="3000" b="1" dirty="0">
                <a:solidFill>
                  <a:schemeClr val="bg1"/>
                </a:solidFill>
              </a:rPr>
              <a:t>must</a:t>
            </a:r>
            <a:r>
              <a:rPr lang="en-US" sz="3000" dirty="0"/>
              <a:t> have exactly </a:t>
            </a:r>
            <a:r>
              <a:rPr lang="en-US" sz="3000" b="1" dirty="0">
                <a:solidFill>
                  <a:schemeClr val="bg1"/>
                </a:solidFill>
              </a:rPr>
              <a:t>one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parent</a:t>
            </a:r>
            <a:r>
              <a:rPr lang="en-US" sz="3000" dirty="0"/>
              <a:t>, and the </a:t>
            </a:r>
            <a:r>
              <a:rPr lang="en-US" sz="3000" b="1" dirty="0">
                <a:solidFill>
                  <a:schemeClr val="bg1"/>
                </a:solidFill>
              </a:rPr>
              <a:t>root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must</a:t>
            </a:r>
            <a:r>
              <a:rPr lang="en-US" sz="3000" dirty="0"/>
              <a:t> have </a:t>
            </a:r>
            <a:r>
              <a:rPr lang="en-US" sz="3000" b="1" dirty="0">
                <a:solidFill>
                  <a:schemeClr val="bg1"/>
                </a:solidFill>
              </a:rPr>
              <a:t>no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parents</a:t>
            </a:r>
            <a:r>
              <a:rPr lang="en-US" sz="3000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0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Node</a:t>
            </a:r>
            <a:r>
              <a:rPr lang="en-US" dirty="0" smtClean="0">
                <a:sym typeface="Symbol" pitchFamily="18" charset="2"/>
              </a:rPr>
              <a:t> – a </a:t>
            </a:r>
            <a:r>
              <a:rPr lang="en-US" dirty="0">
                <a:sym typeface="Symbol" pitchFamily="18" charset="2"/>
              </a:rPr>
              <a:t>structure which </a:t>
            </a:r>
            <a:r>
              <a:rPr lang="en-US" dirty="0" smtClean="0">
                <a:sym typeface="Symbol" pitchFamily="18" charset="2"/>
              </a:rPr>
              <a:t>may</a:t>
            </a:r>
            <a:r>
              <a:rPr lang="bg-BG" dirty="0" smtClean="0">
                <a:sym typeface="Symbol" pitchFamily="18" charset="2"/>
              </a:rPr>
              <a:t> </a:t>
            </a:r>
            <a:br>
              <a:rPr lang="bg-BG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contain </a:t>
            </a:r>
            <a:r>
              <a:rPr lang="en-US" dirty="0">
                <a:sym typeface="Symbol" pitchFamily="18" charset="2"/>
              </a:rPr>
              <a:t>a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value</a:t>
            </a:r>
            <a:r>
              <a:rPr lang="en-US" dirty="0">
                <a:sym typeface="Symbol" pitchFamily="18" charset="2"/>
              </a:rPr>
              <a:t> or condition, </a:t>
            </a:r>
            <a:r>
              <a:rPr lang="en-US" dirty="0" smtClean="0">
                <a:sym typeface="Symbol" pitchFamily="18" charset="2"/>
              </a:rPr>
              <a:t>or</a:t>
            </a:r>
            <a:r>
              <a:rPr lang="bg-BG" dirty="0" smtClean="0">
                <a:sym typeface="Symbol" pitchFamily="18" charset="2"/>
              </a:rPr>
              <a:t/>
            </a:r>
            <a:br>
              <a:rPr lang="bg-BG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represent </a:t>
            </a:r>
            <a:r>
              <a:rPr lang="en-US" dirty="0">
                <a:sym typeface="Symbol" pitchFamily="18" charset="2"/>
              </a:rPr>
              <a:t>a separate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data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structure</a:t>
            </a:r>
            <a:r>
              <a:rPr lang="en-US" dirty="0">
                <a:sym typeface="Symbol" pitchFamily="18" charset="2"/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Edge </a:t>
            </a:r>
            <a:r>
              <a:rPr lang="en-US" dirty="0">
                <a:sym typeface="Symbol" pitchFamily="18" charset="2"/>
              </a:rPr>
              <a:t>– </a:t>
            </a:r>
            <a:r>
              <a:rPr lang="en-US" dirty="0" smtClean="0">
                <a:sym typeface="Symbol" pitchFamily="18" charset="2"/>
              </a:rPr>
              <a:t>the </a:t>
            </a: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connection</a:t>
            </a:r>
            <a:r>
              <a:rPr lang="bg-BG" b="1" dirty="0" smtClean="0">
                <a:solidFill>
                  <a:schemeClr val="bg1"/>
                </a:solidFill>
                <a:sym typeface="Symbol" pitchFamily="18" charset="2"/>
              </a:rPr>
              <a:t/>
            </a:r>
            <a:br>
              <a:rPr lang="bg-BG" b="1" dirty="0" smtClean="0">
                <a:solidFill>
                  <a:schemeClr val="bg1"/>
                </a:solidFill>
                <a:sym typeface="Symbol" pitchFamily="18" charset="2"/>
              </a:rPr>
            </a:b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between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one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node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another</a:t>
            </a:r>
            <a:r>
              <a:rPr lang="en-US" dirty="0">
                <a:sym typeface="Symbol" pitchFamily="18" charset="2"/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Root </a:t>
            </a:r>
            <a:r>
              <a:rPr lang="en-US" dirty="0">
                <a:sym typeface="Symbol" pitchFamily="18" charset="2"/>
              </a:rPr>
              <a:t>– </a:t>
            </a:r>
            <a:r>
              <a:rPr lang="en-US" dirty="0" smtClean="0">
                <a:sym typeface="Symbol" pitchFamily="18" charset="2"/>
              </a:rPr>
              <a:t>the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top</a:t>
            </a:r>
            <a:r>
              <a:rPr lang="en-US" dirty="0">
                <a:sym typeface="Symbol" pitchFamily="18" charset="2"/>
              </a:rPr>
              <a:t> node in a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tree</a:t>
            </a:r>
            <a:r>
              <a:rPr lang="en-US" dirty="0" smtClean="0">
                <a:sym typeface="Symbol" pitchFamily="18" charset="2"/>
              </a:rPr>
              <a:t>,</a:t>
            </a:r>
            <a:r>
              <a:rPr lang="bg-BG" dirty="0" smtClean="0">
                <a:sym typeface="Symbol" pitchFamily="18" charset="2"/>
              </a:rPr>
              <a:t/>
            </a:r>
            <a:br>
              <a:rPr lang="bg-BG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the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prime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ancestor</a:t>
            </a:r>
            <a:r>
              <a:rPr lang="en-US" dirty="0">
                <a:sym typeface="Symbol" pitchFamily="18" charset="2"/>
              </a:rPr>
              <a:t>.</a:t>
            </a: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Data Structure – Terminology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8841062" y="2394000"/>
            <a:ext cx="3167436" cy="2519455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52908" y="5142992"/>
              <a:ext cx="221328" cy="41008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4006044" y="5514681"/>
              <a:ext cx="665162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8409672" y="1857301"/>
            <a:ext cx="1642655" cy="578882"/>
          </a:xfrm>
          <a:prstGeom prst="wedgeRoundRectCallout">
            <a:avLst>
              <a:gd name="adj1" fmla="val 70304"/>
              <a:gd name="adj2" fmla="val 519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7739908" y="2593261"/>
            <a:ext cx="1021254" cy="578882"/>
          </a:xfrm>
          <a:prstGeom prst="wedgeRoundRectCallout">
            <a:avLst>
              <a:gd name="adj1" fmla="val 94787"/>
              <a:gd name="adj2" fmla="val 1669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Edge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6918580" y="3583390"/>
            <a:ext cx="1642655" cy="578882"/>
          </a:xfrm>
          <a:prstGeom prst="wedgeRoundRectCallout">
            <a:avLst>
              <a:gd name="adj1" fmla="val 61116"/>
              <a:gd name="adj2" fmla="val 93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3811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Parent</a:t>
            </a:r>
            <a:r>
              <a:rPr lang="en-US" dirty="0" smtClean="0">
                <a:sym typeface="Symbol" pitchFamily="18" charset="2"/>
              </a:rPr>
              <a:t> – </a:t>
            </a: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converse</a:t>
            </a:r>
            <a:r>
              <a:rPr lang="en-US" dirty="0"/>
              <a:t> notion of </a:t>
            </a:r>
            <a:r>
              <a:rPr lang="bg-BG" dirty="0"/>
              <a:t/>
            </a:r>
            <a:br>
              <a:rPr lang="bg-BG" dirty="0"/>
            </a:br>
            <a:r>
              <a:rPr lang="en-US" dirty="0" smtClean="0"/>
              <a:t>a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, an </a:t>
            </a:r>
            <a:r>
              <a:rPr lang="en-US" b="1" dirty="0">
                <a:solidFill>
                  <a:schemeClr val="bg1"/>
                </a:solidFill>
              </a:rPr>
              <a:t>immediate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ancestor</a:t>
            </a:r>
            <a:r>
              <a:rPr lang="en-US" dirty="0" smtClean="0">
                <a:sym typeface="Symbol" pitchFamily="18" charset="2"/>
              </a:rPr>
              <a:t>.</a:t>
            </a:r>
            <a:endParaRPr lang="en-US" dirty="0">
              <a:sym typeface="Symbol" pitchFamily="18" charset="2"/>
            </a:endParaRP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Child </a:t>
            </a:r>
            <a:r>
              <a:rPr lang="en-US" dirty="0">
                <a:sym typeface="Symbol" pitchFamily="18" charset="2"/>
              </a:rPr>
              <a:t>– </a:t>
            </a:r>
            <a:r>
              <a:rPr lang="en-US" dirty="0" smtClean="0"/>
              <a:t>node </a:t>
            </a:r>
            <a:r>
              <a:rPr lang="en-US" b="1" dirty="0">
                <a:solidFill>
                  <a:schemeClr val="bg1"/>
                </a:solidFill>
              </a:rPr>
              <a:t>directly</a:t>
            </a:r>
            <a:r>
              <a:rPr lang="en-US" dirty="0"/>
              <a:t> </a:t>
            </a:r>
            <a:r>
              <a:rPr lang="en-US" dirty="0" smtClean="0"/>
              <a:t>connected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to </a:t>
            </a:r>
            <a:r>
              <a:rPr lang="en-US" b="1" dirty="0">
                <a:solidFill>
                  <a:schemeClr val="bg1"/>
                </a:solidFill>
              </a:rPr>
              <a:t>another</a:t>
            </a:r>
            <a:r>
              <a:rPr lang="en-US" dirty="0"/>
              <a:t> node when </a:t>
            </a:r>
            <a:r>
              <a:rPr lang="en-US" dirty="0" smtClean="0"/>
              <a:t>moving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b="1" dirty="0" smtClean="0">
                <a:solidFill>
                  <a:schemeClr val="bg1"/>
                </a:solidFill>
              </a:rPr>
              <a:t>away</a:t>
            </a:r>
            <a:r>
              <a:rPr lang="en-US" dirty="0" smtClean="0"/>
              <a:t> </a:t>
            </a:r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,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an </a:t>
            </a:r>
            <a:r>
              <a:rPr lang="en-US" dirty="0"/>
              <a:t>immediate </a:t>
            </a:r>
            <a:r>
              <a:rPr lang="en-US" dirty="0" smtClean="0"/>
              <a:t>descendant</a:t>
            </a:r>
            <a:r>
              <a:rPr lang="en-US" dirty="0"/>
              <a:t>.</a:t>
            </a:r>
            <a:endParaRPr lang="en-US" dirty="0">
              <a:sym typeface="Symbol" pitchFamily="18" charset="2"/>
            </a:endParaRP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Siblings </a:t>
            </a:r>
            <a:r>
              <a:rPr lang="en-US" dirty="0">
                <a:sym typeface="Symbol" pitchFamily="18" charset="2"/>
              </a:rPr>
              <a:t>– </a:t>
            </a:r>
            <a:r>
              <a:rPr lang="en-US" dirty="0" smtClean="0">
                <a:sym typeface="Symbol" pitchFamily="18" charset="2"/>
              </a:rPr>
              <a:t>a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group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  <a:r>
              <a:rPr lang="en-US" dirty="0"/>
              <a:t> </a:t>
            </a:r>
            <a:r>
              <a:rPr lang="en-US" dirty="0" smtClean="0"/>
              <a:t>with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parent</a:t>
            </a:r>
            <a:r>
              <a:rPr lang="en-US" dirty="0"/>
              <a:t>.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Data Structure – Terminology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8472289" y="1856822"/>
            <a:ext cx="3167436" cy="2519455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52908" y="5142992"/>
              <a:ext cx="221328" cy="41008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4006044" y="5514681"/>
              <a:ext cx="665162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7217374" y="1719580"/>
            <a:ext cx="1642655" cy="578882"/>
          </a:xfrm>
          <a:prstGeom prst="wedgeRoundRectCallout">
            <a:avLst>
              <a:gd name="adj1" fmla="val 63278"/>
              <a:gd name="adj2" fmla="val 1209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6904681" y="2689138"/>
            <a:ext cx="1642655" cy="578882"/>
          </a:xfrm>
          <a:prstGeom prst="wedgeRoundRectCallout">
            <a:avLst>
              <a:gd name="adj1" fmla="val 43281"/>
              <a:gd name="adj2" fmla="val 1301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9827552" y="5424098"/>
            <a:ext cx="1642655" cy="578882"/>
          </a:xfrm>
          <a:prstGeom prst="wedgeRoundRectCallout">
            <a:avLst>
              <a:gd name="adj1" fmla="val -38092"/>
              <a:gd name="adj2" fmla="val -211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Sibling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7897754" y="5424098"/>
            <a:ext cx="1642655" cy="578882"/>
          </a:xfrm>
          <a:prstGeom prst="wedgeRoundRectCallout">
            <a:avLst>
              <a:gd name="adj1" fmla="val 10688"/>
              <a:gd name="adj2" fmla="val -2152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Sibling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4478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4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Ancestor </a:t>
            </a:r>
            <a:r>
              <a:rPr lang="en-US" dirty="0">
                <a:sym typeface="Symbol" pitchFamily="18" charset="2"/>
              </a:rPr>
              <a:t>– </a:t>
            </a:r>
            <a:r>
              <a:rPr lang="en-US" dirty="0" smtClean="0"/>
              <a:t>node </a:t>
            </a:r>
            <a:r>
              <a:rPr lang="en-US" dirty="0"/>
              <a:t>reachable </a:t>
            </a:r>
            <a:r>
              <a:rPr lang="en-US" dirty="0" smtClean="0"/>
              <a:t>by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repeated </a:t>
            </a:r>
            <a:r>
              <a:rPr lang="en-US" dirty="0"/>
              <a:t>proceeding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child</a:t>
            </a:r>
            <a:r>
              <a:rPr lang="bg-BG" b="1" dirty="0" smtClean="0">
                <a:solidFill>
                  <a:schemeClr val="bg1"/>
                </a:solidFill>
              </a:rPr>
              <a:t/>
            </a:r>
            <a:br>
              <a:rPr lang="bg-BG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to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 smtClean="0"/>
              <a:t>.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Descendant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– </a:t>
            </a:r>
            <a:r>
              <a:rPr lang="en-US" dirty="0"/>
              <a:t>node reachable </a:t>
            </a:r>
            <a:r>
              <a:rPr lang="en-US" dirty="0" smtClean="0"/>
              <a:t>by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repeated </a:t>
            </a:r>
            <a:r>
              <a:rPr lang="en-US" dirty="0"/>
              <a:t>proceeding </a:t>
            </a:r>
            <a:r>
              <a:rPr lang="en-US" b="1" dirty="0" smtClean="0">
                <a:solidFill>
                  <a:schemeClr val="bg1"/>
                </a:solidFill>
              </a:rPr>
              <a:t>from</a:t>
            </a:r>
            <a:r>
              <a:rPr lang="bg-BG" b="1" dirty="0">
                <a:solidFill>
                  <a:schemeClr val="bg1"/>
                </a:solidFill>
              </a:rPr>
              <a:t/>
            </a:r>
            <a:br>
              <a:rPr lang="bg-BG" b="1" dirty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parent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 smtClean="0"/>
              <a:t>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Leaf </a:t>
            </a:r>
            <a:r>
              <a:rPr lang="en-US" dirty="0" smtClean="0">
                <a:sym typeface="Symbol" pitchFamily="18" charset="2"/>
              </a:rPr>
              <a:t>– </a:t>
            </a:r>
            <a:r>
              <a:rPr lang="en-US" dirty="0">
                <a:sym typeface="Symbol" pitchFamily="18" charset="2"/>
              </a:rPr>
              <a:t>node with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no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children</a:t>
            </a:r>
            <a:r>
              <a:rPr lang="en-US" dirty="0" smtClean="0">
                <a:sym typeface="Symbol" pitchFamily="18" charset="2"/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Branch</a:t>
            </a:r>
            <a:r>
              <a:rPr lang="en-US" dirty="0" smtClean="0">
                <a:sym typeface="Symbol" pitchFamily="18" charset="2"/>
              </a:rPr>
              <a:t> – node with </a:t>
            </a: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at</a:t>
            </a:r>
            <a:r>
              <a:rPr lang="en-US" b="1" dirty="0" smtClean="0">
                <a:sym typeface="Symbol" pitchFamily="18" charset="2"/>
              </a:rPr>
              <a:t> </a:t>
            </a: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least</a:t>
            </a:r>
            <a:r>
              <a:rPr lang="en-US" b="1" dirty="0" smtClean="0">
                <a:sym typeface="Symbol" pitchFamily="18" charset="2"/>
              </a:rPr>
              <a:t> </a:t>
            </a: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one</a:t>
            </a:r>
            <a:r>
              <a:rPr lang="en-US" b="1" dirty="0" smtClean="0">
                <a:sym typeface="Symbol" pitchFamily="18" charset="2"/>
              </a:rPr>
              <a:t> </a:t>
            </a: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child</a:t>
            </a:r>
            <a:r>
              <a:rPr lang="en-US" dirty="0" smtClean="0">
                <a:sym typeface="Symbol" pitchFamily="18" charset="2"/>
              </a:rPr>
              <a:t>.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Data Structure – Terminology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8673977" y="2374765"/>
            <a:ext cx="3167436" cy="2519455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52908" y="5142992"/>
              <a:ext cx="221328" cy="41008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4006044" y="5514681"/>
              <a:ext cx="665162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8672328" y="1643481"/>
            <a:ext cx="1642655" cy="578882"/>
          </a:xfrm>
          <a:prstGeom prst="wedgeRoundRectCallout">
            <a:avLst>
              <a:gd name="adj1" fmla="val 51801"/>
              <a:gd name="adj2" fmla="val 802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Ancestor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7411551" y="2310291"/>
            <a:ext cx="2184243" cy="578882"/>
          </a:xfrm>
          <a:prstGeom prst="wedgeRoundRectCallout">
            <a:avLst>
              <a:gd name="adj1" fmla="val 37239"/>
              <a:gd name="adj2" fmla="val 1171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chemeClr val="bg2"/>
                </a:solidFill>
                <a:sym typeface="Symbol" pitchFamily="18" charset="2"/>
              </a:rPr>
              <a:t>Descendant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7851000" y="5454000"/>
            <a:ext cx="1642655" cy="578882"/>
          </a:xfrm>
          <a:prstGeom prst="wedgeRoundRectCallout">
            <a:avLst>
              <a:gd name="adj1" fmla="val 18722"/>
              <a:gd name="adj2" fmla="val -1158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7122717" y="3294593"/>
            <a:ext cx="1705881" cy="578882"/>
          </a:xfrm>
          <a:prstGeom prst="wedgeRoundRectCallout">
            <a:avLst>
              <a:gd name="adj1" fmla="val 71060"/>
              <a:gd name="adj2" fmla="val 112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 smtClean="0">
                <a:solidFill>
                  <a:schemeClr val="bg2"/>
                </a:solidFill>
                <a:sym typeface="Symbol" pitchFamily="18" charset="2"/>
              </a:rPr>
              <a:t>Branch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39761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6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Degree </a:t>
            </a:r>
            <a:r>
              <a:rPr lang="en-US" dirty="0" smtClean="0">
                <a:sym typeface="Symbol" pitchFamily="18" charset="2"/>
              </a:rPr>
              <a:t>– number of children for node</a:t>
            </a:r>
            <a:r>
              <a:rPr lang="bg-BG" dirty="0" smtClean="0">
                <a:sym typeface="Symbol" pitchFamily="18" charset="2"/>
              </a:rPr>
              <a:t/>
            </a:r>
            <a:br>
              <a:rPr lang="bg-BG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zero for a leaf</a:t>
            </a:r>
            <a:r>
              <a:rPr lang="en-US" dirty="0" smtClean="0"/>
              <a:t>.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Path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– </a:t>
            </a:r>
            <a:r>
              <a:rPr lang="en-US" dirty="0" smtClean="0"/>
              <a:t>sequence </a:t>
            </a:r>
            <a:r>
              <a:rPr lang="en-US" dirty="0"/>
              <a:t>of nodes </a:t>
            </a:r>
            <a:r>
              <a:rPr lang="en-US" dirty="0" smtClean="0"/>
              <a:t>and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edges </a:t>
            </a:r>
            <a:r>
              <a:rPr lang="en-US" dirty="0"/>
              <a:t>connecting a node with </a:t>
            </a:r>
            <a:r>
              <a:rPr lang="en-US" dirty="0" smtClean="0"/>
              <a:t>a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descendant.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Distance </a:t>
            </a:r>
            <a:r>
              <a:rPr lang="en-US" dirty="0" smtClean="0">
                <a:sym typeface="Symbol" pitchFamily="18" charset="2"/>
              </a:rPr>
              <a:t>– number of edges along</a:t>
            </a:r>
            <a:r>
              <a:rPr lang="bg-BG" dirty="0" smtClean="0">
                <a:sym typeface="Symbol" pitchFamily="18" charset="2"/>
              </a:rPr>
              <a:t/>
            </a:r>
            <a:br>
              <a:rPr lang="bg-BG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the shortest path between two nodes.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Depth</a:t>
            </a:r>
            <a:r>
              <a:rPr lang="en-US" dirty="0" smtClean="0">
                <a:sym typeface="Symbol" pitchFamily="18" charset="2"/>
              </a:rPr>
              <a:t> – distance between a node and the root.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Data Structure – Terminology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8690113" y="1748149"/>
            <a:ext cx="3167436" cy="2519455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52908" y="5142992"/>
              <a:ext cx="221328" cy="41008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4006044" y="5514681"/>
              <a:ext cx="665162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7552704" y="1688886"/>
            <a:ext cx="2071152" cy="578882"/>
          </a:xfrm>
          <a:prstGeom prst="wedgeRoundRectCallout">
            <a:avLst>
              <a:gd name="adj1" fmla="val 37236"/>
              <a:gd name="adj2" fmla="val 1144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Degree: 2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8076000" y="4284000"/>
            <a:ext cx="2098870" cy="1055608"/>
          </a:xfrm>
          <a:prstGeom prst="wedgeRoundRectCallout">
            <a:avLst>
              <a:gd name="adj1" fmla="val 29594"/>
              <a:gd name="adj2" fmla="val -1351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of distance: 2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6482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Level </a:t>
            </a:r>
            <a:r>
              <a:rPr lang="en-US" dirty="0" smtClean="0">
                <a:sym typeface="Symbol" pitchFamily="18" charset="2"/>
              </a:rPr>
              <a:t>– depth + 1</a:t>
            </a:r>
            <a:r>
              <a:rPr lang="en-US" dirty="0" smtClean="0"/>
              <a:t>.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Height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– The number of edges on </a:t>
            </a:r>
            <a:r>
              <a:rPr lang="bg-BG" dirty="0" smtClean="0">
                <a:sym typeface="Symbol" pitchFamily="18" charset="2"/>
              </a:rPr>
              <a:t/>
            </a:r>
            <a:br>
              <a:rPr lang="bg-BG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the </a:t>
            </a:r>
            <a:r>
              <a:rPr lang="en-US" dirty="0">
                <a:sym typeface="Symbol" pitchFamily="18" charset="2"/>
              </a:rPr>
              <a:t>longest path between a </a:t>
            </a:r>
            <a:r>
              <a:rPr lang="en-US" dirty="0" smtClean="0">
                <a:sym typeface="Symbol" pitchFamily="18" charset="2"/>
              </a:rPr>
              <a:t>node</a:t>
            </a:r>
            <a:r>
              <a:rPr lang="bg-BG" dirty="0" smtClean="0">
                <a:sym typeface="Symbol" pitchFamily="18" charset="2"/>
              </a:rPr>
              <a:t/>
            </a:r>
            <a:br>
              <a:rPr lang="bg-BG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and </a:t>
            </a:r>
            <a:r>
              <a:rPr lang="en-US" dirty="0">
                <a:sym typeface="Symbol" pitchFamily="18" charset="2"/>
              </a:rPr>
              <a:t>a descendant leaf.</a:t>
            </a: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Width </a:t>
            </a:r>
            <a:r>
              <a:rPr lang="en-US" dirty="0" smtClean="0">
                <a:sym typeface="Symbol" pitchFamily="18" charset="2"/>
              </a:rPr>
              <a:t>– number of nodes in a level.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Breadth</a:t>
            </a:r>
            <a:r>
              <a:rPr lang="en-US" dirty="0" smtClean="0">
                <a:sym typeface="Symbol" pitchFamily="18" charset="2"/>
              </a:rPr>
              <a:t> – number of leaves.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Height</a:t>
            </a:r>
            <a:r>
              <a:rPr lang="en-US" dirty="0" smtClean="0">
                <a:sym typeface="Symbol" pitchFamily="18" charset="2"/>
              </a:rPr>
              <a:t> – the maximum level in the tree.</a:t>
            </a: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Data Structure – Terminology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8488929" y="2333850"/>
            <a:ext cx="3167436" cy="2519455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52908" y="5142992"/>
              <a:ext cx="221328" cy="41008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4006044" y="5514681"/>
              <a:ext cx="665162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7784835" y="1814372"/>
            <a:ext cx="2071152" cy="578882"/>
          </a:xfrm>
          <a:prstGeom prst="wedgeRoundRectCallout">
            <a:avLst>
              <a:gd name="adj1" fmla="val 52711"/>
              <a:gd name="adj2" fmla="val 997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Height: </a:t>
            </a: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9156000" y="5544000"/>
            <a:ext cx="2071152" cy="578882"/>
          </a:xfrm>
          <a:prstGeom prst="wedgeRoundRectCallout">
            <a:avLst>
              <a:gd name="adj1" fmla="val -7824"/>
              <a:gd name="adj2" fmla="val -139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Breadth: </a:t>
            </a: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67391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 bwMode="auto">
          <a:xfrm>
            <a:off x="7905755" y="2257615"/>
            <a:ext cx="2616231" cy="2447427"/>
          </a:xfrm>
          <a:prstGeom prst="triangle">
            <a:avLst>
              <a:gd name="adj" fmla="val 48209"/>
            </a:avLst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Forest </a:t>
            </a:r>
            <a:r>
              <a:rPr lang="en-US" dirty="0" smtClean="0">
                <a:sym typeface="Symbol" pitchFamily="18" charset="2"/>
              </a:rPr>
              <a:t>– set of disjoint trees</a:t>
            </a:r>
            <a:r>
              <a:rPr lang="en-US" dirty="0" smtClean="0"/>
              <a:t>.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{17}, {9, 6, 5}, {14}, {15, 8}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Sub Tree</a:t>
            </a:r>
            <a:r>
              <a:rPr lang="en-US" dirty="0" smtClean="0">
                <a:sym typeface="Symbol" pitchFamily="18" charset="2"/>
              </a:rPr>
              <a:t> – </a:t>
            </a:r>
            <a:r>
              <a:rPr lang="en-US" dirty="0">
                <a:sym typeface="Symbol" pitchFamily="18" charset="2"/>
              </a:rPr>
              <a:t>tree T is a tree </a:t>
            </a:r>
            <a:r>
              <a:rPr lang="en-US" dirty="0" smtClean="0">
                <a:sym typeface="Symbol" pitchFamily="18" charset="2"/>
              </a:rPr>
              <a:t>consisting</a:t>
            </a:r>
            <a:r>
              <a:rPr lang="bg-BG" dirty="0" smtClean="0">
                <a:sym typeface="Symbol" pitchFamily="18" charset="2"/>
              </a:rPr>
              <a:t> </a:t>
            </a:r>
            <a:br>
              <a:rPr lang="bg-BG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of </a:t>
            </a:r>
            <a:r>
              <a:rPr lang="en-US" dirty="0">
                <a:sym typeface="Symbol" pitchFamily="18" charset="2"/>
              </a:rPr>
              <a:t>a node in T and all of </a:t>
            </a:r>
            <a:r>
              <a:rPr lang="bg-BG" dirty="0" smtClean="0">
                <a:sym typeface="Symbol" pitchFamily="18" charset="2"/>
              </a:rPr>
              <a:t/>
            </a:r>
            <a:br>
              <a:rPr lang="bg-BG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its </a:t>
            </a:r>
            <a:r>
              <a:rPr lang="en-US" dirty="0">
                <a:sym typeface="Symbol" pitchFamily="18" charset="2"/>
              </a:rPr>
              <a:t>descendants in T</a:t>
            </a:r>
            <a:r>
              <a:rPr lang="en-US" dirty="0" smtClean="0">
                <a:sym typeface="Symbol" pitchFamily="18" charset="2"/>
              </a:rPr>
              <a:t>.</a:t>
            </a:r>
            <a:endParaRPr lang="en-US" dirty="0" smtClean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Data Structure – Terminology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8299273" y="1923877"/>
            <a:ext cx="3167436" cy="2519455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52908" y="5142992"/>
              <a:ext cx="221328" cy="41008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4006044" y="5514681"/>
              <a:ext cx="665162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7716000" y="5274000"/>
            <a:ext cx="2071152" cy="578882"/>
          </a:xfrm>
          <a:prstGeom prst="wedgeRoundRectCallout">
            <a:avLst>
              <a:gd name="adj1" fmla="val -7824"/>
              <a:gd name="adj2" fmla="val -139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 Tree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8494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Implementing Trees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Recursive Tree Data </a:t>
            </a:r>
            <a:r>
              <a:rPr lang="en-US" b="0" dirty="0" smtClean="0"/>
              <a:t>Structure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106" y="1343672"/>
            <a:ext cx="2843787" cy="23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3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recursive definition for </a:t>
            </a:r>
            <a:r>
              <a:rPr lang="en-US" b="1" dirty="0" smtClean="0">
                <a:solidFill>
                  <a:schemeClr val="bg1"/>
                </a:solidFill>
              </a:rPr>
              <a:t>tree</a:t>
            </a:r>
            <a:r>
              <a:rPr lang="en-US" dirty="0" smtClean="0"/>
              <a:t> data structure:</a:t>
            </a:r>
          </a:p>
          <a:p>
            <a:pPr lvl="1"/>
            <a:r>
              <a:rPr lang="en-US" dirty="0" smtClean="0"/>
              <a:t>A single node </a:t>
            </a:r>
            <a:r>
              <a:rPr lang="en-US" b="1" dirty="0" smtClean="0">
                <a:solidFill>
                  <a:schemeClr val="bg1"/>
                </a:solidFill>
              </a:rPr>
              <a:t>is a tree</a:t>
            </a:r>
          </a:p>
          <a:p>
            <a:pPr lvl="1"/>
            <a:r>
              <a:rPr lang="en-US" dirty="0" smtClean="0"/>
              <a:t>Nodes have </a:t>
            </a:r>
            <a:r>
              <a:rPr lang="en-US" b="1" dirty="0" smtClean="0">
                <a:solidFill>
                  <a:schemeClr val="bg1"/>
                </a:solidFill>
              </a:rPr>
              <a:t>zero or multiple children</a:t>
            </a:r>
            <a:r>
              <a:rPr lang="en-US" dirty="0" smtClean="0"/>
              <a:t> that are </a:t>
            </a:r>
            <a:r>
              <a:rPr lang="en-US" b="1" dirty="0" smtClean="0">
                <a:solidFill>
                  <a:schemeClr val="bg1"/>
                </a:solidFill>
              </a:rPr>
              <a:t>also trees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Tree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01000" y="3294000"/>
            <a:ext cx="9540000" cy="19791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Tree</a:t>
            </a:r>
            <a:r>
              <a:rPr lang="en-US" altLang="en-US" sz="2200" b="1" dirty="0">
                <a:latin typeface="Consolas" pitchFamily="49" charset="0"/>
              </a:rPr>
              <a:t>&lt;E&gt;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key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Tree</a:t>
            </a:r>
            <a:r>
              <a:rPr lang="en-US" altLang="en-US" sz="2200" b="1" dirty="0">
                <a:latin typeface="Consolas" pitchFamily="49" charset="0"/>
              </a:rPr>
              <a:t>&lt;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altLang="en-US" sz="2200" b="1" dirty="0">
                <a:latin typeface="Consolas" pitchFamily="49" charset="0"/>
              </a:rPr>
              <a:t>&gt;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parent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List</a:t>
            </a:r>
            <a:r>
              <a:rPr lang="en-US" altLang="en-US" sz="2200" b="1" dirty="0">
                <a:latin typeface="Consolas" pitchFamily="49" charset="0"/>
              </a:rPr>
              <a:t>&lt;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Tree</a:t>
            </a:r>
            <a:r>
              <a:rPr lang="en-US" altLang="en-US" sz="2200" b="1" dirty="0">
                <a:latin typeface="Consolas" pitchFamily="49" charset="0"/>
              </a:rPr>
              <a:t>&lt;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altLang="en-US" sz="2200" b="1" dirty="0">
                <a:latin typeface="Consolas" pitchFamily="49" charset="0"/>
              </a:rPr>
              <a:t>&gt;&gt;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 children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286000" y="3294000"/>
            <a:ext cx="2720162" cy="544830"/>
          </a:xfrm>
          <a:prstGeom prst="wedgeRoundRectCallout">
            <a:avLst>
              <a:gd name="adj1" fmla="val -89483"/>
              <a:gd name="adj2" fmla="val 648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stored </a:t>
            </a:r>
            <a:r>
              <a:rPr lang="en-US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455984" y="5000754"/>
            <a:ext cx="2830032" cy="544830"/>
          </a:xfrm>
          <a:prstGeom prst="wedgeRoundRectCallout">
            <a:avLst>
              <a:gd name="adj1" fmla="val -62418"/>
              <a:gd name="adj2" fmla="val -539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child nodes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771000" y="3883653"/>
            <a:ext cx="2720162" cy="544830"/>
          </a:xfrm>
          <a:prstGeom prst="wedgeRoundRectCallout">
            <a:avLst>
              <a:gd name="adj1" fmla="val -93399"/>
              <a:gd name="adj2" fmla="val 275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513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Tree&lt;Integer&gt;</a:t>
            </a:r>
            <a:r>
              <a:rPr lang="en-US" dirty="0" smtClean="0"/>
              <a:t> </a:t>
            </a:r>
            <a:r>
              <a:rPr lang="en-US" dirty="0"/>
              <a:t>Structure – Example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78030" y="1883241"/>
            <a:ext cx="10969942" cy="3812455"/>
            <a:chOff x="582654" y="2359745"/>
            <a:chExt cx="10969942" cy="3812455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grpSp>
          <p:nvGrpSpPr>
            <p:cNvPr id="7" name="Group 6"/>
            <p:cNvGrpSpPr/>
            <p:nvPr/>
          </p:nvGrpSpPr>
          <p:grpSpPr>
            <a:xfrm>
              <a:off x="4544022" y="2359745"/>
              <a:ext cx="2336191" cy="525280"/>
              <a:chOff x="3048000" y="1371600"/>
              <a:chExt cx="1752600" cy="381000"/>
            </a:xfrm>
            <a:grpFill/>
          </p:grpSpPr>
          <p:sp>
            <p:nvSpPr>
              <p:cNvPr id="5" name="Rectangle 4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7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598389" y="3581400"/>
              <a:ext cx="2336191" cy="533400"/>
              <a:chOff x="3048000" y="1371600"/>
              <a:chExt cx="1752600" cy="381000"/>
            </a:xfrm>
            <a:grpFill/>
          </p:grpSpPr>
          <p:sp>
            <p:nvSpPr>
              <p:cNvPr id="9" name="Rectangle 8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19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44022" y="3581400"/>
              <a:ext cx="2336191" cy="533400"/>
              <a:chOff x="3048000" y="1371600"/>
              <a:chExt cx="1752600" cy="381000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21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7489655" y="3581400"/>
              <a:ext cx="2336191" cy="533400"/>
              <a:chOff x="3048000" y="1371600"/>
              <a:chExt cx="1752600" cy="381000"/>
            </a:xfrm>
            <a:grpFill/>
          </p:grpSpPr>
          <p:sp>
            <p:nvSpPr>
              <p:cNvPr id="16" name="Rectangle 1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14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cxnSp>
          <p:nvCxnSpPr>
            <p:cNvPr id="18" name="Straight Arrow Connector 17"/>
            <p:cNvCxnSpPr>
              <a:cxnSpLocks noChangeShapeType="1"/>
            </p:cNvCxnSpPr>
            <p:nvPr/>
          </p:nvCxnSpPr>
          <p:spPr bwMode="auto">
            <a:xfrm flipH="1">
              <a:off x="3934580" y="2885025"/>
              <a:ext cx="1626432" cy="81351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6" idx="2"/>
            </p:cNvCxnSpPr>
            <p:nvPr/>
          </p:nvCxnSpPr>
          <p:spPr bwMode="auto">
            <a:xfrm flipH="1">
              <a:off x="5940954" y="2885025"/>
              <a:ext cx="75884" cy="6963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3" name="Straight Arrow Connector 22"/>
            <p:cNvCxnSpPr>
              <a:cxnSpLocks noChangeShapeType="1"/>
            </p:cNvCxnSpPr>
            <p:nvPr/>
          </p:nvCxnSpPr>
          <p:spPr bwMode="auto">
            <a:xfrm>
              <a:off x="6399212" y="2885025"/>
              <a:ext cx="1090443" cy="81351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grpSp>
          <p:nvGrpSpPr>
            <p:cNvPr id="21" name="Group 20"/>
            <p:cNvGrpSpPr/>
            <p:nvPr/>
          </p:nvGrpSpPr>
          <p:grpSpPr>
            <a:xfrm>
              <a:off x="582654" y="4800600"/>
              <a:ext cx="2336191" cy="457200"/>
              <a:chOff x="3048000" y="1371600"/>
              <a:chExt cx="1752600" cy="381000"/>
            </a:xfrm>
            <a:grpFill/>
          </p:grpSpPr>
          <p:sp>
            <p:nvSpPr>
              <p:cNvPr id="22" name="Rectangle 21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004683" y="5638800"/>
              <a:ext cx="2336191" cy="533400"/>
              <a:chOff x="3048000" y="1371600"/>
              <a:chExt cx="1752600" cy="381000"/>
            </a:xfrm>
            <a:grpFill/>
          </p:grpSpPr>
          <p:sp>
            <p:nvSpPr>
              <p:cNvPr id="26" name="Rectangle 2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12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528286" y="4800600"/>
              <a:ext cx="2336191" cy="457200"/>
              <a:chOff x="3048000" y="1371600"/>
              <a:chExt cx="1752600" cy="381000"/>
            </a:xfrm>
            <a:grpFill/>
          </p:grpSpPr>
          <p:sp>
            <p:nvSpPr>
              <p:cNvPr id="29" name="Rectangle 28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31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475412" y="4800600"/>
              <a:ext cx="2336191" cy="457200"/>
              <a:chOff x="3048000" y="1371600"/>
              <a:chExt cx="1752600" cy="381000"/>
            </a:xfrm>
            <a:grpFill/>
          </p:grpSpPr>
          <p:sp>
            <p:nvSpPr>
              <p:cNvPr id="32" name="Rectangle 31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23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9216405" y="4800600"/>
              <a:ext cx="2336191" cy="457200"/>
              <a:chOff x="3048000" y="1371600"/>
              <a:chExt cx="1752600" cy="381000"/>
            </a:xfrm>
            <a:grpFill/>
          </p:grpSpPr>
          <p:sp>
            <p:nvSpPr>
              <p:cNvPr id="35" name="Rectangle 34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6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cxnSp>
          <p:nvCxnSpPr>
            <p:cNvPr id="37" name="Straight Arrow Connector 36"/>
            <p:cNvCxnSpPr>
              <a:cxnSpLocks noChangeShapeType="1"/>
            </p:cNvCxnSpPr>
            <p:nvPr/>
          </p:nvCxnSpPr>
          <p:spPr bwMode="auto">
            <a:xfrm flipH="1">
              <a:off x="8380412" y="4114800"/>
              <a:ext cx="152400" cy="6858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1" name="Straight Arrow Connector 40"/>
            <p:cNvCxnSpPr>
              <a:cxnSpLocks noChangeShapeType="1"/>
              <a:endCxn id="35" idx="0"/>
            </p:cNvCxnSpPr>
            <p:nvPr/>
          </p:nvCxnSpPr>
          <p:spPr bwMode="auto">
            <a:xfrm>
              <a:off x="9371012" y="4114800"/>
              <a:ext cx="150114" cy="685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4" name="Straight Arrow Connector 43"/>
            <p:cNvCxnSpPr>
              <a:cxnSpLocks noChangeShapeType="1"/>
            </p:cNvCxnSpPr>
            <p:nvPr/>
          </p:nvCxnSpPr>
          <p:spPr bwMode="auto">
            <a:xfrm flipH="1">
              <a:off x="2513012" y="4114800"/>
              <a:ext cx="101112" cy="6858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5" name="Straight Arrow Connector 44"/>
            <p:cNvCxnSpPr>
              <a:cxnSpLocks noChangeShapeType="1"/>
            </p:cNvCxnSpPr>
            <p:nvPr/>
          </p:nvCxnSpPr>
          <p:spPr bwMode="auto">
            <a:xfrm>
              <a:off x="3198812" y="4114800"/>
              <a:ext cx="76200" cy="15240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8" name="Straight Arrow Connector 47"/>
            <p:cNvCxnSpPr>
              <a:cxnSpLocks noChangeShapeType="1"/>
              <a:endCxn id="29" idx="0"/>
            </p:cNvCxnSpPr>
            <p:nvPr/>
          </p:nvCxnSpPr>
          <p:spPr bwMode="auto">
            <a:xfrm>
              <a:off x="3656012" y="4114800"/>
              <a:ext cx="176995" cy="685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5414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90406" y="1224025"/>
            <a:ext cx="9319234" cy="5580000"/>
          </a:xfrm>
        </p:spPr>
        <p:txBody>
          <a:bodyPr>
            <a:normAutofit/>
          </a:bodyPr>
          <a:lstStyle/>
          <a:p>
            <a:pPr marL="247961" indent="-376238">
              <a:lnSpc>
                <a:spcPct val="100000"/>
              </a:lnSpc>
            </a:pPr>
            <a:r>
              <a:rPr lang="en-US" dirty="0"/>
              <a:t>Why Trees?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noProof="1"/>
              <a:t>Definition and use cases of trees</a:t>
            </a:r>
            <a:endParaRPr lang="en-US" dirty="0"/>
          </a:p>
          <a:p>
            <a:pPr marL="247961" indent="-376238">
              <a:lnSpc>
                <a:spcPct val="100000"/>
              </a:lnSpc>
            </a:pPr>
            <a:r>
              <a:rPr lang="en-US" sz="3400" dirty="0"/>
              <a:t>Trees and Related Terminology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dirty="0"/>
              <a:t>Node, Edge, Root, etc.</a:t>
            </a:r>
            <a:endParaRPr lang="en-US" sz="3200" dirty="0"/>
          </a:p>
          <a:p>
            <a:pPr marL="247961" indent="-376238">
              <a:lnSpc>
                <a:spcPct val="100000"/>
              </a:lnSpc>
            </a:pPr>
            <a:r>
              <a:rPr lang="en-US" dirty="0"/>
              <a:t>Implementing Trees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dirty="0"/>
              <a:t>Recursive Tree Data Structure</a:t>
            </a:r>
          </a:p>
          <a:p>
            <a:pPr marL="247961" indent="-376238">
              <a:lnSpc>
                <a:spcPct val="100000"/>
              </a:lnSpc>
            </a:pPr>
            <a:r>
              <a:rPr lang="en-US" dirty="0"/>
              <a:t>Traversing Tree-Like Structures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dirty="0"/>
              <a:t>BFS and DFS traversal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8683F36-ECC7-4362-9822-CEF6381B1A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26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06301" y="1850264"/>
            <a:ext cx="6183136" cy="41120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Tree&lt;Integer&gt; tree =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new Tree&lt;&gt;(7,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new Tree&lt;&gt;(19,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   new Tree&lt;&gt;(1),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   new Tree&lt;&gt;(12),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   new Tree&lt;&gt;(31)),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new Tree&lt;&gt;(21),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new Tree&lt;&gt;(14,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   new Tree&lt;&gt;(23),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   new Tree&lt;Integer&gt;(6))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);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Create a </a:t>
            </a:r>
            <a:r>
              <a:rPr lang="en-US" altLang="ko-KR" b="1" dirty="0" smtClean="0">
                <a:solidFill>
                  <a:schemeClr val="bg1"/>
                </a:solidFill>
              </a:rPr>
              <a:t>recursive tree definition</a:t>
            </a:r>
            <a:r>
              <a:rPr lang="en-US" altLang="ko-KR" dirty="0" smtClean="0"/>
              <a:t> in order to create trees</a:t>
            </a:r>
            <a:endParaRPr lang="en-US" altLang="ko-KR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Problem: Implement Tree Node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7436460" y="2437238"/>
            <a:ext cx="4519984" cy="3525271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2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554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61000" y="1404000"/>
            <a:ext cx="9540000" cy="52417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altLang="en-US" sz="2400" b="1" dirty="0">
                <a:latin typeface="Consolas" pitchFamily="49" charset="0"/>
              </a:rPr>
              <a:t>public class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Tree</a:t>
            </a:r>
            <a:r>
              <a:rPr lang="en-US" altLang="en-US" sz="2400" b="1" dirty="0">
                <a:latin typeface="Consolas" pitchFamily="49" charset="0"/>
              </a:rPr>
              <a:t>&lt;E&gt; implements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AbstractTree</a:t>
            </a:r>
            <a:r>
              <a:rPr lang="en-US" altLang="en-US" sz="2400" b="1" dirty="0">
                <a:latin typeface="Consolas" pitchFamily="49" charset="0"/>
              </a:rPr>
              <a:t>&lt;E&gt; 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private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altLang="en-US" sz="2400" b="1" dirty="0">
                <a:latin typeface="Consolas" pitchFamily="49" charset="0"/>
              </a:rPr>
              <a:t> key;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private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Tree&lt;E&gt;</a:t>
            </a:r>
            <a:r>
              <a:rPr lang="en-US" altLang="en-US" sz="2400" b="1" dirty="0">
                <a:latin typeface="Consolas" pitchFamily="49" charset="0"/>
              </a:rPr>
              <a:t> parent;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private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List&lt;Tree&lt;E&gt;&gt; </a:t>
            </a:r>
            <a:r>
              <a:rPr lang="en-US" altLang="en-US" sz="2400" b="1" dirty="0">
                <a:latin typeface="Consolas" pitchFamily="49" charset="0"/>
              </a:rPr>
              <a:t>children</a:t>
            </a:r>
            <a:r>
              <a:rPr lang="en-US" altLang="en-US" sz="2400" b="1" dirty="0" smtClean="0">
                <a:latin typeface="Consolas" pitchFamily="49" charset="0"/>
              </a:rPr>
              <a:t>;</a:t>
            </a:r>
            <a:r>
              <a:rPr lang="en-US" altLang="en-US" sz="2400" b="1" dirty="0">
                <a:latin typeface="Consolas" pitchFamily="49" charset="0"/>
              </a:rPr>
              <a:t/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public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Tree</a:t>
            </a:r>
            <a:r>
              <a:rPr lang="en-US" altLang="en-US" sz="2400" b="1" dirty="0">
                <a:latin typeface="Consolas" pitchFamily="49" charset="0"/>
              </a:rPr>
              <a:t>(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altLang="en-US" sz="2400" b="1" dirty="0">
                <a:latin typeface="Consolas" pitchFamily="49" charset="0"/>
              </a:rPr>
              <a:t> key,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Tree&lt;E&gt;... </a:t>
            </a:r>
            <a:r>
              <a:rPr lang="en-US" altLang="en-US" sz="2400" b="1" dirty="0">
                <a:latin typeface="Consolas" pitchFamily="49" charset="0"/>
              </a:rPr>
              <a:t>children) 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    this.key = key;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    this.children = new ArrayList&lt;&gt;();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    for (Tree&lt;E&gt; child : children) 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        this.children.add(child</a:t>
            </a:r>
            <a:r>
              <a:rPr lang="en-US" altLang="en-US" sz="2400" b="1" dirty="0" smtClean="0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r>
              <a:rPr lang="en-US" altLang="en-US" sz="2400" b="1" dirty="0">
                <a:latin typeface="Consolas" pitchFamily="49" charset="0"/>
              </a:rPr>
              <a:t> </a:t>
            </a:r>
            <a:r>
              <a:rPr lang="en-US" altLang="en-US" sz="2400" b="1" dirty="0" smtClean="0">
                <a:latin typeface="Consolas" pitchFamily="49" charset="0"/>
              </a:rPr>
              <a:t>           child.parent = this;</a:t>
            </a:r>
            <a:r>
              <a:rPr lang="en-US" altLang="en-US" sz="2400" b="1" dirty="0">
                <a:latin typeface="Consolas" pitchFamily="49" charset="0"/>
              </a:rPr>
              <a:t/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    }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}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Solution: Implement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2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Traversing Tree-Like Structures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DFS and BFS </a:t>
            </a:r>
            <a:r>
              <a:rPr lang="en-US" b="0" dirty="0" smtClean="0"/>
              <a:t>Traversals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106" y="1290406"/>
            <a:ext cx="2843787" cy="23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Traversing a tree</a:t>
            </a:r>
            <a:r>
              <a:rPr lang="en-US" dirty="0" smtClean="0"/>
              <a:t> means to visit each of its nodes exactly once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order of visiting nodes</a:t>
            </a:r>
            <a:r>
              <a:rPr lang="en-US" dirty="0" smtClean="0"/>
              <a:t> may vary on the traversal algorithm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Depth-First Search</a:t>
            </a:r>
            <a:r>
              <a:rPr lang="en-US" dirty="0" smtClean="0"/>
              <a:t> (DFS)</a:t>
            </a:r>
          </a:p>
          <a:p>
            <a:pPr lvl="2">
              <a:buClr>
                <a:schemeClr val="tx1"/>
              </a:buClr>
            </a:pPr>
            <a:r>
              <a:rPr lang="en-US" dirty="0" smtClean="0"/>
              <a:t>Visit node's successors first</a:t>
            </a:r>
          </a:p>
          <a:p>
            <a:pPr lvl="2">
              <a:buClr>
                <a:schemeClr val="tx1"/>
              </a:buClr>
            </a:pPr>
            <a:r>
              <a:rPr lang="en-US" dirty="0" smtClean="0"/>
              <a:t>Usually implemented by recursion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Breadth-First Search</a:t>
            </a:r>
            <a:r>
              <a:rPr lang="en-US" dirty="0" smtClean="0"/>
              <a:t> (BFS)</a:t>
            </a:r>
          </a:p>
          <a:p>
            <a:pPr lvl="2">
              <a:buClr>
                <a:schemeClr val="tx1"/>
              </a:buClr>
            </a:pPr>
            <a:r>
              <a:rPr lang="en-US" dirty="0" smtClean="0"/>
              <a:t>Nearest nodes visited first</a:t>
            </a:r>
          </a:p>
          <a:p>
            <a:pPr lvl="2">
              <a:buClr>
                <a:schemeClr val="tx1"/>
              </a:buClr>
            </a:pPr>
            <a:r>
              <a:rPr lang="en-US" dirty="0" smtClean="0"/>
              <a:t>Implemented by a queue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 Traversal Algorithms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1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Breadth-First Search </a:t>
            </a:r>
            <a:r>
              <a:rPr lang="en-US" dirty="0" smtClean="0"/>
              <a:t>(BFS) first visits the neighbor nodes, then the neighbors of neighbors, etc.</a:t>
            </a:r>
          </a:p>
          <a:p>
            <a:r>
              <a:rPr lang="en-US" dirty="0" smtClean="0"/>
              <a:t>BFS algorithm pseudo code: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 Search (BFS)</a:t>
            </a:r>
            <a:endParaRPr lang="en-US" dirty="0"/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39425" y="3145862"/>
            <a:ext cx="4996575" cy="35790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BFS (node</a:t>
            </a:r>
            <a:r>
              <a:rPr lang="en-US" sz="2600" b="1" noProof="1" smtClean="0">
                <a:latin typeface="Consolas" pitchFamily="49" charset="0"/>
              </a:rPr>
              <a:t>) {</a:t>
            </a:r>
            <a:endParaRPr lang="en-US" sz="26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  queue </a:t>
            </a:r>
            <a:r>
              <a:rPr lang="en-US" sz="2600" b="1" noProof="1">
                <a:latin typeface="Consolas" pitchFamily="49" charset="0"/>
                <a:sym typeface="Wingdings" pitchFamily="2" charset="2"/>
              </a:rPr>
              <a:t> node</a:t>
            </a:r>
            <a:endParaRPr lang="en-US" sz="26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  while queue not empty</a:t>
            </a: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    v </a:t>
            </a:r>
            <a:r>
              <a:rPr lang="en-US" sz="2600" b="1" noProof="1">
                <a:latin typeface="Consolas" pitchFamily="49" charset="0"/>
                <a:sym typeface="Wingdings" pitchFamily="2" charset="2"/>
              </a:rPr>
              <a:t> queue</a:t>
            </a: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    print v</a:t>
            </a: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sym typeface="Wingdings" pitchFamily="2" charset="2"/>
              </a:rPr>
              <a:t>    for each child c of v</a:t>
            </a: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sym typeface="Wingdings" pitchFamily="2" charset="2"/>
              </a:rPr>
              <a:t>      queue  c</a:t>
            </a:r>
            <a:endParaRPr lang="en-US" sz="26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616712" y="2338102"/>
            <a:ext cx="4889489" cy="3910299"/>
            <a:chOff x="6462723" y="2389496"/>
            <a:chExt cx="4889489" cy="3782704"/>
          </a:xfrm>
        </p:grpSpPr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8890142" y="2590800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10148142" y="4067971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7668073" y="4063883"/>
              <a:ext cx="727345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2" name="Oval 8"/>
            <p:cNvSpPr>
              <a:spLocks noChangeArrowheads="1"/>
            </p:cNvSpPr>
            <p:nvPr/>
          </p:nvSpPr>
          <p:spPr bwMode="auto">
            <a:xfrm>
              <a:off x="9659754" y="5478406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3" name="Oval 9"/>
            <p:cNvSpPr>
              <a:spLocks noChangeArrowheads="1"/>
            </p:cNvSpPr>
            <p:nvPr/>
          </p:nvSpPr>
          <p:spPr bwMode="auto">
            <a:xfrm>
              <a:off x="10620595" y="5479533"/>
              <a:ext cx="731617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H="1">
              <a:off x="8219692" y="3203770"/>
              <a:ext cx="819666" cy="9130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1"/>
            <p:cNvSpPr>
              <a:spLocks noChangeShapeType="1"/>
            </p:cNvSpPr>
            <p:nvPr/>
          </p:nvSpPr>
          <p:spPr bwMode="auto">
            <a:xfrm flipH="1">
              <a:off x="10119537" y="4718976"/>
              <a:ext cx="260512" cy="7635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2"/>
            <p:cNvSpPr>
              <a:spLocks noChangeShapeType="1"/>
            </p:cNvSpPr>
            <p:nvPr/>
          </p:nvSpPr>
          <p:spPr bwMode="auto">
            <a:xfrm>
              <a:off x="10646918" y="4730783"/>
              <a:ext cx="285930" cy="7398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9471430" y="3203770"/>
              <a:ext cx="832374" cy="9130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8892159" y="4063695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 flipH="1">
              <a:off x="9244800" y="3250998"/>
              <a:ext cx="10593" cy="7890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8627044" y="5507421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6701090" y="5503334"/>
              <a:ext cx="727345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 flipH="1">
              <a:off x="7209408" y="4655021"/>
              <a:ext cx="575425" cy="8628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8251463" y="4667816"/>
              <a:ext cx="597276" cy="8264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7666711" y="5503146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5" name="Line 13"/>
            <p:cNvSpPr>
              <a:spLocks noChangeShapeType="1"/>
            </p:cNvSpPr>
            <p:nvPr/>
          </p:nvSpPr>
          <p:spPr bwMode="auto">
            <a:xfrm>
              <a:off x="8016179" y="4742588"/>
              <a:ext cx="6541" cy="7398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62723" y="53388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434442" y="5334000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422537" y="5338244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89812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651137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877116" y="39740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446339" y="53382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437812" y="5332020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714114" y="23894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413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in Action (Step 1)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5040483" y="23062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253630" y="1585525"/>
            <a:ext cx="2865086" cy="987504"/>
          </a:xfrm>
          <a:prstGeom prst="wedgeRoundRectCallout">
            <a:avLst>
              <a:gd name="adj1" fmla="val -70259"/>
              <a:gd name="adj2" fmla="val 509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Initially enqueue the root node</a:t>
            </a:r>
          </a:p>
        </p:txBody>
      </p:sp>
    </p:spTree>
    <p:extLst>
      <p:ext uri="{BB962C8B-B14F-4D97-AF65-F5344CB8AC3E}">
        <p14:creationId xmlns:p14="http://schemas.microsoft.com/office/powerpoint/2010/main" val="25937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/>
              <a:t>Queue: 7</a:t>
            </a:r>
          </a:p>
          <a:p>
            <a:r>
              <a:rPr lang="en-US"/>
              <a:t>Output: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in Action (Step </a:t>
            </a:r>
            <a:r>
              <a:rPr lang="bg-BG"/>
              <a:t>2</a:t>
            </a:r>
            <a:r>
              <a:rPr lang="en-US"/>
              <a:t>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25" name="Straight Connector 2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090101" y="1276546"/>
            <a:ext cx="304721" cy="304800"/>
            <a:chOff x="1066800" y="2819400"/>
            <a:chExt cx="228600" cy="304800"/>
          </a:xfrm>
        </p:grpSpPr>
        <p:cxnSp>
          <p:nvCxnSpPr>
            <p:cNvPr id="28" name="Straight Connector 2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ight Arrow 35"/>
          <p:cNvSpPr/>
          <p:nvPr/>
        </p:nvSpPr>
        <p:spPr>
          <a:xfrm>
            <a:off x="5040483" y="23062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</p:spTree>
    <p:extLst>
      <p:ext uri="{BB962C8B-B14F-4D97-AF65-F5344CB8AC3E}">
        <p14:creationId xmlns:p14="http://schemas.microsoft.com/office/powerpoint/2010/main" val="250761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/>
              <a:t>Queue: 7, 19</a:t>
            </a:r>
          </a:p>
          <a:p>
            <a:r>
              <a:rPr lang="en-US"/>
              <a:t>Output: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in Action (Step </a:t>
            </a:r>
            <a:r>
              <a:rPr lang="bg-BG"/>
              <a:t>3</a:t>
            </a:r>
            <a:r>
              <a:rPr lang="en-US"/>
              <a:t>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108955" y="1308756"/>
            <a:ext cx="304721" cy="304800"/>
            <a:chOff x="1066800" y="2819400"/>
            <a:chExt cx="228600" cy="304800"/>
          </a:xfrm>
        </p:grpSpPr>
        <p:cxnSp>
          <p:nvCxnSpPr>
            <p:cNvPr id="61" name="Straight Connector 6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ight Arrow 65"/>
          <p:cNvSpPr/>
          <p:nvPr/>
        </p:nvSpPr>
        <p:spPr>
          <a:xfrm>
            <a:off x="5040483" y="23062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360027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</a:t>
            </a:r>
          </a:p>
          <a:p>
            <a:r>
              <a:rPr lang="en-US" dirty="0"/>
              <a:t>Output: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4</a:t>
            </a:r>
            <a:r>
              <a:rPr lang="en-US" dirty="0"/>
              <a:t>)</a:t>
            </a:r>
          </a:p>
        </p:txBody>
      </p:sp>
      <p:grpSp>
        <p:nvGrpSpPr>
          <p:cNvPr id="60" name="Group 40"/>
          <p:cNvGrpSpPr/>
          <p:nvPr/>
        </p:nvGrpSpPr>
        <p:grpSpPr>
          <a:xfrm>
            <a:off x="3455088" y="2057400"/>
            <a:ext cx="4902318" cy="4038812"/>
            <a:chOff x="4114800" y="2007160"/>
            <a:chExt cx="3677696" cy="3048160"/>
          </a:xfrm>
        </p:grpSpPr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6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4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6828629" y="326448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442456" y="446485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4" name="Oval 9"/>
            <p:cNvSpPr>
              <a:spLocks noChangeArrowheads="1"/>
            </p:cNvSpPr>
            <p:nvPr/>
          </p:nvSpPr>
          <p:spPr bwMode="auto">
            <a:xfrm>
              <a:off x="7202203" y="446581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625879" y="448955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4866533" y="448591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090102" y="1285974"/>
            <a:ext cx="304721" cy="304800"/>
            <a:chOff x="1066800" y="2819400"/>
            <a:chExt cx="228600" cy="304800"/>
          </a:xfrm>
        </p:grpSpPr>
        <p:cxnSp>
          <p:nvCxnSpPr>
            <p:cNvPr id="79" name="Straight Connector 7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82" name="Straight Connector 8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ight Arrow 83"/>
          <p:cNvSpPr/>
          <p:nvPr/>
        </p:nvSpPr>
        <p:spPr>
          <a:xfrm>
            <a:off x="5040483" y="23062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218958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</a:p>
          <a:p>
            <a:r>
              <a:rPr lang="en-US" dirty="0"/>
              <a:t>Output: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5</a:t>
            </a:r>
            <a:r>
              <a:rPr lang="en-US" dirty="0"/>
              <a:t>)</a:t>
            </a:r>
          </a:p>
        </p:txBody>
      </p:sp>
      <p:grpSp>
        <p:nvGrpSpPr>
          <p:cNvPr id="27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6293186" y="2502836"/>
              <a:ext cx="670324" cy="803072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108955" y="1299329"/>
            <a:ext cx="304721" cy="304800"/>
            <a:chOff x="1066800" y="2819400"/>
            <a:chExt cx="228600" cy="304800"/>
          </a:xfrm>
        </p:grpSpPr>
        <p:cxnSp>
          <p:nvCxnSpPr>
            <p:cNvPr id="61" name="Straight Connector 6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>
            <a:off x="5040483" y="23062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378861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 smtClean="0"/>
              <a:t>#ds-java</a:t>
            </a:r>
            <a:endParaRPr lang="en-US" sz="9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6DDE0B9-1655-4B34-8B17-EB5EB2DFC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689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6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08955" y="1295401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83082" y="1295401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ight Arrow 112"/>
          <p:cNvSpPr/>
          <p:nvPr/>
        </p:nvSpPr>
        <p:spPr>
          <a:xfrm>
            <a:off x="3768439" y="3967623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</p:spTree>
    <p:extLst>
      <p:ext uri="{BB962C8B-B14F-4D97-AF65-F5344CB8AC3E}">
        <p14:creationId xmlns:p14="http://schemas.microsoft.com/office/powerpoint/2010/main" val="223881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7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08956" y="1295401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31132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Arrow 40"/>
          <p:cNvSpPr/>
          <p:nvPr/>
        </p:nvSpPr>
        <p:spPr>
          <a:xfrm>
            <a:off x="3768439" y="3967623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241748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8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18382" y="1282046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98995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Arrow 40"/>
          <p:cNvSpPr/>
          <p:nvPr/>
        </p:nvSpPr>
        <p:spPr>
          <a:xfrm>
            <a:off x="3768439" y="3967623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98424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9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090101" y="1318183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31132" y="1318183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Arrow 41"/>
          <p:cNvSpPr/>
          <p:nvPr/>
        </p:nvSpPr>
        <p:spPr>
          <a:xfrm>
            <a:off x="3768439" y="3967623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91294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10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36134"/>
            <a:ext cx="4902318" cy="4059866"/>
            <a:chOff x="4114800" y="1991110"/>
            <a:chExt cx="3677696" cy="306405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199111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4479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4463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092676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81637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302727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Arrow 46"/>
          <p:cNvSpPr/>
          <p:nvPr/>
        </p:nvSpPr>
        <p:spPr>
          <a:xfrm rot="16200000">
            <a:off x="5970294" y="4653169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  <p:sp>
        <p:nvSpPr>
          <p:cNvPr id="49" name="AutoShape 5"/>
          <p:cNvSpPr>
            <a:spLocks noChangeArrowheads="1"/>
          </p:cNvSpPr>
          <p:nvPr/>
        </p:nvSpPr>
        <p:spPr bwMode="auto">
          <a:xfrm>
            <a:off x="8839200" y="3684992"/>
            <a:ext cx="2612962" cy="987504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child nodes to enqueue</a:t>
            </a:r>
          </a:p>
        </p:txBody>
      </p:sp>
    </p:spTree>
    <p:extLst>
      <p:ext uri="{BB962C8B-B14F-4D97-AF65-F5344CB8AC3E}">
        <p14:creationId xmlns:p14="http://schemas.microsoft.com/office/powerpoint/2010/main" val="29526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grpSp>
        <p:nvGrpSpPr>
          <p:cNvPr id="60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3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65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6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77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11</a:t>
            </a:r>
            <a:r>
              <a:rPr lang="en-US" dirty="0"/>
              <a:t>)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143931" y="1295401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8660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302727" y="13009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67449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4657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ight Arrow 57"/>
          <p:cNvSpPr/>
          <p:nvPr/>
        </p:nvSpPr>
        <p:spPr>
          <a:xfrm flipH="1">
            <a:off x="8088307" y="3969248"/>
            <a:ext cx="537762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</p:spTree>
    <p:extLst>
      <p:ext uri="{BB962C8B-B14F-4D97-AF65-F5344CB8AC3E}">
        <p14:creationId xmlns:p14="http://schemas.microsoft.com/office/powerpoint/2010/main" val="90109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12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0775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4123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73567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59407" y="1299329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6769489" y="6238855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2067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13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098771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57854" y="1295401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73567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59407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7798976" y="6253369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262883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14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00864" y="1319754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71402" y="1295401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87526" y="1295401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73366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3633976" y="6253369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20587" y="5435399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418279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  <p:sp>
        <p:nvSpPr>
          <p:cNvPr id="65" name="AutoShape 5"/>
          <p:cNvSpPr>
            <a:spLocks noChangeArrowheads="1"/>
          </p:cNvSpPr>
          <p:nvPr/>
        </p:nvSpPr>
        <p:spPr bwMode="auto">
          <a:xfrm>
            <a:off x="8839200" y="3684992"/>
            <a:ext cx="2612962" cy="987504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child nodes to enqueue</a:t>
            </a:r>
          </a:p>
        </p:txBody>
      </p:sp>
    </p:spTree>
    <p:extLst>
      <p:ext uri="{BB962C8B-B14F-4D97-AF65-F5344CB8AC3E}">
        <p14:creationId xmlns:p14="http://schemas.microsoft.com/office/powerpoint/2010/main" val="64019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15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04760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57437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70921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56761" y="1310326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4671312" y="6253369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20587" y="5435399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402738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89971" y="1315815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6967" y="5434383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AutoShape 5"/>
          <p:cNvSpPr>
            <a:spLocks noChangeArrowheads="1"/>
          </p:cNvSpPr>
          <p:nvPr/>
        </p:nvSpPr>
        <p:spPr bwMode="auto">
          <a:xfrm>
            <a:off x="8839200" y="3684992"/>
            <a:ext cx="2612962" cy="987504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child nodes to enqueue</a:t>
            </a:r>
          </a:p>
        </p:txBody>
      </p:sp>
      <p:sp>
        <p:nvSpPr>
          <p:cNvPr id="68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</p:spTree>
    <p:extLst>
      <p:ext uri="{BB962C8B-B14F-4D97-AF65-F5344CB8AC3E}">
        <p14:creationId xmlns:p14="http://schemas.microsoft.com/office/powerpoint/2010/main" val="70368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Why Trees?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noProof="1" smtClean="0"/>
              <a:t>Definition and use cases of trees</a:t>
            </a:r>
            <a:endParaRPr lang="en-US" b="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106" y="1290406"/>
            <a:ext cx="2843787" cy="23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7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16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086843" y="1291473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71612" y="1306398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301847" y="1306398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21685" y="1291472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5676426" y="6253369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20587" y="5435399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454936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5015033" y="1295400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6967" y="5434383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645269" y="1295400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556589" y="5435398"/>
            <a:ext cx="641204" cy="609600"/>
            <a:chOff x="1066800" y="2819400"/>
            <a:chExt cx="228600" cy="304800"/>
          </a:xfrm>
        </p:grpSpPr>
        <p:cxnSp>
          <p:nvCxnSpPr>
            <p:cNvPr id="71" name="Straight Connector 7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AutoShape 5"/>
          <p:cNvSpPr>
            <a:spLocks noChangeArrowheads="1"/>
          </p:cNvSpPr>
          <p:nvPr/>
        </p:nvSpPr>
        <p:spPr bwMode="auto">
          <a:xfrm>
            <a:off x="8839200" y="3684992"/>
            <a:ext cx="2612962" cy="987504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child nodes to enqueue</a:t>
            </a:r>
          </a:p>
        </p:txBody>
      </p:sp>
      <p:sp>
        <p:nvSpPr>
          <p:cNvPr id="74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</p:spTree>
    <p:extLst>
      <p:ext uri="{BB962C8B-B14F-4D97-AF65-F5344CB8AC3E}">
        <p14:creationId xmlns:p14="http://schemas.microsoft.com/office/powerpoint/2010/main" val="279730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17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19313" y="1291472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75048" y="1291472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97431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56834" y="1297214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4657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6801282" y="6243218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20587" y="5438500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451267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5009389" y="1295400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6967" y="5437484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631439" y="1295400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556589" y="5438499"/>
            <a:ext cx="641204" cy="609600"/>
            <a:chOff x="1066800" y="2819400"/>
            <a:chExt cx="228600" cy="304800"/>
          </a:xfrm>
        </p:grpSpPr>
        <p:cxnSp>
          <p:nvCxnSpPr>
            <p:cNvPr id="71" name="Straight Connector 7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315585" y="1295400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647484" y="5423985"/>
            <a:ext cx="641204" cy="609600"/>
            <a:chOff x="1066800" y="2819400"/>
            <a:chExt cx="228600" cy="304800"/>
          </a:xfrm>
        </p:grpSpPr>
        <p:cxnSp>
          <p:nvCxnSpPr>
            <p:cNvPr id="77" name="Straight Connector 7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8839200" y="3684992"/>
            <a:ext cx="2612962" cy="987504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child nodes to enqueue</a:t>
            </a:r>
          </a:p>
        </p:txBody>
      </p:sp>
      <p:sp>
        <p:nvSpPr>
          <p:cNvPr id="80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</p:spTree>
    <p:extLst>
      <p:ext uri="{BB962C8B-B14F-4D97-AF65-F5344CB8AC3E}">
        <p14:creationId xmlns:p14="http://schemas.microsoft.com/office/powerpoint/2010/main" val="303617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12, 31, 23, 6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18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01997" y="1293333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61598" y="1296476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77722" y="1293333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51694" y="1293332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4657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7824540" y="6243218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20587" y="5438500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445000" y="1293333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5003603" y="1293332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6967" y="5437484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645269" y="1302472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556589" y="5438499"/>
            <a:ext cx="641204" cy="609600"/>
            <a:chOff x="1066800" y="2819400"/>
            <a:chExt cx="228600" cy="304800"/>
          </a:xfrm>
        </p:grpSpPr>
        <p:cxnSp>
          <p:nvCxnSpPr>
            <p:cNvPr id="71" name="Straight Connector 7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262952" y="1293901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647484" y="5423985"/>
            <a:ext cx="641204" cy="609600"/>
            <a:chOff x="1066800" y="2819400"/>
            <a:chExt cx="228600" cy="304800"/>
          </a:xfrm>
        </p:grpSpPr>
        <p:cxnSp>
          <p:nvCxnSpPr>
            <p:cNvPr id="77" name="Straight Connector 7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813712" y="1293901"/>
            <a:ext cx="304721" cy="304800"/>
            <a:chOff x="1066800" y="2819400"/>
            <a:chExt cx="228600" cy="304800"/>
          </a:xfrm>
        </p:grpSpPr>
        <p:cxnSp>
          <p:nvCxnSpPr>
            <p:cNvPr id="80" name="Straight Connector 7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7698772" y="5422970"/>
            <a:ext cx="641204" cy="609600"/>
            <a:chOff x="1066800" y="2819400"/>
            <a:chExt cx="228600" cy="304800"/>
          </a:xfrm>
        </p:grpSpPr>
        <p:cxnSp>
          <p:nvCxnSpPr>
            <p:cNvPr id="83" name="Straight Connector 8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AutoShape 5"/>
          <p:cNvSpPr>
            <a:spLocks noChangeArrowheads="1"/>
          </p:cNvSpPr>
          <p:nvPr/>
        </p:nvSpPr>
        <p:spPr bwMode="auto">
          <a:xfrm>
            <a:off x="8839200" y="3684992"/>
            <a:ext cx="2612962" cy="987504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child nodes to enqueue</a:t>
            </a:r>
          </a:p>
        </p:txBody>
      </p:sp>
      <p:sp>
        <p:nvSpPr>
          <p:cNvPr id="107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</p:spTree>
    <p:extLst>
      <p:ext uri="{BB962C8B-B14F-4D97-AF65-F5344CB8AC3E}">
        <p14:creationId xmlns:p14="http://schemas.microsoft.com/office/powerpoint/2010/main" val="66733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10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12, 31, 23, 6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19</a:t>
            </a:r>
            <a:r>
              <a:rPr lang="en-US" dirty="0"/>
              <a:t>)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134522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58188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76653" y="1304971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51192" y="1304972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451447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5015562" y="1304971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626242" y="1304971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281338" y="1304971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815725" y="1304971"/>
            <a:ext cx="304721" cy="304800"/>
            <a:chOff x="1066800" y="2819400"/>
            <a:chExt cx="228600" cy="304800"/>
          </a:xfrm>
        </p:grpSpPr>
        <p:cxnSp>
          <p:nvCxnSpPr>
            <p:cNvPr id="80" name="Straight Connector 7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AutoShape 5"/>
          <p:cNvSpPr>
            <a:spLocks noChangeArrowheads="1"/>
          </p:cNvSpPr>
          <p:nvPr/>
        </p:nvSpPr>
        <p:spPr bwMode="auto">
          <a:xfrm>
            <a:off x="8344181" y="1580103"/>
            <a:ext cx="2628620" cy="987504"/>
          </a:xfrm>
          <a:prstGeom prst="wedgeRoundRectCallout">
            <a:avLst>
              <a:gd name="adj1" fmla="val -75137"/>
              <a:gd name="adj2" fmla="val 534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queue is empty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 stop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7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158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60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61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62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6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6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7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68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69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72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74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176" name="Straight Connector 17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79" name="Straight Connector 17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5826742" y="3802835"/>
            <a:ext cx="641204" cy="609600"/>
            <a:chOff x="1066800" y="2819400"/>
            <a:chExt cx="228600" cy="304800"/>
          </a:xfrm>
        </p:grpSpPr>
        <p:cxnSp>
          <p:nvCxnSpPr>
            <p:cNvPr id="182" name="Straight Connector 18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>
            <a:off x="7168153" y="3804657"/>
            <a:ext cx="641204" cy="609600"/>
            <a:chOff x="1066800" y="2819400"/>
            <a:chExt cx="228600" cy="304800"/>
          </a:xfrm>
        </p:grpSpPr>
        <p:cxnSp>
          <p:nvCxnSpPr>
            <p:cNvPr id="185" name="Straight Connector 18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520587" y="5438500"/>
            <a:ext cx="641204" cy="609600"/>
            <a:chOff x="1066800" y="2819400"/>
            <a:chExt cx="228600" cy="304800"/>
          </a:xfrm>
        </p:grpSpPr>
        <p:cxnSp>
          <p:nvCxnSpPr>
            <p:cNvPr id="188" name="Straight Connector 18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>
            <a:off x="4536967" y="5437484"/>
            <a:ext cx="641204" cy="609600"/>
            <a:chOff x="1066800" y="2819400"/>
            <a:chExt cx="228600" cy="304800"/>
          </a:xfrm>
        </p:grpSpPr>
        <p:cxnSp>
          <p:nvCxnSpPr>
            <p:cNvPr id="191" name="Straight Connector 19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/>
          <p:cNvGrpSpPr/>
          <p:nvPr/>
        </p:nvGrpSpPr>
        <p:grpSpPr>
          <a:xfrm>
            <a:off x="5556589" y="5438499"/>
            <a:ext cx="641204" cy="609600"/>
            <a:chOff x="1066800" y="2819400"/>
            <a:chExt cx="228600" cy="304800"/>
          </a:xfrm>
        </p:grpSpPr>
        <p:cxnSp>
          <p:nvCxnSpPr>
            <p:cNvPr id="194" name="Straight Connector 19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/>
          <p:cNvGrpSpPr/>
          <p:nvPr/>
        </p:nvGrpSpPr>
        <p:grpSpPr>
          <a:xfrm>
            <a:off x="6647484" y="5423985"/>
            <a:ext cx="641204" cy="609600"/>
            <a:chOff x="1066800" y="2819400"/>
            <a:chExt cx="228600" cy="304800"/>
          </a:xfrm>
        </p:grpSpPr>
        <p:cxnSp>
          <p:nvCxnSpPr>
            <p:cNvPr id="197" name="Straight Connector 19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7698772" y="5422970"/>
            <a:ext cx="641204" cy="609600"/>
            <a:chOff x="1066800" y="2819400"/>
            <a:chExt cx="228600" cy="304800"/>
          </a:xfrm>
        </p:grpSpPr>
        <p:cxnSp>
          <p:nvCxnSpPr>
            <p:cNvPr id="200" name="Straight Connector 19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167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Given the </a:t>
            </a:r>
            <a:r>
              <a:rPr lang="en-US" altLang="ko-KR" b="1" dirty="0" smtClean="0">
                <a:solidFill>
                  <a:schemeClr val="bg1"/>
                </a:solidFill>
              </a:rPr>
              <a:t>Tree&lt;E&gt;</a:t>
            </a:r>
            <a:r>
              <a:rPr lang="en-US" altLang="ko-KR" dirty="0" smtClean="0"/>
              <a:t> structure, define a method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 smtClean="0">
                <a:solidFill>
                  <a:schemeClr val="bg1"/>
                </a:solidFill>
              </a:rPr>
              <a:t>List&lt;E&gt; orderBfs()</a:t>
            </a:r>
          </a:p>
          <a:p>
            <a:r>
              <a:rPr lang="en-US" altLang="ko-KR" dirty="0" smtClean="0"/>
              <a:t>That returns elements in order of BFS algorithm visiting them</a:t>
            </a:r>
            <a:endParaRPr lang="en-US" altLang="ko-KR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Problem: Order BFS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371601" y="3657600"/>
            <a:ext cx="3151561" cy="2510572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14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5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" name="Arrow: Right 2"/>
          <p:cNvSpPr/>
          <p:nvPr/>
        </p:nvSpPr>
        <p:spPr>
          <a:xfrm>
            <a:off x="5043288" y="4572000"/>
            <a:ext cx="457200" cy="4572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230632" y="4562073"/>
            <a:ext cx="4869759" cy="67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7 19 21 14 1 12 31 23 6</a:t>
            </a:r>
          </a:p>
        </p:txBody>
      </p:sp>
    </p:spTree>
    <p:extLst>
      <p:ext uri="{BB962C8B-B14F-4D97-AF65-F5344CB8AC3E}">
        <p14:creationId xmlns:p14="http://schemas.microsoft.com/office/powerpoint/2010/main" val="262210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22412" y="1311428"/>
            <a:ext cx="10944000" cy="52401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public </a:t>
            </a:r>
            <a:r>
              <a:rPr lang="en-GB" sz="2600" b="1" noProof="1" smtClean="0">
                <a:latin typeface="Consolas" pitchFamily="49" charset="0"/>
              </a:rPr>
              <a:t>List&lt;E&gt; orderBfs() {</a:t>
            </a:r>
            <a:endParaRPr lang="en-GB" sz="26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</a:t>
            </a:r>
            <a:r>
              <a:rPr lang="en-GB" sz="2600" b="1" noProof="1" smtClean="0">
                <a:latin typeface="Consolas" pitchFamily="49" charset="0"/>
              </a:rPr>
              <a:t>List&lt;E&gt; </a:t>
            </a:r>
            <a:r>
              <a:rPr lang="en-GB" sz="2600" b="1" noProof="1">
                <a:latin typeface="Consolas" pitchFamily="49" charset="0"/>
              </a:rPr>
              <a:t>result = new </a:t>
            </a:r>
            <a:r>
              <a:rPr lang="en-GB" sz="2600" b="1" noProof="1" smtClean="0">
                <a:latin typeface="Consolas" pitchFamily="49" charset="0"/>
              </a:rPr>
              <a:t>ArrayList&lt;&gt;();</a:t>
            </a:r>
            <a:endParaRPr lang="en-GB" sz="2600" b="1" noProof="1">
              <a:latin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600" b="1" noProof="1">
                <a:latin typeface="Consolas" pitchFamily="49" charset="0"/>
              </a:rPr>
              <a:t>  </a:t>
            </a:r>
            <a:r>
              <a:rPr lang="en-US" altLang="en-US" sz="2600" b="1" dirty="0">
                <a:latin typeface="Consolas" pitchFamily="49" charset="0"/>
              </a:rPr>
              <a:t>Deque&lt;Tree&lt;E&gt;&gt; queue = new ArrayDeque&lt;&gt;();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 smtClean="0">
                <a:latin typeface="Consolas" pitchFamily="49" charset="0"/>
              </a:rPr>
              <a:t>  queue.</a:t>
            </a:r>
            <a:r>
              <a:rPr lang="en-GB" sz="2600" b="1" noProof="1" smtClean="0">
                <a:solidFill>
                  <a:schemeClr val="bg1"/>
                </a:solidFill>
                <a:latin typeface="Consolas" pitchFamily="49" charset="0"/>
              </a:rPr>
              <a:t>offer(</a:t>
            </a:r>
            <a:r>
              <a:rPr lang="en-GB" sz="2600" b="1" noProof="1" smtClean="0">
                <a:latin typeface="Consolas" pitchFamily="49" charset="0"/>
              </a:rPr>
              <a:t>this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GB" sz="26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while (</a:t>
            </a:r>
            <a:r>
              <a:rPr lang="en-GB" sz="2600" b="1" noProof="1" smtClean="0">
                <a:latin typeface="Consolas" pitchFamily="49" charset="0"/>
              </a:rPr>
              <a:t>queue.size() </a:t>
            </a:r>
            <a:r>
              <a:rPr lang="en-GB" sz="2600" b="1" noProof="1">
                <a:latin typeface="Consolas" pitchFamily="49" charset="0"/>
              </a:rPr>
              <a:t>&gt; 0</a:t>
            </a:r>
            <a:r>
              <a:rPr lang="en-GB" sz="2600" b="1" noProof="1" smtClean="0">
                <a:latin typeface="Consolas" pitchFamily="49" charset="0"/>
              </a:rPr>
              <a:t>) {</a:t>
            </a:r>
            <a:endParaRPr lang="en-GB" sz="26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</a:t>
            </a:r>
            <a:r>
              <a:rPr lang="en-GB" sz="2600" b="1" noProof="1" smtClean="0">
                <a:latin typeface="Consolas" pitchFamily="49" charset="0"/>
              </a:rPr>
              <a:t>Tree&lt;E&gt; </a:t>
            </a:r>
            <a:r>
              <a:rPr lang="en-GB" sz="2600" b="1" noProof="1">
                <a:latin typeface="Consolas" pitchFamily="49" charset="0"/>
              </a:rPr>
              <a:t>current = </a:t>
            </a:r>
            <a:r>
              <a:rPr lang="en-GB" sz="2600" b="1" noProof="1" smtClean="0">
                <a:latin typeface="Consolas" pitchFamily="49" charset="0"/>
              </a:rPr>
              <a:t>queue.</a:t>
            </a:r>
            <a:r>
              <a:rPr lang="en-GB" sz="2600" b="1" noProof="1" smtClean="0">
                <a:solidFill>
                  <a:schemeClr val="bg1"/>
                </a:solidFill>
                <a:latin typeface="Consolas" pitchFamily="49" charset="0"/>
              </a:rPr>
              <a:t>poll()</a:t>
            </a:r>
            <a:r>
              <a:rPr lang="en-GB" sz="2600" b="1" noProof="1" smtClean="0">
                <a:latin typeface="Consolas" pitchFamily="49" charset="0"/>
              </a:rPr>
              <a:t>;</a:t>
            </a:r>
            <a:endParaRPr lang="en-GB" sz="26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</a:t>
            </a:r>
            <a:r>
              <a:rPr lang="en-GB" sz="2600" b="1" noProof="1" smtClean="0">
                <a:latin typeface="Consolas" pitchFamily="49" charset="0"/>
              </a:rPr>
              <a:t>result.add(current.key);</a:t>
            </a:r>
            <a:endParaRPr lang="en-GB" sz="26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</a:t>
            </a:r>
            <a:r>
              <a:rPr lang="en-GB" sz="2600" b="1" noProof="1" smtClean="0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GB" sz="2600" b="1" noProof="1" smtClean="0">
                <a:latin typeface="Consolas" pitchFamily="49" charset="0"/>
              </a:rPr>
              <a:t> </a:t>
            </a:r>
            <a:r>
              <a:rPr lang="en-GB" sz="2600" b="1" noProof="1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GB" sz="2600" b="1" noProof="1" smtClean="0">
                <a:latin typeface="Consolas" pitchFamily="49" charset="0"/>
              </a:rPr>
              <a:t>Tree&lt;E&gt; </a:t>
            </a:r>
            <a:r>
              <a:rPr lang="en-GB" sz="2600" b="1" noProof="1">
                <a:latin typeface="Consolas" pitchFamily="49" charset="0"/>
              </a:rPr>
              <a:t>child :</a:t>
            </a:r>
            <a:r>
              <a:rPr lang="en-GB" sz="2600" b="1" noProof="1" smtClean="0">
                <a:latin typeface="Consolas" pitchFamily="49" charset="0"/>
              </a:rPr>
              <a:t> current.children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GB" sz="2600" b="1" noProof="1">
                <a:latin typeface="Consolas" pitchFamily="49" charset="0"/>
              </a:rPr>
              <a:t> 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  </a:t>
            </a:r>
            <a:r>
              <a:rPr lang="en-GB" sz="2600" b="1" noProof="1" smtClean="0">
                <a:latin typeface="Consolas" pitchFamily="49" charset="0"/>
              </a:rPr>
              <a:t>queue.offer</a:t>
            </a:r>
            <a:r>
              <a:rPr lang="en-GB" sz="2600" b="1" noProof="1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GB" sz="2600" b="1" noProof="1" smtClean="0">
                <a:latin typeface="Consolas" pitchFamily="49" charset="0"/>
              </a:rPr>
              <a:t>child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GB" sz="26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}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return result;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}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39" y="0"/>
            <a:ext cx="9506047" cy="882654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Order </a:t>
            </a:r>
            <a:r>
              <a:rPr lang="en-US" altLang="ko-KR" dirty="0" smtClean="0">
                <a:ea typeface="굴림" pitchFamily="50" charset="-127"/>
              </a:rPr>
              <a:t>BFS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28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Depth-First Search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bg1"/>
                </a:solidFill>
              </a:rPr>
              <a:t>DFS</a:t>
            </a:r>
            <a:r>
              <a:rPr lang="en-US" dirty="0" smtClean="0"/>
              <a:t>) first visits all descendants of given node recursively, finally visits the node itself</a:t>
            </a:r>
          </a:p>
          <a:p>
            <a:r>
              <a:rPr lang="en-US" dirty="0" smtClean="0"/>
              <a:t>DFS algorithm pseudo code: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 Search (DFS)</a:t>
            </a:r>
            <a:endParaRPr lang="en-US" dirty="0"/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029" y="3694707"/>
            <a:ext cx="5621634" cy="24802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DFS (node</a:t>
            </a:r>
            <a:r>
              <a:rPr lang="en-US" sz="2800" b="1" noProof="1" smtClean="0">
                <a:latin typeface="Consolas" pitchFamily="49" charset="0"/>
              </a:rPr>
              <a:t>) {</a:t>
            </a: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 smtClean="0">
                <a:latin typeface="Consolas" pitchFamily="49" charset="0"/>
              </a:rPr>
              <a:t>  for each child c of node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 smtClean="0">
                <a:latin typeface="Consolas" pitchFamily="49" charset="0"/>
              </a:rPr>
              <a:t>    DFS(c);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 smtClean="0">
                <a:latin typeface="Consolas" pitchFamily="49" charset="0"/>
              </a:rPr>
              <a:t>  print node;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 smtClean="0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464312" y="2261902"/>
            <a:ext cx="4889489" cy="3910299"/>
            <a:chOff x="6462723" y="2389496"/>
            <a:chExt cx="4889489" cy="3782704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8890142" y="2590800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0148142" y="4067971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7668073" y="4063883"/>
              <a:ext cx="727345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9659754" y="5478406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0620595" y="5479533"/>
              <a:ext cx="731617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8219692" y="3203770"/>
              <a:ext cx="819666" cy="9130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10119537" y="4718976"/>
              <a:ext cx="260512" cy="7635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0646918" y="4730783"/>
              <a:ext cx="285930" cy="7398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9471430" y="3203770"/>
              <a:ext cx="832374" cy="9130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8892159" y="4063695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9244800" y="3250998"/>
              <a:ext cx="10593" cy="7890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8627044" y="5507421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701090" y="5503334"/>
              <a:ext cx="727345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7209408" y="4655021"/>
              <a:ext cx="575425" cy="8628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8251463" y="4667816"/>
              <a:ext cx="597276" cy="8264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7666711" y="5503146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8016179" y="4742588"/>
              <a:ext cx="6541" cy="7398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62723" y="53388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34442" y="5334000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422537" y="5338244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89812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51137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877116" y="39740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446339" y="53382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437812" y="5332020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714114" y="23894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397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7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1)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5093659" y="2162628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8232044" y="1585525"/>
            <a:ext cx="2664556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DFS from the tree root</a:t>
            </a:r>
          </a:p>
        </p:txBody>
      </p:sp>
    </p:spTree>
    <p:extLst>
      <p:ext uri="{BB962C8B-B14F-4D97-AF65-F5344CB8AC3E}">
        <p14:creationId xmlns:p14="http://schemas.microsoft.com/office/powerpoint/2010/main" val="51320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Stack: 7, 19</a:t>
            </a:r>
          </a:p>
          <a:p>
            <a:r>
              <a:rPr lang="en-US" dirty="0" smtClean="0"/>
              <a:t>Output: (empty)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48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5" y="2540560"/>
              <a:ext cx="637549" cy="765348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3807589" y="3805054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</p:spTree>
    <p:extLst>
      <p:ext uri="{BB962C8B-B14F-4D97-AF65-F5344CB8AC3E}">
        <p14:creationId xmlns:p14="http://schemas.microsoft.com/office/powerpoint/2010/main" val="359798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4" y="1183844"/>
            <a:ext cx="11804830" cy="5530156"/>
          </a:xfrm>
        </p:spPr>
        <p:txBody>
          <a:bodyPr/>
          <a:lstStyle/>
          <a:p>
            <a:r>
              <a:rPr lang="en-US" dirty="0"/>
              <a:t>Stack: 7, 19, 1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3)</a:t>
            </a:r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2725533" y="5437956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</p:spTree>
    <p:extLst>
      <p:ext uri="{BB962C8B-B14F-4D97-AF65-F5344CB8AC3E}">
        <p14:creationId xmlns:p14="http://schemas.microsoft.com/office/powerpoint/2010/main" val="114146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73840" y="1179000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 smtClean="0"/>
              <a:t>So far we have learned how to implement linear data structures like: List, Queue, Stack, LinkedList etc…</a:t>
            </a:r>
          </a:p>
          <a:p>
            <a:r>
              <a:rPr lang="en-US" dirty="0" smtClean="0"/>
              <a:t>We did great job and learned how to take the best complexity we can, </a:t>
            </a:r>
            <a:r>
              <a:rPr lang="en-US" b="1" dirty="0" smtClean="0">
                <a:solidFill>
                  <a:schemeClr val="bg1"/>
                </a:solidFill>
              </a:rPr>
              <a:t>was that enough</a:t>
            </a:r>
            <a:r>
              <a:rPr lang="en-US" dirty="0" smtClean="0"/>
              <a:t>?</a:t>
            </a:r>
          </a:p>
          <a:p>
            <a:r>
              <a:rPr lang="en-US" dirty="0" smtClean="0"/>
              <a:t>Actually more of the operations we want to do like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bg1"/>
                </a:solidFill>
              </a:rPr>
              <a:t>insert</a:t>
            </a:r>
            <a:r>
              <a:rPr lang="en-US" dirty="0" smtClean="0"/>
              <a:t> or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 smtClean="0"/>
              <a:t> are </a:t>
            </a:r>
            <a:r>
              <a:rPr lang="en-US" b="1" dirty="0">
                <a:solidFill>
                  <a:schemeClr val="bg1"/>
                </a:solidFill>
              </a:rPr>
              <a:t>linear</a:t>
            </a:r>
            <a:r>
              <a:rPr lang="en-US" dirty="0" smtClean="0"/>
              <a:t> for </a:t>
            </a:r>
            <a:r>
              <a:rPr lang="en-US" b="1" dirty="0" smtClean="0">
                <a:solidFill>
                  <a:schemeClr val="bg1"/>
                </a:solidFill>
              </a:rPr>
              <a:t>unordered</a:t>
            </a:r>
            <a:r>
              <a:rPr lang="en-US" dirty="0" smtClean="0"/>
              <a:t> structures (sometimes we can do O(1))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but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for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 smtClean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Trees?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90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Stack: 7, 19</a:t>
            </a:r>
          </a:p>
          <a:p>
            <a:r>
              <a:rPr lang="en-US" smtClean="0"/>
              <a:t>Output: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96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9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01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0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0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04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8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10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1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13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5" name="Right Arrow 114"/>
          <p:cNvSpPr/>
          <p:nvPr/>
        </p:nvSpPr>
        <p:spPr>
          <a:xfrm>
            <a:off x="3807589" y="3805054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</p:spTree>
    <p:extLst>
      <p:ext uri="{BB962C8B-B14F-4D97-AF65-F5344CB8AC3E}">
        <p14:creationId xmlns:p14="http://schemas.microsoft.com/office/powerpoint/2010/main" val="219065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Stack: 7, 19, 12</a:t>
            </a:r>
          </a:p>
          <a:p>
            <a:r>
              <a:rPr lang="en-US" smtClean="0"/>
              <a:t>Output: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51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</p:grpSp>
      <p:sp>
        <p:nvSpPr>
          <p:cNvPr id="59" name="Right Arrow 58"/>
          <p:cNvSpPr/>
          <p:nvPr/>
        </p:nvSpPr>
        <p:spPr>
          <a:xfrm rot="16200000">
            <a:off x="4676626" y="6106730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</p:spTree>
    <p:extLst>
      <p:ext uri="{BB962C8B-B14F-4D97-AF65-F5344CB8AC3E}">
        <p14:creationId xmlns:p14="http://schemas.microsoft.com/office/powerpoint/2010/main" val="288404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Stack: 7, 19</a:t>
            </a:r>
          </a:p>
          <a:p>
            <a:r>
              <a:rPr lang="en-US" smtClean="0"/>
              <a:t>Output: 1, 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52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3807589" y="3805054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</p:spTree>
    <p:extLst>
      <p:ext uri="{BB962C8B-B14F-4D97-AF65-F5344CB8AC3E}">
        <p14:creationId xmlns:p14="http://schemas.microsoft.com/office/powerpoint/2010/main" val="88212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Stack: 7, 19, 31</a:t>
            </a:r>
          </a:p>
          <a:p>
            <a:r>
              <a:rPr lang="en-US" smtClean="0"/>
              <a:t>Output: 1, 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53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5471" cy="710916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rot="16200000">
            <a:off x="5681202" y="6106730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</p:spTree>
    <p:extLst>
      <p:ext uri="{BB962C8B-B14F-4D97-AF65-F5344CB8AC3E}">
        <p14:creationId xmlns:p14="http://schemas.microsoft.com/office/powerpoint/2010/main" val="269672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Stack: 7, 19</a:t>
            </a:r>
          </a:p>
          <a:p>
            <a:r>
              <a:rPr lang="en-US" smtClean="0"/>
              <a:t>Output: 1, 12, 31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3807589" y="3805054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</p:spTree>
    <p:extLst>
      <p:ext uri="{BB962C8B-B14F-4D97-AF65-F5344CB8AC3E}">
        <p14:creationId xmlns:p14="http://schemas.microsoft.com/office/powerpoint/2010/main" val="26386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Stack: 7</a:t>
            </a:r>
          </a:p>
          <a:p>
            <a:r>
              <a:rPr lang="en-US" smtClean="0"/>
              <a:t>Output: 1, 12, 31, 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55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5029200" y="21538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</p:spTree>
    <p:extLst>
      <p:ext uri="{BB962C8B-B14F-4D97-AF65-F5344CB8AC3E}">
        <p14:creationId xmlns:p14="http://schemas.microsoft.com/office/powerpoint/2010/main" val="265918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Stack: 7, 21</a:t>
            </a:r>
          </a:p>
          <a:p>
            <a:r>
              <a:rPr lang="en-US" smtClean="0"/>
              <a:t>Output: 1, 12, 31, 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10)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56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rot="16200000">
            <a:off x="5970294" y="4470522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</p:spTree>
    <p:extLst>
      <p:ext uri="{BB962C8B-B14F-4D97-AF65-F5344CB8AC3E}">
        <p14:creationId xmlns:p14="http://schemas.microsoft.com/office/powerpoint/2010/main" val="142322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Stack: 7</a:t>
            </a:r>
          </a:p>
          <a:p>
            <a:r>
              <a:rPr lang="en-US" smtClean="0"/>
              <a:t>Output: 1, 12, 31, 19,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11)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57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6733004" y="21538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</p:spTree>
    <p:extLst>
      <p:ext uri="{BB962C8B-B14F-4D97-AF65-F5344CB8AC3E}">
        <p14:creationId xmlns:p14="http://schemas.microsoft.com/office/powerpoint/2010/main" val="341101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Stack: 7, 14</a:t>
            </a:r>
          </a:p>
          <a:p>
            <a:r>
              <a:rPr lang="en-US" smtClean="0"/>
              <a:t>Output: 1, 12, 31, 19,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12)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58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292850" y="2515160"/>
              <a:ext cx="670658" cy="790749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8094946" y="3819568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</p:spTree>
    <p:extLst>
      <p:ext uri="{BB962C8B-B14F-4D97-AF65-F5344CB8AC3E}">
        <p14:creationId xmlns:p14="http://schemas.microsoft.com/office/powerpoint/2010/main" val="260454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Stack: 7, 14, 23</a:t>
            </a:r>
          </a:p>
          <a:p>
            <a:r>
              <a:rPr lang="en-US" smtClean="0"/>
              <a:t>Output: 1, 12, 31, 19,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13)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16200000">
            <a:off x="6784003" y="6090818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61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63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65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6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4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8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</p:spTree>
    <p:extLst>
      <p:ext uri="{BB962C8B-B14F-4D97-AF65-F5344CB8AC3E}">
        <p14:creationId xmlns:p14="http://schemas.microsoft.com/office/powerpoint/2010/main" val="251991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used two types of implementation approaches:</a:t>
            </a:r>
          </a:p>
          <a:p>
            <a:pPr lvl="1"/>
            <a:r>
              <a:rPr lang="en-US" dirty="0" smtClean="0"/>
              <a:t>Atop an </a:t>
            </a:r>
            <a:r>
              <a:rPr lang="en-US" b="1" dirty="0" smtClean="0">
                <a:solidFill>
                  <a:schemeClr val="bg1"/>
                </a:solidFill>
              </a:rPr>
              <a:t>array</a:t>
            </a:r>
            <a:r>
              <a:rPr lang="en-US" dirty="0" smtClean="0"/>
              <a:t> – this gave us the ability to </a:t>
            </a:r>
            <a:r>
              <a:rPr lang="en-US" b="1" dirty="0">
                <a:solidFill>
                  <a:schemeClr val="bg1"/>
                </a:solidFill>
              </a:rPr>
              <a:t>add elements with O(1)</a:t>
            </a:r>
            <a:r>
              <a:rPr lang="en-US" dirty="0" smtClean="0"/>
              <a:t>, removing and searching were with </a:t>
            </a:r>
            <a:r>
              <a:rPr lang="en-US" b="1" dirty="0">
                <a:solidFill>
                  <a:schemeClr val="bg1"/>
                </a:solidFill>
              </a:rPr>
              <a:t>O(n)</a:t>
            </a:r>
            <a:r>
              <a:rPr lang="en-US" dirty="0" smtClean="0"/>
              <a:t>. For sorted array we can search with </a:t>
            </a:r>
            <a:r>
              <a:rPr lang="en-US" b="1" dirty="0">
                <a:solidFill>
                  <a:schemeClr val="bg1"/>
                </a:solidFill>
              </a:rPr>
              <a:t>O(log(n)) </a:t>
            </a:r>
            <a:r>
              <a:rPr lang="en-US" dirty="0" smtClean="0"/>
              <a:t>but we need to </a:t>
            </a:r>
            <a:r>
              <a:rPr lang="en-US" b="1" dirty="0">
                <a:solidFill>
                  <a:schemeClr val="bg1"/>
                </a:solidFill>
              </a:rPr>
              <a:t>sort each time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we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By using </a:t>
            </a:r>
            <a:r>
              <a:rPr lang="en-US" b="1" dirty="0" smtClean="0">
                <a:solidFill>
                  <a:schemeClr val="bg1"/>
                </a:solidFill>
              </a:rPr>
              <a:t>Node</a:t>
            </a:r>
            <a:r>
              <a:rPr lang="en-US" dirty="0" smtClean="0"/>
              <a:t> implementation – we could </a:t>
            </a:r>
            <a:r>
              <a:rPr lang="en-US" b="1" dirty="0">
                <a:solidFill>
                  <a:schemeClr val="bg1"/>
                </a:solidFill>
              </a:rPr>
              <a:t>add and remove</a:t>
            </a:r>
            <a:r>
              <a:rPr lang="en-US" dirty="0" smtClean="0"/>
              <a:t> elements </a:t>
            </a:r>
            <a:r>
              <a:rPr lang="en-US" b="1" dirty="0">
                <a:solidFill>
                  <a:schemeClr val="bg1"/>
                </a:solidFill>
              </a:rPr>
              <a:t>we have pointer </a:t>
            </a:r>
            <a:r>
              <a:rPr lang="en-US" dirty="0" smtClean="0"/>
              <a:t>to with </a:t>
            </a:r>
            <a:r>
              <a:rPr lang="en-US" b="1" dirty="0">
                <a:solidFill>
                  <a:schemeClr val="bg1"/>
                </a:solidFill>
              </a:rPr>
              <a:t>O(1)</a:t>
            </a:r>
            <a:r>
              <a:rPr lang="en-US" dirty="0" smtClean="0"/>
              <a:t>, however every other </a:t>
            </a:r>
            <a:r>
              <a:rPr lang="en-US" b="1" dirty="0">
                <a:solidFill>
                  <a:schemeClr val="bg1"/>
                </a:solidFill>
              </a:rPr>
              <a:t>operation is O(n)</a:t>
            </a:r>
            <a:r>
              <a:rPr lang="en-US" dirty="0" smtClean="0"/>
              <a:t>. This time even if we keep the elements </a:t>
            </a:r>
            <a:r>
              <a:rPr lang="en-US" b="1" dirty="0">
                <a:solidFill>
                  <a:schemeClr val="bg1"/>
                </a:solidFill>
              </a:rPr>
              <a:t>sorted</a:t>
            </a:r>
            <a:r>
              <a:rPr lang="en-US" dirty="0" smtClean="0"/>
              <a:t> we </a:t>
            </a:r>
            <a:r>
              <a:rPr lang="en-US" b="1" dirty="0">
                <a:solidFill>
                  <a:schemeClr val="bg1"/>
                </a:solidFill>
              </a:rPr>
              <a:t>can't get </a:t>
            </a:r>
            <a:r>
              <a:rPr lang="en-US" dirty="0" smtClean="0"/>
              <a:t>search in </a:t>
            </a:r>
            <a:r>
              <a:rPr lang="en-US" b="1" dirty="0">
                <a:solidFill>
                  <a:schemeClr val="bg1"/>
                </a:solidFill>
              </a:rPr>
              <a:t>O(log(n)) but why</a:t>
            </a:r>
            <a:r>
              <a:rPr lang="en-US" dirty="0" smtClean="0"/>
              <a:t>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Trees?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3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Stack: 7, 14</a:t>
            </a:r>
          </a:p>
          <a:p>
            <a:r>
              <a:rPr lang="en-US" smtClean="0"/>
              <a:t>Output: 1, 12, 31, 19, 21,</a:t>
            </a:r>
            <a:br>
              <a:rPr lang="en-US" smtClean="0"/>
            </a:br>
            <a:r>
              <a:rPr lang="en-US" smtClean="0"/>
              <a:t>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14)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60</a:t>
            </a:fld>
            <a:endParaRPr lang="en-US" dirty="0"/>
          </a:p>
        </p:txBody>
      </p:sp>
      <p:grpSp>
        <p:nvGrpSpPr>
          <p:cNvPr id="26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8" name="Right Arrow 77"/>
          <p:cNvSpPr/>
          <p:nvPr/>
        </p:nvSpPr>
        <p:spPr>
          <a:xfrm flipH="1">
            <a:off x="8094946" y="3819568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  <p:sp>
        <p:nvSpPr>
          <p:cNvPr id="44" name="Line 13"/>
          <p:cNvSpPr>
            <a:spLocks noChangeShapeType="1"/>
          </p:cNvSpPr>
          <p:nvPr/>
        </p:nvSpPr>
        <p:spPr bwMode="auto">
          <a:xfrm>
            <a:off x="6375048" y="2596222"/>
            <a:ext cx="877329" cy="1029620"/>
          </a:xfrm>
          <a:prstGeom prst="line">
            <a:avLst/>
          </a:prstGeom>
          <a:noFill/>
          <a:ln w="76200">
            <a:solidFill>
              <a:schemeClr val="tx2">
                <a:lumMod val="40000"/>
                <a:lumOff val="60000"/>
              </a:schemeClr>
            </a:solidFill>
            <a:round/>
            <a:headEnd/>
            <a:tailEnd type="triangle" w="med" len="med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/>
          <a:lstStyle/>
          <a:p>
            <a:endParaRPr lang="en-US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55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Stack: 7, 14, 6</a:t>
            </a:r>
          </a:p>
          <a:p>
            <a:r>
              <a:rPr lang="en-US" smtClean="0"/>
              <a:t>Output: 1, 12, 31, 19, 21,</a:t>
            </a:r>
            <a:br>
              <a:rPr lang="en-US" smtClean="0"/>
            </a:br>
            <a:r>
              <a:rPr lang="en-US" smtClean="0"/>
              <a:t>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15)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61</a:t>
            </a:fld>
            <a:endParaRPr lang="en-US" dirty="0"/>
          </a:p>
        </p:txBody>
      </p:sp>
      <p:grpSp>
        <p:nvGrpSpPr>
          <p:cNvPr id="26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8573127" y="5410059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</p:spTree>
    <p:extLst>
      <p:ext uri="{BB962C8B-B14F-4D97-AF65-F5344CB8AC3E}">
        <p14:creationId xmlns:p14="http://schemas.microsoft.com/office/powerpoint/2010/main" val="373165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Stack: 7, 14</a:t>
            </a:r>
          </a:p>
          <a:p>
            <a:r>
              <a:rPr lang="en-US" smtClean="0"/>
              <a:t>Output: 1, 12, 31, 19, 21,</a:t>
            </a:r>
            <a:br>
              <a:rPr lang="en-US" smtClean="0"/>
            </a:br>
            <a:r>
              <a:rPr lang="en-US" smtClean="0"/>
              <a:t>23, 6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16)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62</a:t>
            </a:fld>
            <a:endParaRPr lang="en-US" dirty="0"/>
          </a:p>
        </p:txBody>
      </p:sp>
      <p:grpSp>
        <p:nvGrpSpPr>
          <p:cNvPr id="24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8094946" y="3819568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</p:spTree>
    <p:extLst>
      <p:ext uri="{BB962C8B-B14F-4D97-AF65-F5344CB8AC3E}">
        <p14:creationId xmlns:p14="http://schemas.microsoft.com/office/powerpoint/2010/main" val="373212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Stack: 7</a:t>
            </a:r>
          </a:p>
          <a:p>
            <a:r>
              <a:rPr lang="en-US" smtClean="0"/>
              <a:t>Output: 1, 12, 31, 19, 21,</a:t>
            </a:r>
            <a:br>
              <a:rPr lang="en-US" smtClean="0"/>
            </a:br>
            <a:r>
              <a:rPr lang="en-US" smtClean="0"/>
              <a:t>23, 6, 14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17)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63</a:t>
            </a:fld>
            <a:endParaRPr lang="en-US" dirty="0"/>
          </a:p>
        </p:txBody>
      </p:sp>
      <p:grpSp>
        <p:nvGrpSpPr>
          <p:cNvPr id="24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7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6733004" y="21538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</p:spTree>
    <p:extLst>
      <p:ext uri="{BB962C8B-B14F-4D97-AF65-F5344CB8AC3E}">
        <p14:creationId xmlns:p14="http://schemas.microsoft.com/office/powerpoint/2010/main" val="2275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Stack: (empty)</a:t>
            </a:r>
          </a:p>
          <a:p>
            <a:r>
              <a:rPr lang="en-US" smtClean="0"/>
              <a:t>Output: 1, 12, 31, 19, 21,</a:t>
            </a:r>
            <a:br>
              <a:rPr lang="en-US" smtClean="0"/>
            </a:br>
            <a:r>
              <a:rPr lang="en-US" smtClean="0"/>
              <a:t>23, 6, 14, 7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18)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109850" y="1499486"/>
            <a:ext cx="2405751" cy="987504"/>
          </a:xfrm>
          <a:prstGeom prst="wedgeRoundRectCallout">
            <a:avLst>
              <a:gd name="adj1" fmla="val -75727"/>
              <a:gd name="adj2" fmla="val 52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DFS traversal finished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437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Given the </a:t>
            </a:r>
            <a:r>
              <a:rPr lang="en-US" altLang="ko-KR" b="1" dirty="0" smtClean="0">
                <a:solidFill>
                  <a:schemeClr val="bg1"/>
                </a:solidFill>
              </a:rPr>
              <a:t>Tree&lt;E&gt;</a:t>
            </a:r>
            <a:r>
              <a:rPr lang="en-US" altLang="ko-KR" dirty="0" smtClean="0"/>
              <a:t> structure, define a method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 smtClean="0">
                <a:solidFill>
                  <a:schemeClr val="bg1"/>
                </a:solidFill>
              </a:rPr>
              <a:t>List&lt;E&gt; orderDfs()</a:t>
            </a:r>
          </a:p>
          <a:p>
            <a:r>
              <a:rPr lang="en-US" altLang="ko-KR" dirty="0" smtClean="0"/>
              <a:t>That returns elements in order of DFS algorithm visiting them</a:t>
            </a:r>
            <a:endParaRPr lang="en-US" altLang="ko-KR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Problem: Order DFS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65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48317" y="3519377"/>
            <a:ext cx="3374846" cy="2648795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14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5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</p:grpSp>
      <p:sp>
        <p:nvSpPr>
          <p:cNvPr id="3" name="Arrow: Right 2"/>
          <p:cNvSpPr/>
          <p:nvPr/>
        </p:nvSpPr>
        <p:spPr>
          <a:xfrm>
            <a:off x="5043288" y="4572000"/>
            <a:ext cx="457200" cy="4572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230631" y="4562073"/>
            <a:ext cx="4816597" cy="67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1 12 31 19 21 23 6 14 7</a:t>
            </a:r>
          </a:p>
        </p:txBody>
      </p:sp>
      <p:sp>
        <p:nvSpPr>
          <p:cNvPr id="35" name="Line 13"/>
          <p:cNvSpPr>
            <a:spLocks noChangeShapeType="1"/>
          </p:cNvSpPr>
          <p:nvPr/>
        </p:nvSpPr>
        <p:spPr bwMode="auto">
          <a:xfrm>
            <a:off x="2098725" y="5102202"/>
            <a:ext cx="23445" cy="5845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21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4" grpId="0" animBg="1"/>
      <p:bldP spid="3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22412" y="1317285"/>
            <a:ext cx="10944000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 dirty="0">
                <a:latin typeface="Consolas" pitchFamily="49" charset="0"/>
              </a:rPr>
              <a:t>public List&lt;E&gt; orderDfs() {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    List&lt;E&gt; order = new ArrayList&lt;&gt;();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    this.</a:t>
            </a:r>
            <a:r>
              <a:rPr lang="en-US" altLang="en-US" sz="2700" b="1" dirty="0">
                <a:solidFill>
                  <a:schemeClr val="bg1"/>
                </a:solidFill>
                <a:latin typeface="Consolas" pitchFamily="49" charset="0"/>
              </a:rPr>
              <a:t>dfs</a:t>
            </a:r>
            <a:r>
              <a:rPr lang="en-US" altLang="en-US" sz="2700" b="1" dirty="0">
                <a:latin typeface="Consolas" pitchFamily="49" charset="0"/>
              </a:rPr>
              <a:t>(</a:t>
            </a:r>
            <a:r>
              <a:rPr lang="en-US" altLang="en-US" sz="2700" b="1" dirty="0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US" altLang="en-US" sz="2700" b="1" dirty="0">
                <a:latin typeface="Consolas" pitchFamily="49" charset="0"/>
              </a:rPr>
              <a:t>, </a:t>
            </a:r>
            <a:r>
              <a:rPr lang="en-US" altLang="en-US" sz="2700" b="1" dirty="0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altLang="en-US" sz="2700" b="1" dirty="0">
                <a:latin typeface="Consolas" pitchFamily="49" charset="0"/>
              </a:rPr>
              <a:t>);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    return order;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}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/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private void </a:t>
            </a:r>
            <a:r>
              <a:rPr lang="en-US" altLang="en-US" sz="2700" b="1" dirty="0">
                <a:solidFill>
                  <a:schemeClr val="bg1"/>
                </a:solidFill>
                <a:latin typeface="Consolas" pitchFamily="49" charset="0"/>
              </a:rPr>
              <a:t>dfs</a:t>
            </a:r>
            <a:r>
              <a:rPr lang="en-US" altLang="en-US" sz="2700" b="1" dirty="0">
                <a:latin typeface="Consolas" pitchFamily="49" charset="0"/>
              </a:rPr>
              <a:t>(Tree&lt;E&gt; tree, List&lt;E&gt; order) {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    for (Tree&lt;E&gt; child : tree.children) {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        this.</a:t>
            </a:r>
            <a:r>
              <a:rPr lang="en-US" altLang="en-US" sz="2700" b="1" dirty="0">
                <a:solidFill>
                  <a:schemeClr val="bg1"/>
                </a:solidFill>
                <a:latin typeface="Consolas" pitchFamily="49" charset="0"/>
              </a:rPr>
              <a:t>dfs</a:t>
            </a:r>
            <a:r>
              <a:rPr lang="en-US" altLang="en-US" sz="2700" b="1" dirty="0">
                <a:latin typeface="Consolas" pitchFamily="49" charset="0"/>
              </a:rPr>
              <a:t>(</a:t>
            </a:r>
            <a:r>
              <a:rPr lang="en-US" altLang="en-US" sz="2700" b="1" dirty="0">
                <a:solidFill>
                  <a:schemeClr val="bg1"/>
                </a:solidFill>
                <a:latin typeface="Consolas" pitchFamily="49" charset="0"/>
              </a:rPr>
              <a:t>child</a:t>
            </a:r>
            <a:r>
              <a:rPr lang="en-US" altLang="en-US" sz="2700" b="1" dirty="0">
                <a:latin typeface="Consolas" pitchFamily="49" charset="0"/>
              </a:rPr>
              <a:t>, </a:t>
            </a:r>
            <a:r>
              <a:rPr lang="en-US" altLang="en-US" sz="2700" b="1" dirty="0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altLang="en-US" sz="2700" b="1" dirty="0">
                <a:latin typeface="Consolas" pitchFamily="49" charset="0"/>
              </a:rPr>
              <a:t>);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    }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    </a:t>
            </a:r>
            <a:r>
              <a:rPr lang="en-US" altLang="en-US" sz="2700" b="1" dirty="0" smtClean="0">
                <a:latin typeface="Consolas" pitchFamily="49" charset="0"/>
              </a:rPr>
              <a:t>order.</a:t>
            </a:r>
            <a:r>
              <a:rPr lang="en-US" altLang="en-US" sz="2700" b="1" dirty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altLang="en-US" sz="2700" b="1" dirty="0" smtClean="0">
                <a:latin typeface="Consolas" pitchFamily="49" charset="0"/>
              </a:rPr>
              <a:t>(</a:t>
            </a:r>
            <a:r>
              <a:rPr lang="en-US" altLang="en-US" sz="2700" b="1" dirty="0" err="1">
                <a:solidFill>
                  <a:schemeClr val="bg1"/>
                </a:solidFill>
                <a:latin typeface="Consolas" pitchFamily="49" charset="0"/>
              </a:rPr>
              <a:t>tree</a:t>
            </a:r>
            <a:r>
              <a:rPr lang="en-US" altLang="en-US" sz="2700" b="1" dirty="0" err="1">
                <a:latin typeface="Consolas" pitchFamily="49" charset="0"/>
              </a:rPr>
              <a:t>.</a:t>
            </a:r>
            <a:r>
              <a:rPr lang="en-US" altLang="en-US" sz="2700" b="1" dirty="0" err="1">
                <a:solidFill>
                  <a:schemeClr val="bg1"/>
                </a:solidFill>
                <a:latin typeface="Consolas" pitchFamily="49" charset="0"/>
              </a:rPr>
              <a:t>key</a:t>
            </a:r>
            <a:r>
              <a:rPr lang="en-US" altLang="en-US" sz="2700" b="1" dirty="0">
                <a:latin typeface="Consolas" pitchFamily="49" charset="0"/>
              </a:rPr>
              <a:t>);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Solution: Order DFS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0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8558" y="1677094"/>
            <a:ext cx="8532590" cy="478323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Trees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are recursive data structures</a:t>
            </a:r>
          </a:p>
          <a:p>
            <a:pPr lvl="1"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A tree is a node holding a set of </a:t>
            </a:r>
            <a:r>
              <a:rPr lang="en-US" sz="3000" dirty="0" smtClean="0">
                <a:solidFill>
                  <a:schemeClr val="bg2"/>
                </a:solidFill>
              </a:rPr>
              <a:t>children</a:t>
            </a:r>
            <a:br>
              <a:rPr lang="en-US" sz="3000" dirty="0" smtClean="0">
                <a:solidFill>
                  <a:schemeClr val="bg2"/>
                </a:solidFill>
              </a:rPr>
            </a:br>
            <a:r>
              <a:rPr lang="en-US" sz="3000" dirty="0" smtClean="0">
                <a:solidFill>
                  <a:schemeClr val="bg2"/>
                </a:solidFill>
              </a:rPr>
              <a:t>(which </a:t>
            </a:r>
            <a:r>
              <a:rPr lang="en-US" sz="3000" dirty="0">
                <a:solidFill>
                  <a:schemeClr val="bg2"/>
                </a:solidFill>
              </a:rPr>
              <a:t>are also nodes)</a:t>
            </a:r>
          </a:p>
          <a:p>
            <a:pPr lvl="1"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 Edges connect Nodes</a:t>
            </a:r>
          </a:p>
          <a:p>
            <a:pPr lvl="0"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DFS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sz="3200" dirty="0">
                <a:solidFill>
                  <a:schemeClr val="bg2"/>
                </a:solidFill>
              </a:rPr>
              <a:t> children first, </a:t>
            </a:r>
            <a:r>
              <a:rPr lang="en-US" sz="3200" b="1" dirty="0">
                <a:solidFill>
                  <a:schemeClr val="bg1"/>
                </a:solidFill>
              </a:rPr>
              <a:t>BFS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sz="3200" dirty="0">
                <a:solidFill>
                  <a:schemeClr val="bg2"/>
                </a:solidFill>
              </a:rPr>
              <a:t> root first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E44DE09-C465-41BA-BD77-C46FBA694F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930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3849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1" name="Picture 20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EF12A64E-DC49-4D79-B0DA-C76767A3066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00" y="1449000"/>
            <a:ext cx="2295533" cy="817950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689D8AFE-17CD-4324-91DC-4195939E7EE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6" y="1286025"/>
            <a:ext cx="2020412" cy="1142747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7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79000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 smtClean="0"/>
              <a:t>We want not only to store data </a:t>
            </a:r>
            <a:r>
              <a:rPr lang="en-US" sz="3400" b="1" dirty="0" smtClean="0">
                <a:solidFill>
                  <a:schemeClr val="bg1"/>
                </a:solidFill>
              </a:rPr>
              <a:t>add</a:t>
            </a:r>
            <a:r>
              <a:rPr lang="en-US" sz="3400" dirty="0" smtClean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sz="3400" dirty="0" smtClean="0"/>
              <a:t> elements in efficient manner but also to </a:t>
            </a:r>
            <a:r>
              <a:rPr lang="en-US" sz="3400" b="1" dirty="0">
                <a:solidFill>
                  <a:schemeClr val="bg1"/>
                </a:solidFill>
              </a:rPr>
              <a:t>search</a:t>
            </a:r>
            <a:r>
              <a:rPr lang="en-US" sz="3400" dirty="0" smtClean="0"/>
              <a:t> for elements but </a:t>
            </a:r>
            <a:r>
              <a:rPr lang="en-US" sz="3400" b="1" dirty="0">
                <a:solidFill>
                  <a:schemeClr val="bg1"/>
                </a:solidFill>
              </a:rPr>
              <a:t>can</a:t>
            </a:r>
            <a:r>
              <a:rPr lang="en-US" sz="3400" dirty="0" smtClean="0"/>
              <a:t> we do better than </a:t>
            </a:r>
            <a:r>
              <a:rPr lang="en-US" sz="3400" b="1" dirty="0">
                <a:solidFill>
                  <a:schemeClr val="bg1"/>
                </a:solidFill>
              </a:rPr>
              <a:t>O(n)</a:t>
            </a:r>
            <a:r>
              <a:rPr lang="en-US" sz="3400" dirty="0" smtClean="0"/>
              <a:t>?</a:t>
            </a:r>
          </a:p>
          <a:p>
            <a:r>
              <a:rPr lang="en-US" sz="3400" dirty="0" smtClean="0"/>
              <a:t>Lets try to get </a:t>
            </a:r>
            <a:r>
              <a:rPr lang="en-US" sz="3400" b="1" dirty="0">
                <a:solidFill>
                  <a:schemeClr val="bg1"/>
                </a:solidFill>
              </a:rPr>
              <a:t>down</a:t>
            </a:r>
            <a:r>
              <a:rPr lang="en-US" sz="3400" dirty="0" smtClean="0"/>
              <a:t> to </a:t>
            </a:r>
            <a:r>
              <a:rPr lang="en-US" sz="3400" b="1" dirty="0">
                <a:solidFill>
                  <a:schemeClr val="bg1"/>
                </a:solidFill>
              </a:rPr>
              <a:t>O(log(n)) </a:t>
            </a:r>
            <a:r>
              <a:rPr lang="en-US" sz="3400" dirty="0" smtClean="0"/>
              <a:t>by using </a:t>
            </a:r>
            <a:r>
              <a:rPr lang="en-US" sz="3400" b="1" dirty="0">
                <a:solidFill>
                  <a:schemeClr val="bg1"/>
                </a:solidFill>
              </a:rPr>
              <a:t>trees</a:t>
            </a:r>
            <a:r>
              <a:rPr lang="en-US" sz="3400" dirty="0" smtClean="0"/>
              <a:t> and see if we can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Trees?</a:t>
            </a:r>
          </a:p>
        </p:txBody>
      </p:sp>
    </p:spTree>
    <p:extLst>
      <p:ext uri="{BB962C8B-B14F-4D97-AF65-F5344CB8AC3E}">
        <p14:creationId xmlns:p14="http://schemas.microsoft.com/office/powerpoint/2010/main" val="304577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3226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2432A80-93DD-444D-B8B6-0385D17CA4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CBC954D-D64E-43A2-BB9D-06E629810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049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903" y="1179000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 smtClean="0"/>
              <a:t>By learning how to work with trees you </a:t>
            </a:r>
            <a:r>
              <a:rPr lang="en-US" b="1" dirty="0" smtClean="0">
                <a:solidFill>
                  <a:schemeClr val="bg1"/>
                </a:solidFill>
              </a:rPr>
              <a:t>actually</a:t>
            </a:r>
            <a:r>
              <a:rPr lang="en-US" dirty="0" smtClean="0"/>
              <a:t> learn how to </a:t>
            </a:r>
            <a:r>
              <a:rPr lang="en-US" b="1" dirty="0">
                <a:solidFill>
                  <a:schemeClr val="bg1"/>
                </a:solidFill>
              </a:rPr>
              <a:t>work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with</a:t>
            </a:r>
            <a:r>
              <a:rPr lang="en-US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Hierarchical</a:t>
            </a:r>
            <a:r>
              <a:rPr lang="en-US" sz="3200" dirty="0" smtClean="0"/>
              <a:t> structures like: file system, project structures and code branching,</a:t>
            </a:r>
            <a:r>
              <a:rPr lang="bg-BG" sz="3200" dirty="0" smtClean="0"/>
              <a:t> </a:t>
            </a:r>
            <a:br>
              <a:rPr lang="bg-BG" sz="3200" dirty="0" smtClean="0"/>
            </a:br>
            <a:r>
              <a:rPr lang="en-US" sz="3200" dirty="0" smtClean="0"/>
              <a:t>NoSQL data storage etc…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Markup</a:t>
            </a:r>
            <a:r>
              <a:rPr lang="en-US" sz="3200" dirty="0" smtClean="0"/>
              <a:t> languages:</a:t>
            </a:r>
          </a:p>
          <a:p>
            <a:pPr lvl="2"/>
            <a:r>
              <a:rPr lang="en-US" sz="3000" dirty="0"/>
              <a:t>HTML</a:t>
            </a:r>
          </a:p>
          <a:p>
            <a:pPr lvl="2"/>
            <a:r>
              <a:rPr lang="en-US" sz="3000" dirty="0"/>
              <a:t>XML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DFS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BFS</a:t>
            </a:r>
            <a:r>
              <a:rPr lang="en-US" dirty="0" smtClean="0"/>
              <a:t> algorithms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Tree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3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696" y="1456496"/>
            <a:ext cx="2843787" cy="2312272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Trees and Related Terminology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Node, Edge, Root, etc</a:t>
            </a:r>
            <a:r>
              <a:rPr lang="en-US" b="0" dirty="0" smtClean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3025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3981</TotalTime>
  <Words>2934</Words>
  <Application>Microsoft Office PowerPoint</Application>
  <PresentationFormat>Widescreen</PresentationFormat>
  <Paragraphs>893</Paragraphs>
  <Slides>72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1" baseType="lpstr">
      <vt:lpstr>맑은 고딕</vt:lpstr>
      <vt:lpstr>Arial</vt:lpstr>
      <vt:lpstr>Calibri</vt:lpstr>
      <vt:lpstr>Consolas</vt:lpstr>
      <vt:lpstr>굴림</vt:lpstr>
      <vt:lpstr>Symbol</vt:lpstr>
      <vt:lpstr>Wingdings</vt:lpstr>
      <vt:lpstr>Wingdings 2</vt:lpstr>
      <vt:lpstr>SoftUni</vt:lpstr>
      <vt:lpstr>Trees Representation and Traversal (BFS, DFS)</vt:lpstr>
      <vt:lpstr>Table of Contents</vt:lpstr>
      <vt:lpstr>Have a Question?</vt:lpstr>
      <vt:lpstr>PowerPoint Presentation</vt:lpstr>
      <vt:lpstr>Why Trees?</vt:lpstr>
      <vt:lpstr>Why Trees?</vt:lpstr>
      <vt:lpstr>Why Trees?</vt:lpstr>
      <vt:lpstr>Other Tree Benefits</vt:lpstr>
      <vt:lpstr>PowerPoint Presentation</vt:lpstr>
      <vt:lpstr>Tree Definition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PowerPoint Presentation</vt:lpstr>
      <vt:lpstr>Recursive Tree Definition</vt:lpstr>
      <vt:lpstr>Tree&lt;Integer&gt; Structure – Example</vt:lpstr>
      <vt:lpstr>Problem: Implement Tree Node</vt:lpstr>
      <vt:lpstr>Solution: Implement Tree</vt:lpstr>
      <vt:lpstr>PowerPoint Presentation</vt:lpstr>
      <vt:lpstr>Tree Traversal Algorithms</vt:lpstr>
      <vt:lpstr>Breadth-First  Search (BFS)</vt:lpstr>
      <vt:lpstr>BFS in Action (Step 1)</vt:lpstr>
      <vt:lpstr>BFS in Action (Step 2)</vt:lpstr>
      <vt:lpstr>BFS in Action (Step 3)</vt:lpstr>
      <vt:lpstr>BFS in Action (Step 4)</vt:lpstr>
      <vt:lpstr>BFS in Action (Step 5)</vt:lpstr>
      <vt:lpstr>BFS in Action (Step 6)</vt:lpstr>
      <vt:lpstr>BFS in Action (Step 7)</vt:lpstr>
      <vt:lpstr>BFS in Action (Step 8)</vt:lpstr>
      <vt:lpstr>BFS in Action (Step 9)</vt:lpstr>
      <vt:lpstr>BFS in Action (Step 10)</vt:lpstr>
      <vt:lpstr>BFS in Action (Step 11)</vt:lpstr>
      <vt:lpstr>BFS in Action (Step 12)</vt:lpstr>
      <vt:lpstr>BFS in Action (Step 13)</vt:lpstr>
      <vt:lpstr>BFS in Action (Step 14)</vt:lpstr>
      <vt:lpstr>BFS in Action (Step 15)</vt:lpstr>
      <vt:lpstr>BFS in Action (Step 16)</vt:lpstr>
      <vt:lpstr>BFS in Action (Step 17)</vt:lpstr>
      <vt:lpstr>BFS in Action (Step 18)</vt:lpstr>
      <vt:lpstr>BFS in Action (Step 19)</vt:lpstr>
      <vt:lpstr>Problem: Order BFS</vt:lpstr>
      <vt:lpstr>Solution: Order BFS</vt:lpstr>
      <vt:lpstr>Depth-First  Search (DFS)</vt:lpstr>
      <vt:lpstr>DFS in Action (Step 1)</vt:lpstr>
      <vt:lpstr>DFS in Action (Step 2)</vt:lpstr>
      <vt:lpstr>DFS in Action (Step 3)</vt:lpstr>
      <vt:lpstr>DFS in Action (Step 4)</vt:lpstr>
      <vt:lpstr>DFS in Action (Step 5)</vt:lpstr>
      <vt:lpstr>DFS in Action (Step 6)</vt:lpstr>
      <vt:lpstr>DFS in Action (Step 7)</vt:lpstr>
      <vt:lpstr>DFS in Action (Step 8)</vt:lpstr>
      <vt:lpstr>DFS in Action (Step 9)</vt:lpstr>
      <vt:lpstr>DFS in Action (Step 10)</vt:lpstr>
      <vt:lpstr>DFS in Action (Step 11)</vt:lpstr>
      <vt:lpstr>DFS in Action (Step 12)</vt:lpstr>
      <vt:lpstr>DFS in Action (Step 13)</vt:lpstr>
      <vt:lpstr>DFS in Action (Step 14)</vt:lpstr>
      <vt:lpstr>DFS in Action (Step 15)</vt:lpstr>
      <vt:lpstr>DFS in Action (Step 16)</vt:lpstr>
      <vt:lpstr>DFS in Action (Step 17)</vt:lpstr>
      <vt:lpstr>DFS in Action (Step 18)</vt:lpstr>
      <vt:lpstr>Problem: Order DFS</vt:lpstr>
      <vt:lpstr>Solution: Order DFS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Stack and Queue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48</cp:revision>
  <dcterms:created xsi:type="dcterms:W3CDTF">2018-05-23T13:08:44Z</dcterms:created>
  <dcterms:modified xsi:type="dcterms:W3CDTF">2022-02-07T10:08:14Z</dcterms:modified>
  <cp:category>programming;computer programming;software development;web development</cp:category>
</cp:coreProperties>
</file>