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78" r:id="rId2"/>
    <p:sldId id="579" r:id="rId3"/>
    <p:sldId id="638" r:id="rId4"/>
    <p:sldId id="639" r:id="rId5"/>
    <p:sldId id="640" r:id="rId6"/>
    <p:sldId id="688" r:id="rId7"/>
    <p:sldId id="684" r:id="rId8"/>
    <p:sldId id="732" r:id="rId9"/>
    <p:sldId id="719" r:id="rId10"/>
    <p:sldId id="494" r:id="rId11"/>
    <p:sldId id="685" r:id="rId12"/>
    <p:sldId id="725" r:id="rId13"/>
    <p:sldId id="720" r:id="rId14"/>
    <p:sldId id="588" r:id="rId15"/>
    <p:sldId id="587" r:id="rId16"/>
    <p:sldId id="750" r:id="rId17"/>
    <p:sldId id="686" r:id="rId18"/>
    <p:sldId id="726" r:id="rId19"/>
    <p:sldId id="721" r:id="rId20"/>
    <p:sldId id="593" r:id="rId21"/>
    <p:sldId id="594" r:id="rId22"/>
    <p:sldId id="687" r:id="rId23"/>
    <p:sldId id="727" r:id="rId24"/>
    <p:sldId id="722" r:id="rId25"/>
    <p:sldId id="723" r:id="rId26"/>
    <p:sldId id="751" r:id="rId27"/>
    <p:sldId id="650" r:id="rId28"/>
    <p:sldId id="655" r:id="rId29"/>
    <p:sldId id="689" r:id="rId30"/>
    <p:sldId id="744" r:id="rId31"/>
    <p:sldId id="672" r:id="rId32"/>
    <p:sldId id="752" r:id="rId33"/>
    <p:sldId id="656" r:id="rId34"/>
    <p:sldId id="658" r:id="rId35"/>
    <p:sldId id="753" r:id="rId36"/>
    <p:sldId id="673" r:id="rId37"/>
    <p:sldId id="754" r:id="rId38"/>
    <p:sldId id="660" r:id="rId39"/>
    <p:sldId id="747" r:id="rId40"/>
    <p:sldId id="755" r:id="rId41"/>
    <p:sldId id="679" r:id="rId42"/>
    <p:sldId id="585" r:id="rId43"/>
    <p:sldId id="613" r:id="rId44"/>
    <p:sldId id="608" r:id="rId45"/>
    <p:sldId id="742" r:id="rId46"/>
    <p:sldId id="75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CB7663F-0901-4F01-B84E-87A81EBD9113}">
          <p14:sldIdLst>
            <p14:sldId id="578"/>
            <p14:sldId id="579"/>
            <p14:sldId id="638"/>
          </p14:sldIdLst>
        </p14:section>
        <p14:section name="Test Levels" id="{8DBA7107-9E36-4DE9-92BC-DD9066486B1D}">
          <p14:sldIdLst>
            <p14:sldId id="639"/>
            <p14:sldId id="640"/>
            <p14:sldId id="688"/>
          </p14:sldIdLst>
        </p14:section>
        <p14:section name="Unit Testing" id="{688744D1-C257-4A66-9D99-7001209E3D0E}">
          <p14:sldIdLst>
            <p14:sldId id="684"/>
            <p14:sldId id="732"/>
            <p14:sldId id="719"/>
            <p14:sldId id="494"/>
          </p14:sldIdLst>
        </p14:section>
        <p14:section name="Integration Testing" id="{E558698D-4BED-4139-AAEC-61BEAD7B8E52}">
          <p14:sldIdLst>
            <p14:sldId id="685"/>
            <p14:sldId id="725"/>
            <p14:sldId id="720"/>
            <p14:sldId id="588"/>
            <p14:sldId id="587"/>
            <p14:sldId id="750"/>
          </p14:sldIdLst>
        </p14:section>
        <p14:section name="System Testing" id="{B082F88C-B140-40ED-8B17-4E8A53C4AA49}">
          <p14:sldIdLst>
            <p14:sldId id="686"/>
            <p14:sldId id="726"/>
            <p14:sldId id="721"/>
            <p14:sldId id="593"/>
            <p14:sldId id="594"/>
          </p14:sldIdLst>
        </p14:section>
        <p14:section name="Acceptance Testing" id="{5FBFBB51-95CA-4D33-8068-D4926318C001}">
          <p14:sldIdLst>
            <p14:sldId id="687"/>
            <p14:sldId id="727"/>
            <p14:sldId id="722"/>
            <p14:sldId id="723"/>
            <p14:sldId id="751"/>
          </p14:sldIdLst>
        </p14:section>
        <p14:section name="Test Types" id="{3043DF9F-BEC7-4E58-BDC2-485A5551C112}">
          <p14:sldIdLst>
            <p14:sldId id="650"/>
            <p14:sldId id="655"/>
            <p14:sldId id="689"/>
            <p14:sldId id="744"/>
          </p14:sldIdLst>
        </p14:section>
        <p14:section name="Functional Testing" id="{35CABFEF-C6F6-4B64-A6A9-4E3C33915EAD}">
          <p14:sldIdLst>
            <p14:sldId id="672"/>
            <p14:sldId id="752"/>
            <p14:sldId id="656"/>
            <p14:sldId id="658"/>
            <p14:sldId id="753"/>
          </p14:sldIdLst>
        </p14:section>
        <p14:section name="Non-Functional Testing" id="{3D678F9E-E9E4-445B-859D-4E7456CA519F}">
          <p14:sldIdLst>
            <p14:sldId id="673"/>
            <p14:sldId id="754"/>
            <p14:sldId id="660"/>
            <p14:sldId id="747"/>
            <p14:sldId id="755"/>
          </p14:sldIdLst>
        </p14:section>
        <p14:section name="Conclusion" id="{51BBC95E-1BBD-4A44-A647-1317539EB4A7}">
          <p14:sldIdLst>
            <p14:sldId id="679"/>
            <p14:sldId id="585"/>
            <p14:sldId id="613"/>
            <p14:sldId id="608"/>
            <p14:sldId id="742"/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ECA57"/>
    <a:srgbClr val="54A0FF"/>
    <a:srgbClr val="1DD1A1"/>
    <a:srgbClr val="FF6B6B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8" autoAdjust="0"/>
    <p:restoredTop sz="95214" autoAdjust="0"/>
  </p:normalViewPr>
  <p:slideViewPr>
    <p:cSldViewPr showGuides="1">
      <p:cViewPr>
        <p:scale>
          <a:sx n="80" d="100"/>
          <a:sy n="80" d="100"/>
        </p:scale>
        <p:origin x="701" y="2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>
        <p:scale>
          <a:sx n="125" d="100"/>
          <a:sy n="125" d="100"/>
        </p:scale>
        <p:origin x="1350" y="-270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1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F24235-58BC-4D3A-A0A0-8A53E69F4A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56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der.windows.com/en-us/about-windows-insider-program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3.jpeg"/><Relationship Id="rId21" Type="http://schemas.openxmlformats.org/officeDocument/2006/relationships/image" Target="../media/image62.png"/><Relationship Id="rId7" Type="http://schemas.openxmlformats.org/officeDocument/2006/relationships/image" Target="../media/image5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4.png"/><Relationship Id="rId15" Type="http://schemas.openxmlformats.org/officeDocument/2006/relationships/image" Target="../media/image59.jpeg"/><Relationship Id="rId23" Type="http://schemas.openxmlformats.org/officeDocument/2006/relationships/image" Target="../media/image6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sz="1800" dirty="0">
                <a:sym typeface="Calibri"/>
                <a:hlinkClick r:id="rId2"/>
              </a:rPr>
              <a:t>http://softuni.bg</a:t>
            </a:r>
            <a:endParaRPr lang="bg-BG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sz="2000" dirty="0">
                <a:sym typeface="Calibri"/>
              </a:rPr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sz="2400" dirty="0">
                <a:sym typeface="Calibri"/>
              </a:rPr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sz="2800" dirty="0" err="1">
                <a:sym typeface="Calibri"/>
              </a:rPr>
              <a:t>SoftUni</a:t>
            </a:r>
            <a:r>
              <a:rPr lang="en-US" sz="2800">
                <a:sym typeface="Calibri"/>
              </a:rPr>
              <a:t> Team </a:t>
            </a:r>
            <a:endParaRPr lang="en-US" sz="2800" dirty="0">
              <a:sym typeface="Calibri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F8CCD913-A30C-0DFC-79B5-F4EBD975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348272"/>
            <a:ext cx="11083636" cy="13157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Unit / Integration / System / Acceptance Testing</a:t>
            </a:r>
          </a:p>
          <a:p>
            <a:r>
              <a:rPr lang="en-US" sz="3600" dirty="0"/>
              <a:t>Functional and Non-Functional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182" y="283558"/>
            <a:ext cx="11083636" cy="958542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ym typeface="Calibri"/>
              </a:rPr>
              <a:t>Test Levels and Types</a:t>
            </a:r>
            <a:endParaRPr lang="bg-BG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DFA3F-ADAC-6F00-FBF0-868B0DFD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06" y="2885215"/>
            <a:ext cx="1933071" cy="1696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E79DF-2A16-FC64-DFA3-13001B8DF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866" y="3051539"/>
            <a:ext cx="1724268" cy="18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Test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000" y="2081109"/>
            <a:ext cx="10710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Ask a question: "What is your age?"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Read "age" from the user input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if age &gt;= 18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return true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else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return false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F3CE80-53D6-912B-CDB1-0793FF2A8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000" y="3373771"/>
            <a:ext cx="69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800" b="1" noProof="1">
                <a:latin typeface="Consolas" pitchFamily="49" charset="0"/>
              </a:rPr>
              <a:t>Test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positive</a:t>
            </a:r>
            <a:r>
              <a:rPr lang="en-US" sz="2800" b="1" noProof="1">
                <a:latin typeface="Consolas" pitchFamily="49" charset="0"/>
              </a:rPr>
              <a:t> (20)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expect true</a:t>
            </a:r>
            <a:endParaRPr lang="en-US" sz="2800" b="1" noProof="1">
              <a:latin typeface="Consolas" pitchFamily="49" charset="0"/>
            </a:endParaRPr>
          </a:p>
          <a:p>
            <a:pPr defTabSz="1218438"/>
            <a:r>
              <a:rPr lang="en-US" sz="2800" b="1" noProof="1">
                <a:latin typeface="Consolas" pitchFamily="49" charset="0"/>
              </a:rPr>
              <a:t>Test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negative</a:t>
            </a:r>
            <a:r>
              <a:rPr lang="en-US" sz="2800" b="1" noProof="1">
                <a:latin typeface="Consolas" pitchFamily="49" charset="0"/>
              </a:rPr>
              <a:t> (16)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 expect false</a:t>
            </a:r>
            <a:endParaRPr lang="en-US" sz="2800" b="1" noProof="1">
              <a:latin typeface="Consolas" pitchFamily="49" charset="0"/>
            </a:endParaRPr>
          </a:p>
          <a:p>
            <a:pPr defTabSz="1218438"/>
            <a:r>
              <a:rPr lang="en-US" sz="2800" b="1" noProof="1">
                <a:latin typeface="Consolas" pitchFamily="49" charset="0"/>
              </a:rPr>
              <a:t>Test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border</a:t>
            </a:r>
            <a:r>
              <a:rPr lang="en-US" sz="2800" b="1" noProof="1">
                <a:latin typeface="Consolas" pitchFamily="49" charset="0"/>
              </a:rPr>
              <a:t> (18)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 expect true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27ED2C8-2C4F-B70A-00A2-5A132F1AE5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Testing the Interaction between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E17DE-A618-F7F3-EAD8-CDA72441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26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1AA053-9C23-E11C-81FA-F3CEF0E3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2465700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7CA8DE1-8984-99C3-E3A4-529D09907840}"/>
              </a:ext>
            </a:extLst>
          </p:cNvPr>
          <p:cNvSpPr txBox="1">
            <a:spLocks/>
          </p:cNvSpPr>
          <p:nvPr/>
        </p:nvSpPr>
        <p:spPr>
          <a:xfrm>
            <a:off x="6726002" y="1449000"/>
            <a:ext cx="4859998" cy="505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3600" dirty="0"/>
              <a:t>Chairs appropriate for a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97A6DE-0177-1D5D-DFBF-1A79F31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in Real Life</a:t>
            </a:r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95AB027-0885-E818-F2CB-9124240D5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970" y="1449001"/>
            <a:ext cx="5027030" cy="5058000"/>
          </a:xfrm>
        </p:spPr>
        <p:txBody>
          <a:bodyPr/>
          <a:lstStyle/>
          <a:p>
            <a:r>
              <a:rPr lang="en-US" sz="3600" dirty="0"/>
              <a:t>Door and door frame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FA992F-5D4D-671A-4309-5E372E5F9929}"/>
              </a:ext>
            </a:extLst>
          </p:cNvPr>
          <p:cNvGrpSpPr/>
          <p:nvPr/>
        </p:nvGrpSpPr>
        <p:grpSpPr>
          <a:xfrm>
            <a:off x="7833239" y="1426139"/>
            <a:ext cx="3514822" cy="2240522"/>
            <a:chOff x="7833239" y="1426139"/>
            <a:chExt cx="3514822" cy="2240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F25EBD-51C4-45D7-16B2-959C2C8C2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3239" y="1426139"/>
              <a:ext cx="2240522" cy="224052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B834DA-5E43-D18D-E74C-37D60114F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6000" y="1989000"/>
              <a:ext cx="1562061" cy="156206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2D0BE8D-A4DC-7B2F-4360-1FA5EC6E8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918" t="34305" r="24415" b="27256"/>
            <a:stretch/>
          </p:blipFill>
          <p:spPr>
            <a:xfrm>
              <a:off x="7908259" y="2619000"/>
              <a:ext cx="1133401" cy="91398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F556964-9C9A-3A29-1A7A-BE386D89E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15040" y="2573190"/>
              <a:ext cx="703980" cy="70398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6A6EDE-0CCE-4066-09B5-B6897F023345}"/>
              </a:ext>
            </a:extLst>
          </p:cNvPr>
          <p:cNvGrpSpPr/>
          <p:nvPr/>
        </p:nvGrpSpPr>
        <p:grpSpPr>
          <a:xfrm>
            <a:off x="1101000" y="3532988"/>
            <a:ext cx="2848885" cy="2868756"/>
            <a:chOff x="651000" y="4270959"/>
            <a:chExt cx="2200739" cy="220203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7F136F-52FD-EA7C-029F-4B868AF76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369" y="4478205"/>
              <a:ext cx="1620000" cy="199479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408B17-3B3A-4697-8649-D0DCAFF1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000" y="4270959"/>
              <a:ext cx="2200739" cy="216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79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258250"/>
            <a:ext cx="11717498" cy="2592875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integration testing? 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Second level </a:t>
            </a:r>
            <a:r>
              <a:rPr lang="en-US" b="0" i="0" dirty="0">
                <a:effectLst/>
                <a:latin typeface="inter-regular"/>
              </a:rPr>
              <a:t>of the software testing process</a:t>
            </a:r>
            <a:endParaRPr lang="en-US" sz="3200" b="1" dirty="0"/>
          </a:p>
          <a:p>
            <a:pPr lvl="1">
              <a:lnSpc>
                <a:spcPct val="100000"/>
              </a:lnSpc>
            </a:pPr>
            <a:r>
              <a:rPr lang="en-US" b="0" i="0" dirty="0">
                <a:effectLst/>
                <a:latin typeface="inter-regular"/>
              </a:rPr>
              <a:t>Units or individual components of the software are 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tested</a:t>
            </a:r>
            <a:r>
              <a:rPr lang="en-US" b="0" i="0" dirty="0">
                <a:effectLst/>
                <a:latin typeface="inter-regular"/>
              </a:rPr>
              <a:t> in a 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group</a:t>
            </a:r>
          </a:p>
          <a:p>
            <a:pPr lvl="1">
              <a:lnSpc>
                <a:spcPct val="100000"/>
              </a:lnSpc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(1)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6FD54-DB9D-12E3-5724-55ED3A7F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00" y="4014000"/>
            <a:ext cx="2168400" cy="2168400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058E579-5969-8005-C59E-881525EAD449}"/>
              </a:ext>
            </a:extLst>
          </p:cNvPr>
          <p:cNvSpPr txBox="1">
            <a:spLocks/>
          </p:cNvSpPr>
          <p:nvPr/>
        </p:nvSpPr>
        <p:spPr>
          <a:xfrm>
            <a:off x="291000" y="3851125"/>
            <a:ext cx="7200000" cy="259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3200" dirty="0"/>
              <a:t>Done by developers, testers, or special integration teams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Supposes that components are </a:t>
            </a:r>
            <a:r>
              <a:rPr lang="en-US" sz="3200" b="1" dirty="0">
                <a:solidFill>
                  <a:schemeClr val="bg1"/>
                </a:solidFill>
              </a:rPr>
              <a:t>already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tested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individually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FB79A-463C-181D-BA10-322B1D3D9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471000" y="5142869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b="1" dirty="0"/>
              <a:t>Why we need "integration testing"?</a:t>
            </a:r>
          </a:p>
          <a:p>
            <a:pPr lvl="1"/>
            <a:r>
              <a:rPr lang="en-US" dirty="0"/>
              <a:t>After assembling the components, a new fault may occur</a:t>
            </a:r>
          </a:p>
          <a:p>
            <a:pPr lvl="1"/>
            <a:r>
              <a:rPr lang="en-US" dirty="0"/>
              <a:t>Testing must confirm that </a:t>
            </a:r>
            <a:r>
              <a:rPr lang="en-US" b="1" dirty="0">
                <a:solidFill>
                  <a:schemeClr val="bg1"/>
                </a:solidFill>
              </a:rPr>
              <a:t>all components collaborate correctly</a:t>
            </a:r>
          </a:p>
          <a:p>
            <a:pPr lvl="1"/>
            <a:r>
              <a:rPr lang="en-US" dirty="0"/>
              <a:t>The main goal is to expose faults in: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integrated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15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integration testing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Expose defects in the interfaces and interaction between integrated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</a:t>
            </a:r>
            <a:r>
              <a:rPr lang="bg-BG" b="1" dirty="0"/>
              <a:t>"</a:t>
            </a:r>
            <a:r>
              <a:rPr lang="en-US" b="1" dirty="0"/>
              <a:t>Integration test in the small</a:t>
            </a:r>
            <a:r>
              <a:rPr lang="bg-BG" b="1" dirty="0"/>
              <a:t>"</a:t>
            </a:r>
            <a:endParaRPr lang="en-US" b="1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integration testing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Testing the integration of systems and packages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Testing interfaces to external organizations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</a:t>
            </a:r>
            <a:r>
              <a:rPr lang="bg-BG" b="1" dirty="0"/>
              <a:t>"</a:t>
            </a:r>
            <a:r>
              <a:rPr lang="en-US" b="1" dirty="0"/>
              <a:t>Integration test in the large</a:t>
            </a:r>
            <a:r>
              <a:rPr lang="bg-BG" b="1" dirty="0"/>
              <a:t>"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Sub-levels of Integration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96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GitHub</a:t>
            </a:r>
            <a:r>
              <a:rPr lang="en-US" dirty="0"/>
              <a:t> has several modules (components):</a:t>
            </a:r>
          </a:p>
          <a:p>
            <a:pPr lvl="1"/>
            <a:r>
              <a:rPr lang="en-US" b="1" dirty="0"/>
              <a:t>Home Page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/>
              <a:t>Login Page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User Dashboard</a:t>
            </a:r>
            <a:endParaRPr lang="en-US" b="1" dirty="0"/>
          </a:p>
          <a:p>
            <a:r>
              <a:rPr lang="en-US" dirty="0"/>
              <a:t>Each of them is unit tested</a:t>
            </a:r>
          </a:p>
          <a:p>
            <a:r>
              <a:rPr lang="en-US" dirty="0"/>
              <a:t>We want to check if they </a:t>
            </a:r>
            <a:r>
              <a:rPr lang="en-US" b="1" dirty="0"/>
              <a:t>work together</a:t>
            </a:r>
          </a:p>
          <a:p>
            <a:r>
              <a:rPr lang="en-US" b="1" dirty="0"/>
              <a:t>Integration tests:</a:t>
            </a:r>
          </a:p>
          <a:p>
            <a:pPr lvl="1"/>
            <a:r>
              <a:rPr lang="en-US" dirty="0"/>
              <a:t>Test if the login link open the login form</a:t>
            </a:r>
          </a:p>
          <a:p>
            <a:pPr lvl="1"/>
            <a:r>
              <a:rPr lang="en-US" dirty="0"/>
              <a:t>Test if after successful login, the User Dashboard is shown</a:t>
            </a:r>
          </a:p>
          <a:p>
            <a:pPr lvl="1"/>
            <a:r>
              <a:rPr lang="en-US" dirty="0"/>
              <a:t>Test if after logout, the User Dashboard is unavailable</a:t>
            </a:r>
          </a:p>
          <a:p>
            <a:pPr>
              <a:buClr>
                <a:schemeClr val="tx1"/>
              </a:buClr>
            </a:pP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Testing: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43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CB763DD-A812-3FC0-D873-21CEDD4A7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en-US" dirty="0"/>
              <a:t>Testing the Entire System End-to-End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en-US" dirty="0"/>
              <a:t>System Testing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C035E0-1C8B-05E2-4BA8-03F5BC0F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26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F10D40-3FF8-4446-F004-A1BD211C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00" y="1809000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CBCC-31D6-7FA7-BA8E-F4C7B51BD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A </a:t>
            </a:r>
            <a:r>
              <a:rPr lang="en-US" sz="3400" b="1" i="0" dirty="0">
                <a:effectLst/>
                <a:latin typeface="proxima_nova"/>
              </a:rPr>
              <a:t>car</a:t>
            </a:r>
            <a:r>
              <a:rPr lang="en-US" sz="3400" b="0" i="0" dirty="0">
                <a:effectLst/>
                <a:latin typeface="proxima_nova"/>
              </a:rPr>
              <a:t> in the car factory is fully tested at the end of manufacturing process:</a:t>
            </a:r>
          </a:p>
          <a:p>
            <a:pPr lvl="1"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Engine</a:t>
            </a:r>
            <a:r>
              <a:rPr lang="en-US" sz="3400" dirty="0">
                <a:latin typeface="proxima_nova"/>
              </a:rPr>
              <a:t>, wheels, steering wheel</a:t>
            </a:r>
            <a:r>
              <a:rPr lang="bg-BG" sz="3400" dirty="0">
                <a:latin typeface="proxima_nova"/>
              </a:rPr>
              <a:t>, </a:t>
            </a:r>
            <a:r>
              <a:rPr lang="en-US" sz="3400" dirty="0">
                <a:latin typeface="proxima_nova"/>
              </a:rPr>
              <a:t>brakes</a:t>
            </a:r>
          </a:p>
          <a:p>
            <a:pPr lvl="1"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Doors, locking, seats</a:t>
            </a:r>
          </a:p>
          <a:p>
            <a:pPr lvl="1"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Electrical system: lights, wipers, air conditioner</a:t>
            </a:r>
          </a:p>
          <a:p>
            <a:pPr lvl="1">
              <a:buClr>
                <a:schemeClr val="tx1"/>
              </a:buClr>
            </a:pPr>
            <a:r>
              <a:rPr lang="en-US" sz="3200" b="0" i="0" dirty="0">
                <a:effectLst/>
                <a:latin typeface="proxima_nova"/>
              </a:rPr>
              <a:t>Entertainment system: radio, GPS, maps</a:t>
            </a:r>
          </a:p>
          <a:p>
            <a:pPr lvl="1">
              <a:buClr>
                <a:schemeClr val="tx1"/>
              </a:buClr>
            </a:pPr>
            <a:r>
              <a:rPr lang="en-US" sz="3200" b="0" i="0" dirty="0">
                <a:effectLst/>
                <a:latin typeface="proxima_nova"/>
              </a:rPr>
              <a:t>Etc.</a:t>
            </a:r>
          </a:p>
          <a:p>
            <a:pPr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QAs already assessed all these features individually, but they must also </a:t>
            </a:r>
            <a:r>
              <a:rPr lang="en-US" sz="3400" b="1" i="0" dirty="0">
                <a:effectLst/>
                <a:latin typeface="proxima_nova"/>
              </a:rPr>
              <a:t>test them as a complete system </a:t>
            </a:r>
            <a:r>
              <a:rPr lang="en-US" sz="3400" b="0" i="0" dirty="0">
                <a:effectLst/>
                <a:latin typeface="proxima_nova"/>
              </a:rPr>
              <a:t>to ensure interoperability</a:t>
            </a:r>
            <a:endParaRPr lang="en-GB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97A6DE-0177-1D5D-DFBF-1A79F31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in Real Life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0A234F-5EE3-66FF-4218-3CBA0B547708}"/>
              </a:ext>
            </a:extLst>
          </p:cNvPr>
          <p:cNvGrpSpPr/>
          <p:nvPr/>
        </p:nvGrpSpPr>
        <p:grpSpPr>
          <a:xfrm>
            <a:off x="8751000" y="2034000"/>
            <a:ext cx="2850204" cy="2384149"/>
            <a:chOff x="8159595" y="1937216"/>
            <a:chExt cx="3135224" cy="26225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D66970-6476-747E-9514-BDE7CDA73720}"/>
                </a:ext>
              </a:extLst>
            </p:cNvPr>
            <p:cNvGrpSpPr/>
            <p:nvPr/>
          </p:nvGrpSpPr>
          <p:grpSpPr>
            <a:xfrm>
              <a:off x="8616003" y="2315043"/>
              <a:ext cx="2678816" cy="2244737"/>
              <a:chOff x="7806000" y="2349000"/>
              <a:chExt cx="3663095" cy="3069523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ED8BAB1-E41B-E182-DD25-C483627F1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7806000" y="2349000"/>
                <a:ext cx="3060000" cy="306952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D8B6D44-4474-7EC1-D97F-1A5522717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3948" y="3010778"/>
                <a:ext cx="675147" cy="675147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167068-67BE-4C5C-E541-9B285443C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7685" y="2191527"/>
              <a:ext cx="503400" cy="503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A121FD-1313-F200-A5D8-213ECA103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9595" y="2694927"/>
              <a:ext cx="732807" cy="73280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2A5E652-40A5-D44E-4A07-AEAA5D05F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1524" y="1937216"/>
              <a:ext cx="638400" cy="638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80A642-FCCD-ABAA-A1AE-51F57BA50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52671" y="2146527"/>
              <a:ext cx="593400" cy="59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77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286125"/>
            <a:ext cx="11610000" cy="5202875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dirty="0"/>
              <a:t>What is system testing? 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Third level </a:t>
            </a:r>
            <a:r>
              <a:rPr lang="en-US" b="0" i="0" dirty="0">
                <a:effectLst/>
                <a:latin typeface="inter-regular"/>
              </a:rPr>
              <a:t>of the software testing process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en-US" dirty="0"/>
              <a:t>Focus on the </a:t>
            </a:r>
            <a:r>
              <a:rPr lang="en-US" b="1" dirty="0">
                <a:solidFill>
                  <a:schemeClr val="bg1"/>
                </a:solidFill>
              </a:rPr>
              <a:t>whole system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(what the system is doing)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Is the car correctly assembled, working as intended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capabilities </a:t>
            </a:r>
            <a:r>
              <a:rPr lang="en-US" dirty="0"/>
              <a:t>(how the system is doing it)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Is the car reliable, secure, maintainability, performance, efficiency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Done by executing </a:t>
            </a: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tasks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Exclusively done by the </a:t>
            </a:r>
            <a:r>
              <a:rPr lang="en-US" b="1" dirty="0">
                <a:solidFill>
                  <a:schemeClr val="bg1"/>
                </a:solidFill>
              </a:rPr>
              <a:t>QA Engineers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(1)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51CFD2-2834-7362-0629-88FB68074DFD}"/>
              </a:ext>
            </a:extLst>
          </p:cNvPr>
          <p:cNvGrpSpPr/>
          <p:nvPr/>
        </p:nvGrpSpPr>
        <p:grpSpPr>
          <a:xfrm>
            <a:off x="8611112" y="1359000"/>
            <a:ext cx="3330000" cy="3330000"/>
            <a:chOff x="8862000" y="1314000"/>
            <a:chExt cx="3330000" cy="333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22F9B2-8D25-8D0F-F1CC-DFA88F6DD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5C865D-E4DF-AAB8-66CE-1027A3E51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8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766" y="1281604"/>
            <a:ext cx="9049234" cy="538739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Test Levels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Unit</a:t>
            </a:r>
            <a:r>
              <a:rPr lang="en-US" dirty="0"/>
              <a:t> Testing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Integration</a:t>
            </a:r>
            <a:r>
              <a:rPr lang="en-US" dirty="0"/>
              <a:t> Testing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System</a:t>
            </a:r>
            <a:r>
              <a:rPr lang="en-US" dirty="0"/>
              <a:t> Testing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Acceptance</a:t>
            </a:r>
            <a:r>
              <a:rPr lang="en-US" dirty="0"/>
              <a:t> Testing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/>
              <a:t>Test Types</a:t>
            </a:r>
          </a:p>
          <a:p>
            <a:pPr marL="860733" lvl="1" indent="-571500">
              <a:lnSpc>
                <a:spcPct val="110000"/>
              </a:lnSpc>
            </a:pPr>
            <a:r>
              <a:rPr lang="en-US" b="1" dirty="0"/>
              <a:t>Functional</a:t>
            </a:r>
            <a:r>
              <a:rPr lang="en-US" dirty="0"/>
              <a:t> Testing</a:t>
            </a:r>
          </a:p>
          <a:p>
            <a:pPr marL="860733" lvl="1" indent="-571500">
              <a:lnSpc>
                <a:spcPct val="110000"/>
              </a:lnSpc>
            </a:pPr>
            <a:r>
              <a:rPr lang="en-US" b="1" dirty="0"/>
              <a:t>Non-Functional</a:t>
            </a:r>
            <a:r>
              <a:rPr lang="en-US" dirty="0"/>
              <a:t> Testing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90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/>
              <a:t>Why we need System Testing?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Previous tests </a:t>
            </a:r>
            <a:r>
              <a:rPr lang="en-US" dirty="0"/>
              <a:t>were done against </a:t>
            </a:r>
            <a:r>
              <a:rPr lang="en-US" b="1" dirty="0">
                <a:solidFill>
                  <a:schemeClr val="bg1"/>
                </a:solidFill>
              </a:rPr>
              <a:t>technical specifications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b="1" dirty="0"/>
              <a:t> </a:t>
            </a:r>
            <a:r>
              <a:rPr lang="en-US" dirty="0"/>
              <a:t>look at the system from the perspective</a:t>
            </a:r>
            <a:br>
              <a:rPr lang="en-US" dirty="0"/>
            </a:br>
            <a:r>
              <a:rPr lang="en-US" dirty="0"/>
              <a:t>of the end user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System testing is done in 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non-functional</a:t>
            </a:r>
            <a:r>
              <a:rPr lang="en-US" dirty="0"/>
              <a:t> way to ensure working system for the end 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46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725598" cy="5528766"/>
          </a:xfrm>
        </p:spPr>
        <p:txBody>
          <a:bodyPr/>
          <a:lstStyle/>
          <a:p>
            <a:r>
              <a:rPr lang="en-US" dirty="0"/>
              <a:t>System testing requires a </a:t>
            </a:r>
            <a:r>
              <a:rPr lang="en-US" b="1" dirty="0">
                <a:solidFill>
                  <a:schemeClr val="bg1"/>
                </a:solidFill>
              </a:rPr>
              <a:t>dedicated environment</a:t>
            </a:r>
          </a:p>
          <a:p>
            <a:pPr lvl="1"/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</a:rPr>
              <a:t>end-user environment</a:t>
            </a:r>
          </a:p>
          <a:p>
            <a:pPr lvl="1"/>
            <a:r>
              <a:rPr lang="en-US" dirty="0"/>
              <a:t>Designed for </a:t>
            </a:r>
            <a:r>
              <a:rPr lang="en-US" b="1" dirty="0">
                <a:solidFill>
                  <a:schemeClr val="bg1"/>
                </a:solidFill>
              </a:rPr>
              <a:t>system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Testing: Example</a:t>
            </a:r>
            <a:endParaRPr lang="bg-BG" dirty="0"/>
          </a:p>
        </p:txBody>
      </p:sp>
      <p:pic>
        <p:nvPicPr>
          <p:cNvPr id="5" name="Picture 2" descr="Testing and Staging Environments in eCommerce Implementation – OroCommerce">
            <a:extLst>
              <a:ext uri="{FF2B5EF4-FFF2-40B4-BE49-F238E27FC236}">
                <a16:creationId xmlns:a16="http://schemas.microsoft.com/office/drawing/2014/main" id="{F7E7E8CA-346A-3938-777C-AD926FF6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52" y="1674000"/>
            <a:ext cx="5593889" cy="441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EB29ADA-49A1-E593-25BD-661E050B9E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80078"/>
            <a:ext cx="10961783" cy="123700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Customer Tests the Final Product</a:t>
            </a:r>
            <a:br>
              <a:rPr lang="en-US" dirty="0"/>
            </a:br>
            <a:r>
              <a:rPr lang="en-US" dirty="0"/>
              <a:t>from a Business Perspective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578680"/>
            <a:ext cx="10961783" cy="768084"/>
          </a:xfrm>
        </p:spPr>
        <p:txBody>
          <a:bodyPr/>
          <a:lstStyle/>
          <a:p>
            <a:r>
              <a:rPr lang="en-US" dirty="0"/>
              <a:t>Acceptance Testing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597EF-E732-FA8B-8AA7-C9CAEB9C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26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E3408F-CFD6-FE2A-9274-3AB5A4967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00" y="999000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CBCC-31D6-7FA7-BA8E-F4C7B51BD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Apartment owner </a:t>
            </a:r>
            <a:r>
              <a:rPr lang="en-US" b="1" dirty="0"/>
              <a:t>checks the apartment</a:t>
            </a:r>
            <a:r>
              <a:rPr lang="en-US" dirty="0"/>
              <a:t> after refurbishment</a:t>
            </a:r>
          </a:p>
          <a:p>
            <a:pPr lvl="1"/>
            <a:r>
              <a:rPr lang="en-US" dirty="0"/>
              <a:t>All rooms: floors, ceilings, walls, doors, windows</a:t>
            </a:r>
          </a:p>
          <a:p>
            <a:pPr lvl="1"/>
            <a:r>
              <a:rPr lang="en-US" dirty="0"/>
              <a:t>Appliances</a:t>
            </a:r>
          </a:p>
          <a:p>
            <a:pPr lvl="1"/>
            <a:r>
              <a:rPr lang="en-US" dirty="0"/>
              <a:t>Furniture</a:t>
            </a:r>
          </a:p>
          <a:p>
            <a:pPr lvl="1"/>
            <a:r>
              <a:rPr lang="en-US" dirty="0"/>
              <a:t>Water and plumbing</a:t>
            </a:r>
          </a:p>
          <a:p>
            <a:pPr lvl="1"/>
            <a:r>
              <a:rPr lang="en-US" dirty="0"/>
              <a:t>Electricity</a:t>
            </a:r>
          </a:p>
          <a:p>
            <a:pPr lvl="1"/>
            <a:r>
              <a:rPr lang="en-US" dirty="0"/>
              <a:t>Gas</a:t>
            </a:r>
          </a:p>
          <a:p>
            <a:pPr lvl="1"/>
            <a:r>
              <a:rPr lang="en-US" dirty="0"/>
              <a:t>Etc.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97A6DE-0177-1D5D-DFBF-1A79F31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in Real Life</a:t>
            </a:r>
            <a:endParaRPr lang="en-GB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DA7C9B7-772D-790D-49A7-53C2432C3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00" y="3249000"/>
            <a:ext cx="3366185" cy="33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610000" cy="5472875"/>
          </a:xfrm>
        </p:spPr>
        <p:txBody>
          <a:bodyPr>
            <a:noAutofit/>
          </a:bodyPr>
          <a:lstStyle/>
          <a:p>
            <a:r>
              <a:rPr lang="en-US" sz="3600" b="1" dirty="0"/>
              <a:t>What is acceptance testing? </a:t>
            </a:r>
          </a:p>
          <a:p>
            <a:pPr lvl="1">
              <a:buClr>
                <a:schemeClr val="tx1"/>
              </a:buClr>
            </a:pPr>
            <a:r>
              <a:rPr lang="en-US" sz="2800" b="1" i="0" dirty="0">
                <a:solidFill>
                  <a:schemeClr val="bg1"/>
                </a:solidFill>
                <a:effectLst/>
                <a:latin typeface="inter-regular"/>
              </a:rPr>
              <a:t>Final level, </a:t>
            </a:r>
            <a:r>
              <a:rPr lang="en-US" sz="2800" dirty="0">
                <a:latin typeface="inter-regular"/>
              </a:rPr>
              <a:t>usually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inter-regular"/>
              </a:rPr>
              <a:t> </a:t>
            </a:r>
            <a:r>
              <a:rPr lang="en-US" sz="2800" b="0" i="0" dirty="0">
                <a:effectLst/>
                <a:latin typeface="inter-regular"/>
              </a:rPr>
              <a:t>before deployment</a:t>
            </a:r>
            <a:endParaRPr lang="en-US" sz="2800" b="1" dirty="0"/>
          </a:p>
          <a:p>
            <a:pPr lvl="1"/>
            <a:r>
              <a:rPr lang="en-US" sz="2800" dirty="0"/>
              <a:t>Validates the </a:t>
            </a:r>
            <a:r>
              <a:rPr lang="en-US" sz="2800" b="1" dirty="0">
                <a:solidFill>
                  <a:schemeClr val="bg1"/>
                </a:solidFill>
              </a:rPr>
              <a:t>end-to-end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business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flow</a:t>
            </a:r>
          </a:p>
          <a:p>
            <a:pPr lvl="1"/>
            <a:r>
              <a:rPr lang="en-US" sz="2800" dirty="0"/>
              <a:t>Considers </a:t>
            </a:r>
            <a:r>
              <a:rPr lang="en-US" sz="2800" b="1" dirty="0">
                <a:solidFill>
                  <a:schemeClr val="bg1"/>
                </a:solidFill>
              </a:rPr>
              <a:t>legal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regulatory</a:t>
            </a:r>
            <a:r>
              <a:rPr lang="en-US" sz="2800" dirty="0"/>
              <a:t> requirements</a:t>
            </a:r>
          </a:p>
          <a:p>
            <a:pPr lvl="1"/>
            <a:r>
              <a:rPr lang="en-US" sz="2800" dirty="0"/>
              <a:t>Acceptance testing is done: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By</a:t>
            </a:r>
            <a:r>
              <a:rPr lang="en-GB" sz="2800" b="1" dirty="0">
                <a:solidFill>
                  <a:schemeClr val="bg1"/>
                </a:solidFill>
              </a:rPr>
              <a:t> Business </a:t>
            </a:r>
            <a:r>
              <a:rPr lang="en-GB" sz="2800" dirty="0"/>
              <a:t>team members (</a:t>
            </a:r>
            <a:r>
              <a:rPr lang="en-GB" sz="2800" b="1" dirty="0">
                <a:solidFill>
                  <a:schemeClr val="bg1"/>
                </a:solidFill>
              </a:rPr>
              <a:t>Alpha</a:t>
            </a:r>
            <a:r>
              <a:rPr lang="en-GB" sz="2800" dirty="0"/>
              <a:t> testing)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By</a:t>
            </a:r>
            <a:r>
              <a:rPr lang="en-GB" sz="2800" b="1" dirty="0">
                <a:solidFill>
                  <a:schemeClr val="bg1"/>
                </a:solidFill>
              </a:rPr>
              <a:t> End-users </a:t>
            </a:r>
            <a:r>
              <a:rPr lang="en-GB" sz="2800" dirty="0"/>
              <a:t>(</a:t>
            </a:r>
            <a:r>
              <a:rPr lang="en-GB" sz="2800" b="1" dirty="0">
                <a:solidFill>
                  <a:schemeClr val="bg1"/>
                </a:solidFill>
              </a:rPr>
              <a:t>Beta</a:t>
            </a:r>
            <a:r>
              <a:rPr lang="en-GB" sz="2800" dirty="0"/>
              <a:t> testing)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Following the </a:t>
            </a:r>
            <a:r>
              <a:rPr lang="en-GB" sz="2800" b="1" dirty="0">
                <a:solidFill>
                  <a:schemeClr val="bg1"/>
                </a:solidFill>
              </a:rPr>
              <a:t>operational</a:t>
            </a:r>
            <a:r>
              <a:rPr lang="en-GB" sz="2800" dirty="0"/>
              <a:t> instructions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Ensuring commitment to</a:t>
            </a:r>
            <a:r>
              <a:rPr lang="en-US" sz="2800" b="1" dirty="0">
                <a:solidFill>
                  <a:schemeClr val="bg1"/>
                </a:solidFill>
              </a:rPr>
              <a:t> contractual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regulatory </a:t>
            </a:r>
            <a:r>
              <a:rPr lang="en-US" sz="2800" dirty="0"/>
              <a:t>guidelines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73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/>
              <a:t>Why we need "acceptance testing"?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Verifies the </a:t>
            </a:r>
            <a:r>
              <a:rPr lang="en-US" b="1" dirty="0">
                <a:solidFill>
                  <a:schemeClr val="bg1"/>
                </a:solidFill>
              </a:rPr>
              <a:t>work of the system</a:t>
            </a:r>
            <a:r>
              <a:rPr lang="en-US" dirty="0"/>
              <a:t>, usually</a:t>
            </a:r>
            <a:r>
              <a:rPr lang="en-US" b="1" dirty="0"/>
              <a:t> </a:t>
            </a:r>
            <a:r>
              <a:rPr lang="en-US" dirty="0"/>
              <a:t>before deployment </a:t>
            </a:r>
          </a:p>
          <a:p>
            <a:pPr lvl="1"/>
            <a:r>
              <a:rPr lang="en-US" dirty="0"/>
              <a:t>The main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working business flow</a:t>
            </a:r>
          </a:p>
          <a:p>
            <a:pPr lvl="1"/>
            <a:r>
              <a:rPr lang="en-US" dirty="0"/>
              <a:t>Doesn't focus on the cosmetic errors</a:t>
            </a:r>
          </a:p>
          <a:p>
            <a:pPr lvl="1"/>
            <a:r>
              <a:rPr lang="en-US" dirty="0"/>
              <a:t>Meets the 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system behavior</a:t>
            </a:r>
            <a:r>
              <a:rPr lang="en-US" b="1" dirty="0"/>
              <a:t> </a:t>
            </a: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</a:rPr>
              <a:t>client expectations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11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latest Microsoft Windows is tested first </a:t>
            </a:r>
            <a:r>
              <a:rPr lang="en-US" sz="3200" b="1" dirty="0"/>
              <a:t>internally in Redmond</a:t>
            </a:r>
            <a:r>
              <a:rPr lang="en-US" sz="3200" dirty="0"/>
              <a:t> (alpha tests), then by 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inside users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(everywhere in the world)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Testing: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0E5F6-F610-536B-9F3F-3900856756C5}"/>
              </a:ext>
            </a:extLst>
          </p:cNvPr>
          <p:cNvSpPr txBox="1"/>
          <p:nvPr/>
        </p:nvSpPr>
        <p:spPr>
          <a:xfrm>
            <a:off x="291000" y="2435363"/>
            <a:ext cx="571500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Alpha Testers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Group of </a:t>
            </a:r>
            <a:r>
              <a:rPr lang="en-US" sz="2800" b="1" dirty="0"/>
              <a:t>internal</a:t>
            </a:r>
            <a:r>
              <a:rPr lang="en-US" sz="2800" dirty="0"/>
              <a:t> users 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ea typeface="Calibri" panose="020F0502020204030204" pitchFamily="34" charset="0"/>
              </a:rPr>
              <a:t>Knowledgeable</a:t>
            </a:r>
            <a:r>
              <a:rPr lang="en-US" sz="2800" dirty="0">
                <a:effectLst/>
                <a:ea typeface="Calibri" panose="020F0502020204030204" pitchFamily="34" charset="0"/>
              </a:rPr>
              <a:t> of the project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ea typeface="Calibri" panose="020F0502020204030204" pitchFamily="34" charset="0"/>
              </a:rPr>
              <a:t>Not directly involved </a:t>
            </a:r>
            <a:r>
              <a:rPr lang="en-US" sz="2800" dirty="0">
                <a:effectLst/>
                <a:ea typeface="Calibri" panose="020F0502020204030204" pitchFamily="34" charset="0"/>
              </a:rPr>
              <a:t>in its development 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Test whether the app </a:t>
            </a:r>
            <a:r>
              <a:rPr lang="en-US" sz="2800" b="1" dirty="0"/>
              <a:t>functions correctly 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/>
              <a:t>Feedback</a:t>
            </a:r>
            <a:r>
              <a:rPr lang="en-US" sz="2800" dirty="0"/>
              <a:t> how the </a:t>
            </a:r>
            <a:r>
              <a:rPr lang="en-US" sz="2800" b="1" dirty="0"/>
              <a:t>user experience </a:t>
            </a:r>
            <a:r>
              <a:rPr lang="en-US" sz="2800" dirty="0"/>
              <a:t>can improve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FB2EF-E8BD-B2AB-4412-89AE870062D9}"/>
              </a:ext>
            </a:extLst>
          </p:cNvPr>
          <p:cNvSpPr txBox="1"/>
          <p:nvPr/>
        </p:nvSpPr>
        <p:spPr>
          <a:xfrm>
            <a:off x="6186000" y="2437906"/>
            <a:ext cx="571500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Beta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Testers</a:t>
            </a:r>
            <a:endParaRPr lang="en-US" sz="2800" b="1" dirty="0"/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ea typeface="Calibri" panose="020F0502020204030204" pitchFamily="34" charset="0"/>
              </a:rPr>
              <a:t>After the internal team tests the product and bugs are fixed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ea typeface="Calibri" panose="020F0502020204030204" pitchFamily="34" charset="0"/>
              </a:rPr>
              <a:t>Beta testing occurs with a 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selected group of end users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ea typeface="Calibri" panose="020F0502020204030204" pitchFamily="34" charset="0"/>
              </a:rPr>
              <a:t>Serves as a 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soft launch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ea typeface="Calibri" panose="020F0502020204030204" pitchFamily="34" charset="0"/>
              </a:rPr>
              <a:t>Feedback from real users </a:t>
            </a:r>
            <a:r>
              <a:rPr lang="en-US" sz="2800" dirty="0">
                <a:effectLst/>
                <a:ea typeface="Calibri" panose="020F0502020204030204" pitchFamily="34" charset="0"/>
              </a:rPr>
              <a:t>who have 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no prior knowledge </a:t>
            </a:r>
            <a:r>
              <a:rPr lang="en-US" sz="2800" dirty="0">
                <a:effectLst/>
                <a:ea typeface="Calibri" panose="020F0502020204030204" pitchFamily="34" charset="0"/>
              </a:rPr>
              <a:t>of the application and/or new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Types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2C468-02CD-B04D-3508-051454669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04219"/>
            <a:ext cx="10961783" cy="604781"/>
          </a:xfrm>
        </p:spPr>
        <p:txBody>
          <a:bodyPr/>
          <a:lstStyle/>
          <a:p>
            <a:r>
              <a:rPr lang="en-US" b="0" dirty="0"/>
              <a:t>Functional vs. Non-Functional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3AD19-CBCB-8591-73F0-45ACFF27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39152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Group of </a:t>
            </a:r>
            <a:r>
              <a:rPr lang="en-US" b="1" dirty="0">
                <a:solidFill>
                  <a:schemeClr val="bg1"/>
                </a:solidFill>
              </a:rPr>
              <a:t>test activities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characteristics</a:t>
            </a:r>
            <a:r>
              <a:rPr lang="en-US" dirty="0"/>
              <a:t> of a software system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Test types are divided into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main groups: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</a:t>
            </a:r>
            <a:r>
              <a:rPr lang="en-US" dirty="0"/>
              <a:t>testing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Answers to the question </a:t>
            </a:r>
            <a:r>
              <a:rPr lang="en-US" b="1" dirty="0">
                <a:solidFill>
                  <a:schemeClr val="bg1"/>
                </a:solidFill>
              </a:rPr>
              <a:t>"What?"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Validates software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Non-functional </a:t>
            </a:r>
            <a:r>
              <a:rPr lang="en-US" dirty="0"/>
              <a:t>testing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Answers to the question </a:t>
            </a:r>
            <a:r>
              <a:rPr lang="en-US" b="1" dirty="0">
                <a:solidFill>
                  <a:schemeClr val="bg1"/>
                </a:solidFill>
              </a:rPr>
              <a:t>"How?"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Validates the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of the software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44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DB4F7-23CB-8D9D-FD65-952EBE79A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>
                <a:cs typeface="Calibri" panose="020F0502020204030204" pitchFamily="34" charset="0"/>
              </a:rPr>
              <a:t>In an </a:t>
            </a:r>
            <a:r>
              <a:rPr lang="en-US" sz="3500" b="1" dirty="0">
                <a:cs typeface="Calibri" panose="020F0502020204030204" pitchFamily="34" charset="0"/>
              </a:rPr>
              <a:t>online banking software</a:t>
            </a:r>
            <a:r>
              <a:rPr lang="en-US" sz="3500" dirty="0">
                <a:cs typeface="Calibri" panose="020F0502020204030204" pitchFamily="34" charset="0"/>
              </a:rPr>
              <a:t>, the </a:t>
            </a:r>
            <a:r>
              <a:rPr lang="en-US" sz="3500" b="1" dirty="0">
                <a:solidFill>
                  <a:schemeClr val="bg1"/>
                </a:solidFill>
                <a:cs typeface="Calibri" panose="020F0502020204030204" pitchFamily="34" charset="0"/>
              </a:rPr>
              <a:t>functional testing </a:t>
            </a:r>
            <a:r>
              <a:rPr lang="en-US" sz="3500" dirty="0">
                <a:cs typeface="Calibri" panose="020F0502020204030204" pitchFamily="34" charset="0"/>
              </a:rPr>
              <a:t>includes: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Testing whether the funds are </a:t>
            </a:r>
            <a:r>
              <a:rPr lang="en-US" sz="3300" b="1" dirty="0">
                <a:cs typeface="Calibri" panose="020F0502020204030204" pitchFamily="34" charset="0"/>
              </a:rPr>
              <a:t>transferred accurately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Whether interest </a:t>
            </a:r>
            <a:r>
              <a:rPr lang="en-US" sz="3300" b="1" dirty="0">
                <a:cs typeface="Calibri" panose="020F0502020204030204" pitchFamily="34" charset="0"/>
              </a:rPr>
              <a:t>calculations are correct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Whether bill </a:t>
            </a:r>
            <a:r>
              <a:rPr lang="en-US" sz="3300" b="1" dirty="0">
                <a:cs typeface="Calibri" panose="020F0502020204030204" pitchFamily="34" charset="0"/>
              </a:rPr>
              <a:t>payments are made on time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cs typeface="Calibri" panose="020F0502020204030204" pitchFamily="34" charset="0"/>
              </a:rPr>
              <a:t>Non-functional</a:t>
            </a:r>
            <a:r>
              <a:rPr lang="en-US" sz="35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sz="3500" dirty="0">
                <a:cs typeface="Calibri" panose="020F0502020204030204" pitchFamily="34" charset="0"/>
              </a:rPr>
              <a:t>testing focus on the </a:t>
            </a:r>
            <a:r>
              <a:rPr lang="en-US" sz="3500" b="1" dirty="0">
                <a:cs typeface="Calibri" panose="020F0502020204030204" pitchFamily="34" charset="0"/>
              </a:rPr>
              <a:t>security of the system</a:t>
            </a:r>
            <a:r>
              <a:rPr lang="en-US" sz="3500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To ensure all </a:t>
            </a:r>
            <a:r>
              <a:rPr lang="en-US" sz="3300" b="1" dirty="0">
                <a:cs typeface="Calibri" panose="020F0502020204030204" pitchFamily="34" charset="0"/>
              </a:rPr>
              <a:t>access is safe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To ensure that the system can </a:t>
            </a:r>
            <a:r>
              <a:rPr lang="en-US" sz="3300" b="1" dirty="0">
                <a:cs typeface="Calibri" panose="020F0502020204030204" pitchFamily="34" charset="0"/>
              </a:rPr>
              <a:t>handle the load</a:t>
            </a:r>
          </a:p>
          <a:p>
            <a:pPr lvl="2"/>
            <a:r>
              <a:rPr lang="en-US" sz="3100" dirty="0">
                <a:cs typeface="Calibri" panose="020F0502020204030204" pitchFamily="34" charset="0"/>
              </a:rPr>
              <a:t>Especially during a peak time like the start of the month, </a:t>
            </a:r>
            <a:r>
              <a:rPr lang="en-US" sz="3100" dirty="0"/>
              <a:t>when there are salary disbursements and payments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Types: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68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/>
              <a:t>#</a:t>
            </a:r>
            <a:r>
              <a:rPr lang="en-US" sz="10000" b="1" dirty="0">
                <a:solidFill>
                  <a:srgbClr val="234465"/>
                </a:solidFill>
              </a:rPr>
              <a:t>QA-Basics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AEC4F-DF8F-3FBD-98DC-95A8B347B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8305-0C78-330C-3003-226B67695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applied</a:t>
            </a:r>
            <a:r>
              <a:rPr lang="en-US" dirty="0"/>
              <a:t> at (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)</a:t>
            </a:r>
            <a:r>
              <a:rPr lang="en-US" b="1" dirty="0">
                <a:solidFill>
                  <a:schemeClr val="bg1"/>
                </a:solidFill>
              </a:rPr>
              <a:t>any test levels</a:t>
            </a:r>
          </a:p>
          <a:p>
            <a:r>
              <a:rPr lang="en-US" dirty="0"/>
              <a:t>Example: testing the "</a:t>
            </a:r>
            <a:r>
              <a:rPr lang="en-US" b="1" dirty="0"/>
              <a:t>register user</a:t>
            </a:r>
            <a:r>
              <a:rPr lang="en-US" dirty="0"/>
              <a:t>" scenario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tests:</a:t>
            </a:r>
          </a:p>
          <a:p>
            <a:pPr lvl="2">
              <a:buClr>
                <a:schemeClr val="tx2"/>
              </a:buClr>
            </a:pPr>
            <a:r>
              <a:rPr lang="en-US" dirty="0"/>
              <a:t>Valid user info, invalid user info, duplicated user info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Non-functional</a:t>
            </a:r>
            <a:r>
              <a:rPr lang="en-US" dirty="0"/>
              <a:t> tests:</a:t>
            </a:r>
          </a:p>
          <a:p>
            <a:pPr lvl="2">
              <a:buClr>
                <a:schemeClr val="tx2"/>
              </a:buClr>
            </a:pPr>
            <a:r>
              <a:rPr lang="en-US" dirty="0"/>
              <a:t>Performance (100k users), reliability (1 user per second for 24 hours), UX test (is it user 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A2DA63-AD85-576E-F21F-8D5323E9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 &amp; Test Levels</a:t>
            </a:r>
          </a:p>
        </p:txBody>
      </p:sp>
    </p:spTree>
    <p:extLst>
      <p:ext uri="{BB962C8B-B14F-4D97-AF65-F5344CB8AC3E}">
        <p14:creationId xmlns:p14="http://schemas.microsoft.com/office/powerpoint/2010/main" val="25107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7FD822-1C02-F76D-7C9D-BAC3AB98E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en-US" dirty="0"/>
              <a:t>Testing Certain Functions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en-US" dirty="0"/>
              <a:t>Functional Testing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3DA71-7136-C053-8875-89BCFEFB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64" y="1390064"/>
            <a:ext cx="2421273" cy="24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Hair dryer</a:t>
            </a:r>
            <a:r>
              <a:rPr lang="en-US" dirty="0"/>
              <a:t>: functional testing</a:t>
            </a:r>
            <a:endParaRPr lang="en-US" b="1" dirty="0"/>
          </a:p>
          <a:p>
            <a:pPr lvl="1"/>
            <a:r>
              <a:rPr lang="en-US" dirty="0"/>
              <a:t>Start /</a:t>
            </a:r>
            <a:r>
              <a:rPr lang="bg-BG" dirty="0"/>
              <a:t> </a:t>
            </a:r>
            <a:r>
              <a:rPr lang="en-US" dirty="0"/>
              <a:t>Stop</a:t>
            </a:r>
          </a:p>
          <a:p>
            <a:pPr lvl="1"/>
            <a:r>
              <a:rPr lang="en-US" dirty="0"/>
              <a:t>Change speed</a:t>
            </a:r>
          </a:p>
          <a:p>
            <a:pPr lvl="1"/>
            <a:r>
              <a:rPr lang="en-US" dirty="0"/>
              <a:t>Hot / cold air</a:t>
            </a:r>
          </a:p>
          <a:p>
            <a:pPr lvl="1"/>
            <a:r>
              <a:rPr lang="en-US" dirty="0"/>
              <a:t>Ionic settings</a:t>
            </a:r>
          </a:p>
          <a:p>
            <a:pPr lvl="1"/>
            <a:r>
              <a:rPr lang="en-US" dirty="0"/>
              <a:t>Different attachments tests</a:t>
            </a:r>
          </a:p>
          <a:p>
            <a:pPr lvl="1"/>
            <a:r>
              <a:rPr lang="en-US" dirty="0"/>
              <a:t>Retractable cable reel tests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 in Real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65A21-3A88-545C-400A-189A6FB1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371" y="2259000"/>
            <a:ext cx="2663400" cy="26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116724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Tests the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that a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Functions are </a:t>
            </a:r>
            <a:r>
              <a:rPr lang="en-US" b="1" dirty="0">
                <a:solidFill>
                  <a:schemeClr val="bg1"/>
                </a:solidFill>
              </a:rPr>
              <a:t>"what"</a:t>
            </a:r>
            <a:r>
              <a:rPr lang="en-US" dirty="0"/>
              <a:t> the system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do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the software system against the 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  <a:p>
            <a:pPr>
              <a:buClr>
                <a:schemeClr val="tx1"/>
              </a:buClr>
            </a:pPr>
            <a:r>
              <a:rPr lang="en-US" dirty="0"/>
              <a:t>Functional testing mainly involves </a:t>
            </a:r>
            <a:r>
              <a:rPr lang="en-US" b="1" dirty="0">
                <a:solidFill>
                  <a:schemeClr val="bg1"/>
                </a:solidFill>
              </a:rPr>
              <a:t>black box testing</a:t>
            </a:r>
          </a:p>
          <a:p>
            <a:pPr>
              <a:buClr>
                <a:schemeClr val="tx1"/>
              </a:buClr>
            </a:pPr>
            <a:r>
              <a:rPr lang="en-US" dirty="0"/>
              <a:t>Functional </a:t>
            </a:r>
            <a:r>
              <a:rPr lang="en-US" b="1" dirty="0">
                <a:solidFill>
                  <a:schemeClr val="bg1"/>
                </a:solidFill>
              </a:rPr>
              <a:t>coverage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way to measure the completeness of exercising functional tests over a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94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Testing the </a:t>
            </a:r>
            <a:r>
              <a:rPr lang="en-US" b="1" dirty="0">
                <a:solidFill>
                  <a:schemeClr val="bg1"/>
                </a:solidFill>
              </a:rPr>
              <a:t>main functions </a:t>
            </a:r>
            <a:r>
              <a:rPr lang="en-US" dirty="0"/>
              <a:t>of an application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messages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whether suitable error</a:t>
            </a:r>
            <a:br>
              <a:rPr lang="en-US" dirty="0"/>
            </a:br>
            <a:r>
              <a:rPr lang="en-US" dirty="0"/>
              <a:t>messages are displayed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Basic usability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Navigation through the screens without any difficulties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Accessibility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the accessibility of the system for the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59080-E905-1231-D17A-21D254E1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00" y="1828842"/>
            <a:ext cx="1985230" cy="19852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45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tests for a </a:t>
            </a:r>
            <a:r>
              <a:rPr lang="en-US" b="1" dirty="0"/>
              <a:t>file archiver </a:t>
            </a:r>
            <a:r>
              <a:rPr lang="en-US" dirty="0"/>
              <a:t>(like 7-Zip or WinRAR):</a:t>
            </a:r>
          </a:p>
          <a:p>
            <a:pPr lvl="1"/>
            <a:r>
              <a:rPr lang="en-US" dirty="0"/>
              <a:t>Zip a folder into archive</a:t>
            </a:r>
          </a:p>
          <a:p>
            <a:pPr lvl="1"/>
            <a:r>
              <a:rPr lang="en-US" dirty="0"/>
              <a:t>Unzip a folder</a:t>
            </a:r>
          </a:p>
          <a:p>
            <a:pPr lvl="1"/>
            <a:r>
              <a:rPr lang="en-US" dirty="0"/>
              <a:t>Zip a single file</a:t>
            </a:r>
          </a:p>
          <a:p>
            <a:pPr lvl="1"/>
            <a:r>
              <a:rPr lang="en-US" dirty="0"/>
              <a:t>Zip multiple files</a:t>
            </a:r>
          </a:p>
          <a:p>
            <a:pPr lvl="1"/>
            <a:r>
              <a:rPr lang="en-US" dirty="0"/>
              <a:t>Zip an empty folder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2ED40-8C6F-EBFC-AE81-2DA218AF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64" y="2214000"/>
            <a:ext cx="2735566" cy="27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577D91D-7D0E-DCDD-B1EF-D9A9028CC2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Testing Aspects, Which are not Functionality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Non-Functional Testing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C179E-9C16-7C3B-C38C-E8BD1B35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126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Hair dryer</a:t>
            </a:r>
            <a:r>
              <a:rPr lang="en-US" dirty="0"/>
              <a:t>: non-functional testing</a:t>
            </a:r>
            <a:endParaRPr lang="en-US" b="1" dirty="0"/>
          </a:p>
          <a:p>
            <a:pPr lvl="1"/>
            <a:r>
              <a:rPr lang="en-US" dirty="0"/>
              <a:t>Overheating test: keep the dryer running for 30 minutes</a:t>
            </a:r>
          </a:p>
          <a:p>
            <a:pPr lvl="1"/>
            <a:r>
              <a:rPr lang="en-US" dirty="0"/>
              <a:t>How long does it take to change air flow temperature</a:t>
            </a:r>
          </a:p>
          <a:p>
            <a:pPr lvl="1"/>
            <a:r>
              <a:rPr lang="en-US" dirty="0"/>
              <a:t>Noise test</a:t>
            </a:r>
          </a:p>
          <a:p>
            <a:pPr lvl="1"/>
            <a:r>
              <a:rPr lang="en-US" dirty="0"/>
              <a:t>Drop down test</a:t>
            </a:r>
          </a:p>
          <a:p>
            <a:pPr lvl="1"/>
            <a:r>
              <a:rPr lang="en-US" dirty="0"/>
              <a:t>Weight test / measures test</a:t>
            </a:r>
          </a:p>
          <a:p>
            <a:pPr lvl="1"/>
            <a:r>
              <a:rPr lang="en-US" dirty="0"/>
              <a:t>Is the electric cable long enough</a:t>
            </a:r>
          </a:p>
          <a:p>
            <a:pPr lvl="1"/>
            <a:r>
              <a:rPr lang="en-US" dirty="0"/>
              <a:t>Easy to use with left and right hand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Testing: Real Life Example</a:t>
            </a:r>
          </a:p>
        </p:txBody>
      </p:sp>
    </p:spTree>
    <p:extLst>
      <p:ext uri="{BB962C8B-B14F-4D97-AF65-F5344CB8AC3E}">
        <p14:creationId xmlns:p14="http://schemas.microsoft.com/office/powerpoint/2010/main" val="27455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Non-functional testing </a:t>
            </a:r>
            <a:r>
              <a:rPr lang="en-US" b="1" dirty="0">
                <a:solidFill>
                  <a:schemeClr val="bg1"/>
                </a:solidFill>
              </a:rPr>
              <a:t>evaluates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Reliability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efficiency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</a:p>
          <a:p>
            <a:r>
              <a:rPr lang="en-US" dirty="0"/>
              <a:t>It tests </a:t>
            </a:r>
            <a:r>
              <a:rPr lang="en-US" b="1" dirty="0">
                <a:solidFill>
                  <a:schemeClr val="bg1"/>
                </a:solidFill>
              </a:rPr>
              <a:t>"How"</a:t>
            </a:r>
            <a:r>
              <a:rPr lang="en-US" dirty="0"/>
              <a:t> or with </a:t>
            </a:r>
            <a:r>
              <a:rPr lang="en-US" b="1" dirty="0">
                <a:solidFill>
                  <a:schemeClr val="bg1"/>
                </a:solidFill>
              </a:rPr>
              <a:t>what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quality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system should carry out its functions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38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1BF37-FFEF-D24D-12D0-BEC4F485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000" y="4426109"/>
            <a:ext cx="1985230" cy="19852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Non-functional testing mainly focuses on </a:t>
            </a:r>
            <a:r>
              <a:rPr lang="en-US" b="1" dirty="0">
                <a:solidFill>
                  <a:schemeClr val="bg1"/>
                </a:solidFill>
              </a:rPr>
              <a:t>increasing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Efficiency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Portability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Non-Functional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0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6F4B0A3-2B6B-A7C6-68F1-DE6257D5E1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Unit / Integration / System / Acceptance Testing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 Levels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DCB1D-E3F1-CBEF-CB9B-E2F7539B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134000"/>
            <a:ext cx="2798400" cy="239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4F412E-09F0-BE8B-7A44-9A13F1D5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00" y="2153175"/>
            <a:ext cx="1649232" cy="16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Non-functional tests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b="1" dirty="0"/>
              <a:t>file archiver </a:t>
            </a:r>
            <a:r>
              <a:rPr lang="en-US" dirty="0"/>
              <a:t>(like 7-Zip or WinRAR):</a:t>
            </a:r>
          </a:p>
          <a:p>
            <a:pPr lvl="1"/>
            <a:r>
              <a:rPr lang="en-US" dirty="0"/>
              <a:t>Speed test: how fast it zips files / folders</a:t>
            </a:r>
          </a:p>
          <a:p>
            <a:pPr lvl="1"/>
            <a:r>
              <a:rPr lang="en-US" dirty="0"/>
              <a:t>Speed test: how fast it unzips files / folders</a:t>
            </a:r>
          </a:p>
          <a:p>
            <a:pPr lvl="1"/>
            <a:r>
              <a:rPr lang="en-US" dirty="0"/>
              <a:t>Archive size: compare different compression levels</a:t>
            </a:r>
          </a:p>
          <a:p>
            <a:pPr lvl="1"/>
            <a:r>
              <a:rPr lang="en-US" dirty="0"/>
              <a:t>Security test: zip / unzip password protected file</a:t>
            </a:r>
          </a:p>
          <a:p>
            <a:pPr lvl="1"/>
            <a:r>
              <a:rPr lang="en-US" dirty="0"/>
              <a:t>Overflow test: zip / unzip a folder of 500000 files</a:t>
            </a:r>
          </a:p>
          <a:p>
            <a:pPr lvl="1"/>
            <a:r>
              <a:rPr lang="en-US" dirty="0"/>
              <a:t>Overload test: zip / unzip 50 files in parallel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Testing: Example</a:t>
            </a:r>
          </a:p>
        </p:txBody>
      </p:sp>
    </p:spTree>
    <p:extLst>
      <p:ext uri="{BB962C8B-B14F-4D97-AF65-F5344CB8AC3E}">
        <p14:creationId xmlns:p14="http://schemas.microsoft.com/office/powerpoint/2010/main" val="29478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269000"/>
            <a:ext cx="10359057" cy="5365880"/>
            <a:chOff x="472011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55265"/>
              <a:ext cx="87472" cy="4405147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5127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634766" y="4871245"/>
            <a:ext cx="1434422" cy="155281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20ED4A35-5009-440A-A7B2-5BCF55F37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650959" y="1539000"/>
            <a:ext cx="9765041" cy="4866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Different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levels </a:t>
            </a:r>
            <a:r>
              <a:rPr lang="en-US" sz="3400" dirty="0">
                <a:solidFill>
                  <a:schemeClr val="bg2"/>
                </a:solidFill>
              </a:rPr>
              <a:t>of testing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testing</a:t>
            </a:r>
            <a:r>
              <a:rPr lang="en-US" sz="3200" dirty="0">
                <a:solidFill>
                  <a:schemeClr val="bg2"/>
                </a:solidFill>
              </a:rPr>
              <a:t>: test a single component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Integration testing</a:t>
            </a:r>
            <a:r>
              <a:rPr lang="en-US" sz="3200" dirty="0">
                <a:solidFill>
                  <a:schemeClr val="bg2"/>
                </a:solidFill>
              </a:rPr>
              <a:t>: test interaction between components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System testing</a:t>
            </a:r>
            <a:r>
              <a:rPr lang="en-US" sz="3200" dirty="0">
                <a:solidFill>
                  <a:schemeClr val="bg2"/>
                </a:solidFill>
              </a:rPr>
              <a:t>: QAs test the whole system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Acceptance testing</a:t>
            </a:r>
            <a:r>
              <a:rPr lang="en-US" sz="3200" dirty="0">
                <a:solidFill>
                  <a:schemeClr val="bg2"/>
                </a:solidFill>
              </a:rPr>
              <a:t>: customer tests the final product</a:t>
            </a:r>
          </a:p>
          <a:p>
            <a:pPr marL="457200" indent="-4572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Different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of testing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Functional testing</a:t>
            </a:r>
            <a:r>
              <a:rPr lang="en-US" sz="3200" dirty="0">
                <a:solidFill>
                  <a:schemeClr val="bg2"/>
                </a:solidFill>
              </a:rPr>
              <a:t>: test software functionality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Non-functional testing</a:t>
            </a:r>
            <a:r>
              <a:rPr lang="en-US" sz="3200" dirty="0">
                <a:solidFill>
                  <a:schemeClr val="bg2"/>
                </a:solidFill>
              </a:rPr>
              <a:t>: performance, reliability, etc.</a:t>
            </a:r>
          </a:p>
        </p:txBody>
      </p:sp>
    </p:spTree>
    <p:extLst>
      <p:ext uri="{BB962C8B-B14F-4D97-AF65-F5344CB8AC3E}">
        <p14:creationId xmlns:p14="http://schemas.microsoft.com/office/powerpoint/2010/main" val="133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3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1" y="1089000"/>
            <a:ext cx="9940112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Groups of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activities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Corresponding</a:t>
            </a:r>
            <a:r>
              <a:rPr lang="en-US" dirty="0"/>
              <a:t> to the software at a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/>
              <a:t>Test levels include: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Acceptance</a:t>
            </a:r>
            <a:r>
              <a:rPr lang="en-GB" dirty="0"/>
              <a:t> testing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System</a:t>
            </a:r>
            <a:r>
              <a:rPr lang="en-GB" dirty="0"/>
              <a:t> testing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Integration</a:t>
            </a:r>
            <a:r>
              <a:rPr lang="en-GB" dirty="0"/>
              <a:t> testing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testing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GB" dirty="0"/>
          </a:p>
          <a:p>
            <a:pPr lvl="1"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  <a:endParaRPr lang="bg-B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977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 Hierarchy</a:t>
            </a:r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F540BA-A7BE-CBDE-5904-0BB65A13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303" y="5319000"/>
            <a:ext cx="839263" cy="8392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D301A1-10A4-EDEE-9E74-6CD60D44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440435" y="1743296"/>
            <a:ext cx="944998" cy="10174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890E7C-984D-4573-B7F0-7AC589C0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222" y="1753827"/>
            <a:ext cx="945000" cy="945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CAEC6C-D5AF-65C0-F1F9-71AB0B992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222" y="5319000"/>
            <a:ext cx="900000" cy="900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38879AA-4AC3-6BFF-10B4-03051C3CA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207" y="1529877"/>
            <a:ext cx="5310000" cy="4734123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153448-4C35-AB5C-7A83-0FF77574C614}"/>
              </a:ext>
            </a:extLst>
          </p:cNvPr>
          <p:cNvCxnSpPr>
            <a:cxnSpLocks/>
          </p:cNvCxnSpPr>
          <p:nvPr/>
        </p:nvCxnSpPr>
        <p:spPr>
          <a:xfrm flipV="1">
            <a:off x="8931000" y="1529877"/>
            <a:ext cx="0" cy="4689123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7CD83B2-02E1-E662-4572-2A488B1D328D}"/>
              </a:ext>
            </a:extLst>
          </p:cNvPr>
          <p:cNvGrpSpPr/>
          <p:nvPr/>
        </p:nvGrpSpPr>
        <p:grpSpPr>
          <a:xfrm>
            <a:off x="620379" y="1494000"/>
            <a:ext cx="2721000" cy="1142337"/>
            <a:chOff x="498935" y="1556540"/>
            <a:chExt cx="2721000" cy="1142337"/>
          </a:xfrm>
        </p:grpSpPr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CDEF246E-05FF-1871-2EDA-6ACFFB37523C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33B383B-F08A-01CB-B0CD-3D49B8019DB0}"/>
                </a:ext>
              </a:extLst>
            </p:cNvPr>
            <p:cNvSpPr txBox="1"/>
            <p:nvPr/>
          </p:nvSpPr>
          <p:spPr>
            <a:xfrm>
              <a:off x="817459" y="1556540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Acceptance </a:t>
              </a:r>
              <a:r>
                <a:rPr lang="en-US" sz="2800" dirty="0"/>
                <a:t>testing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AB360DB-3E5D-F23E-CFA3-A3F9401EC140}"/>
              </a:ext>
            </a:extLst>
          </p:cNvPr>
          <p:cNvGrpSpPr/>
          <p:nvPr/>
        </p:nvGrpSpPr>
        <p:grpSpPr>
          <a:xfrm>
            <a:off x="614007" y="3924000"/>
            <a:ext cx="2721000" cy="1142337"/>
            <a:chOff x="498935" y="1540321"/>
            <a:chExt cx="2721000" cy="1142337"/>
          </a:xfrm>
        </p:grpSpPr>
        <p:sp>
          <p:nvSpPr>
            <p:cNvPr id="110" name="Flowchart: Alternate Process 109">
              <a:extLst>
                <a:ext uri="{FF2B5EF4-FFF2-40B4-BE49-F238E27FC236}">
                  <a16:creationId xmlns:a16="http://schemas.microsoft.com/office/drawing/2014/main" id="{E575067D-6C29-3156-6DB1-A247F923C76A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0EFB6A7-55C1-2340-E405-1DC51236961F}"/>
                </a:ext>
              </a:extLst>
            </p:cNvPr>
            <p:cNvSpPr txBox="1"/>
            <p:nvPr/>
          </p:nvSpPr>
          <p:spPr>
            <a:xfrm>
              <a:off x="817459" y="1540321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Integration </a:t>
              </a:r>
              <a:r>
                <a:rPr lang="en-US" sz="2800" dirty="0"/>
                <a:t>testing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C501D6-5E35-0094-86FF-2CE52F46E3A1}"/>
              </a:ext>
            </a:extLst>
          </p:cNvPr>
          <p:cNvGrpSpPr/>
          <p:nvPr/>
        </p:nvGrpSpPr>
        <p:grpSpPr>
          <a:xfrm>
            <a:off x="614007" y="2709000"/>
            <a:ext cx="2721000" cy="1142337"/>
            <a:chOff x="498935" y="1546247"/>
            <a:chExt cx="2721000" cy="1142337"/>
          </a:xfrm>
        </p:grpSpPr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6D8F9A57-8DB5-B08E-0081-2B7082F45437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F5679C0-89F4-70A3-FCF3-B5493462F729}"/>
                </a:ext>
              </a:extLst>
            </p:cNvPr>
            <p:cNvSpPr txBox="1"/>
            <p:nvPr/>
          </p:nvSpPr>
          <p:spPr>
            <a:xfrm>
              <a:off x="817459" y="1546247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System </a:t>
              </a:r>
              <a:r>
                <a:rPr lang="en-US" sz="2800" dirty="0"/>
                <a:t>testing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2A2423-CACC-C100-15EB-13FA9A354A5E}"/>
              </a:ext>
            </a:extLst>
          </p:cNvPr>
          <p:cNvGrpSpPr/>
          <p:nvPr/>
        </p:nvGrpSpPr>
        <p:grpSpPr>
          <a:xfrm>
            <a:off x="618600" y="5184000"/>
            <a:ext cx="2721000" cy="1142337"/>
            <a:chOff x="498935" y="1570661"/>
            <a:chExt cx="2721000" cy="1142337"/>
          </a:xfrm>
        </p:grpSpPr>
        <p:sp>
          <p:nvSpPr>
            <p:cNvPr id="116" name="Flowchart: Alternate Process 115">
              <a:extLst>
                <a:ext uri="{FF2B5EF4-FFF2-40B4-BE49-F238E27FC236}">
                  <a16:creationId xmlns:a16="http://schemas.microsoft.com/office/drawing/2014/main" id="{20329EBE-3BCA-75B2-226D-E004CA27765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68DC110-B438-6C47-C354-7991A8EAB29D}"/>
                </a:ext>
              </a:extLst>
            </p:cNvPr>
            <p:cNvSpPr txBox="1"/>
            <p:nvPr/>
          </p:nvSpPr>
          <p:spPr>
            <a:xfrm>
              <a:off x="817459" y="1570661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Unit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519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D870519-FD86-3389-1843-F120B0E90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Testing a Single Component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46CA9-07F2-C5F5-E42E-C79AC41E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17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D598B9-C018-A4D3-4A89-46FB72B2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00" y="3011568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310316-CE1C-57C2-F269-88ED643D0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E1528-4F73-DF9D-4359-02FBA8172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970" y="1449001"/>
            <a:ext cx="5027030" cy="5058000"/>
          </a:xfrm>
        </p:spPr>
        <p:txBody>
          <a:bodyPr/>
          <a:lstStyle/>
          <a:p>
            <a:r>
              <a:rPr lang="en-US" dirty="0"/>
              <a:t>Checking each egg in a box, before buying it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72F9-CB53-CE04-CBF3-75626FA0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in Real Life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17E69-FDFC-BA2B-5D68-D179F8E2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45" y="3654000"/>
            <a:ext cx="2438400" cy="24384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B13D88F-D267-4816-52D6-6F6F1F7F288D}"/>
              </a:ext>
            </a:extLst>
          </p:cNvPr>
          <p:cNvSpPr txBox="1">
            <a:spLocks/>
          </p:cNvSpPr>
          <p:nvPr/>
        </p:nvSpPr>
        <p:spPr>
          <a:xfrm>
            <a:off x="6321000" y="1449000"/>
            <a:ext cx="5265000" cy="505800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Checking if a floor tile is not broken, before applying glue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F073F-34D3-F59E-3B07-DE38A0F55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000" y="1719000"/>
            <a:ext cx="2033400" cy="20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268999"/>
            <a:ext cx="11717498" cy="5455891"/>
          </a:xfrm>
        </p:spPr>
        <p:txBody>
          <a:bodyPr>
            <a:normAutofit fontScale="92500" lnSpcReduction="20000"/>
          </a:bodyPr>
          <a:lstStyle/>
          <a:p>
            <a:r>
              <a:rPr lang="en-US" sz="3700" b="1" dirty="0"/>
              <a:t>What is unit testing? </a:t>
            </a:r>
          </a:p>
          <a:p>
            <a:pPr lvl="1">
              <a:buClr>
                <a:srgbClr val="464646"/>
              </a:buClr>
            </a:pPr>
            <a:r>
              <a:rPr lang="en-US" sz="3500" b="1" dirty="0">
                <a:solidFill>
                  <a:schemeClr val="bg1"/>
                </a:solidFill>
              </a:rPr>
              <a:t>First level </a:t>
            </a:r>
            <a:r>
              <a:rPr lang="en-US" sz="3500" dirty="0"/>
              <a:t>of testing done before integration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Tests </a:t>
            </a:r>
            <a:r>
              <a:rPr lang="en-US" sz="3500" b="1" dirty="0">
                <a:solidFill>
                  <a:schemeClr val="bg1"/>
                </a:solidFill>
              </a:rPr>
              <a:t>separate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units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of the software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 unit may be an individual function, method, procedure, module, or object</a:t>
            </a:r>
          </a:p>
          <a:p>
            <a:pPr lvl="1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Done</a:t>
            </a:r>
            <a:r>
              <a:rPr lang="en-US" sz="3500" dirty="0"/>
              <a:t> during the </a:t>
            </a:r>
            <a:r>
              <a:rPr lang="en-US" sz="3500" b="1" dirty="0">
                <a:solidFill>
                  <a:schemeClr val="bg1"/>
                </a:solidFill>
              </a:rPr>
              <a:t>coding</a:t>
            </a:r>
            <a:r>
              <a:rPr lang="en-US" sz="3500" dirty="0"/>
              <a:t> phase, typically by the </a:t>
            </a:r>
            <a:r>
              <a:rPr lang="en-US" sz="3500" b="1" dirty="0">
                <a:solidFill>
                  <a:schemeClr val="bg1"/>
                </a:solidFill>
              </a:rPr>
              <a:t>developers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Done in </a:t>
            </a:r>
            <a:r>
              <a:rPr lang="en-US" sz="3500" b="1" dirty="0">
                <a:solidFill>
                  <a:schemeClr val="bg1"/>
                </a:solidFill>
              </a:rPr>
              <a:t>isolation</a:t>
            </a:r>
            <a:endParaRPr lang="en-US" sz="3500" dirty="0"/>
          </a:p>
          <a:p>
            <a:r>
              <a:rPr lang="en-US" sz="3700" b="1" dirty="0"/>
              <a:t>Why we need it?</a:t>
            </a:r>
          </a:p>
          <a:p>
            <a:pPr lvl="1"/>
            <a:r>
              <a:rPr lang="en-US" sz="3500" b="0" i="0" dirty="0">
                <a:effectLst/>
              </a:rPr>
              <a:t>To test the </a:t>
            </a:r>
            <a:r>
              <a:rPr lang="en-US" sz="3500" b="1" i="0" dirty="0">
                <a:solidFill>
                  <a:schemeClr val="bg1"/>
                </a:solidFill>
                <a:effectLst/>
              </a:rPr>
              <a:t>correctness</a:t>
            </a:r>
            <a:r>
              <a:rPr lang="en-US" sz="3500" b="0" i="0" dirty="0">
                <a:effectLst/>
              </a:rPr>
              <a:t> of </a:t>
            </a:r>
            <a:r>
              <a:rPr lang="en-US" sz="3500" b="1" i="0" dirty="0">
                <a:solidFill>
                  <a:schemeClr val="bg1"/>
                </a:solidFill>
                <a:effectLst/>
              </a:rPr>
              <a:t>independent </a:t>
            </a:r>
            <a:r>
              <a:rPr lang="en-US" sz="3500" i="0" dirty="0">
                <a:effectLst/>
              </a:rPr>
              <a:t>units</a:t>
            </a:r>
          </a:p>
          <a:p>
            <a:pPr lvl="1">
              <a:buClr>
                <a:srgbClr val="464646"/>
              </a:buClr>
            </a:pPr>
            <a:r>
              <a:rPr lang="en-US" sz="3500" b="1" i="0" dirty="0">
                <a:solidFill>
                  <a:schemeClr val="bg1"/>
                </a:solidFill>
                <a:effectLst/>
              </a:rPr>
              <a:t>Fixes</a:t>
            </a:r>
            <a:r>
              <a:rPr lang="en-US" sz="3500" b="0" i="0" dirty="0">
                <a:effectLst/>
              </a:rPr>
              <a:t> defects </a:t>
            </a:r>
            <a:r>
              <a:rPr lang="en-US" sz="3500" b="1" i="0" dirty="0">
                <a:solidFill>
                  <a:schemeClr val="bg1"/>
                </a:solidFill>
                <a:effectLst/>
              </a:rPr>
              <a:t>very early </a:t>
            </a:r>
            <a:r>
              <a:rPr lang="en-US" sz="3500" b="0" i="0" dirty="0">
                <a:effectLst/>
              </a:rPr>
              <a:t>in the development phase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8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30710</TotalTime>
  <Words>1845</Words>
  <Application>Microsoft Office PowerPoint</Application>
  <PresentationFormat>Widescreen</PresentationFormat>
  <Paragraphs>345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inter-regular</vt:lpstr>
      <vt:lpstr>proxima_nova</vt:lpstr>
      <vt:lpstr>Arial</vt:lpstr>
      <vt:lpstr>Calibri</vt:lpstr>
      <vt:lpstr>Consolas</vt:lpstr>
      <vt:lpstr>Wingdings</vt:lpstr>
      <vt:lpstr>Wingdings 2</vt:lpstr>
      <vt:lpstr>SoftUni</vt:lpstr>
      <vt:lpstr>Test Levels and Types</vt:lpstr>
      <vt:lpstr>Table of Contents</vt:lpstr>
      <vt:lpstr>You Have Questions?</vt:lpstr>
      <vt:lpstr>Test Levels</vt:lpstr>
      <vt:lpstr>Test Levels</vt:lpstr>
      <vt:lpstr>Test Level Hierarchy</vt:lpstr>
      <vt:lpstr>Unit Testing</vt:lpstr>
      <vt:lpstr>Unit Testing in Real Life</vt:lpstr>
      <vt:lpstr>Unit Testing</vt:lpstr>
      <vt:lpstr>Unit Testing: Example</vt:lpstr>
      <vt:lpstr>Integration Testing</vt:lpstr>
      <vt:lpstr>Integration Testing in Real Life</vt:lpstr>
      <vt:lpstr>Integration Testing (1)</vt:lpstr>
      <vt:lpstr>Integration Testing (2)</vt:lpstr>
      <vt:lpstr>Sub-levels of Integration Testing</vt:lpstr>
      <vt:lpstr>Integration Testing: Example</vt:lpstr>
      <vt:lpstr>System Testing</vt:lpstr>
      <vt:lpstr>System Testing in Real Life</vt:lpstr>
      <vt:lpstr>System Testing (1)</vt:lpstr>
      <vt:lpstr>System Testing (2)</vt:lpstr>
      <vt:lpstr>System Testing: Example</vt:lpstr>
      <vt:lpstr>Acceptance Testing</vt:lpstr>
      <vt:lpstr>Acceptance Testing in Real Life</vt:lpstr>
      <vt:lpstr>Acceptance Testing (1)</vt:lpstr>
      <vt:lpstr>Acceptance Testing (2)</vt:lpstr>
      <vt:lpstr>Acceptance Testing: Example</vt:lpstr>
      <vt:lpstr>PowerPoint Presentation</vt:lpstr>
      <vt:lpstr>Test Types</vt:lpstr>
      <vt:lpstr>Test Types: Example</vt:lpstr>
      <vt:lpstr>Test Types &amp; Test Levels</vt:lpstr>
      <vt:lpstr>Functional Testing</vt:lpstr>
      <vt:lpstr>Functional Testing in Real Life</vt:lpstr>
      <vt:lpstr>Functional Testing</vt:lpstr>
      <vt:lpstr>Objectives of Functional Testing</vt:lpstr>
      <vt:lpstr>Functional Testing: Example</vt:lpstr>
      <vt:lpstr>Non-Functional Testing</vt:lpstr>
      <vt:lpstr>Non-Functional Testing: Real Life Example</vt:lpstr>
      <vt:lpstr>Non-Functional Testing</vt:lpstr>
      <vt:lpstr>Objectives of Non-Functional Testing</vt:lpstr>
      <vt:lpstr>Non-Functional Testing: 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 QA Fundamentals - Test Levels and Test Types</dc:title>
  <dc:subject>Software Development</dc:subject>
  <dc:creator>Software University</dc:creator>
  <cp:keywords>QA;SoftUni; Software University; programming; coding; computer programming; software development; software engineering; software technologies; digital skills; technical skills; training; course</cp:keywords>
  <dc:description>QA Fundamentals Course © SoftUni – https://about.softuni.bg/
© Software University – https://softuni.bg
Copyrighted document. Unauthorized copy, reproduction or use is not permitted.</dc:description>
  <cp:lastModifiedBy>Svetlin Nakov</cp:lastModifiedBy>
  <cp:revision>347</cp:revision>
  <dcterms:created xsi:type="dcterms:W3CDTF">2018-05-23T13:08:44Z</dcterms:created>
  <dcterms:modified xsi:type="dcterms:W3CDTF">2023-03-21T19:17:57Z</dcterms:modified>
  <cp:category>qa;computer programming;programming;software development;software engineering</cp:category>
</cp:coreProperties>
</file>