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  <p:sldMasterId id="2147483692" r:id="rId5"/>
  </p:sldMasterIdLst>
  <p:notesMasterIdLst>
    <p:notesMasterId r:id="rId27"/>
  </p:notesMasterIdLst>
  <p:handoutMasterIdLst>
    <p:handoutMasterId r:id="rId28"/>
  </p:handoutMasterIdLst>
  <p:sldIdLst>
    <p:sldId id="507" r:id="rId6"/>
    <p:sldId id="508" r:id="rId7"/>
    <p:sldId id="528" r:id="rId8"/>
    <p:sldId id="613" r:id="rId9"/>
    <p:sldId id="608" r:id="rId10"/>
    <p:sldId id="509" r:id="rId11"/>
    <p:sldId id="510" r:id="rId12"/>
    <p:sldId id="514" r:id="rId13"/>
    <p:sldId id="516" r:id="rId14"/>
    <p:sldId id="276" r:id="rId15"/>
    <p:sldId id="512" r:id="rId16"/>
    <p:sldId id="517" r:id="rId17"/>
    <p:sldId id="518" r:id="rId18"/>
    <p:sldId id="614" r:id="rId19"/>
    <p:sldId id="519" r:id="rId20"/>
    <p:sldId id="520" r:id="rId21"/>
    <p:sldId id="521" r:id="rId22"/>
    <p:sldId id="522" r:id="rId23"/>
    <p:sldId id="523" r:id="rId24"/>
    <p:sldId id="525" r:id="rId25"/>
    <p:sldId id="52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343E2E5-0D85-4577-A9C4-453C4720D3EE}">
          <p14:sldIdLst>
            <p14:sldId id="507"/>
            <p14:sldId id="508"/>
            <p14:sldId id="528"/>
          </p14:sldIdLst>
        </p14:section>
        <p14:section name="Partners" id="{CA2A4FC8-2248-4427-A4A3-FC1B2796B3A0}">
          <p14:sldIdLst>
            <p14:sldId id="613"/>
            <p14:sldId id="608"/>
          </p14:sldIdLst>
        </p14:section>
        <p14:section name="Course Objectives" id="{98654875-9D13-473A-998B-5A8F70A1C5CF}">
          <p14:sldIdLst>
            <p14:sldId id="509"/>
            <p14:sldId id="510"/>
          </p14:sldIdLst>
        </p14:section>
        <p14:section name="Homework" id="{23553F58-7DA2-424E-87B6-A5A37AD9FADD}">
          <p14:sldIdLst>
            <p14:sldId id="514"/>
            <p14:sldId id="516"/>
            <p14:sldId id="276"/>
          </p14:sldIdLst>
        </p14:section>
        <p14:section name="Exam" id="{79C9BE10-A39A-49DB-8A08-E3F0EC907C9B}">
          <p14:sldIdLst>
            <p14:sldId id="512"/>
            <p14:sldId id="517"/>
          </p14:sldIdLst>
        </p14:section>
        <p14:section name="Training Team" id="{AA645E19-3DF4-4E80-AD9B-E73BFC24990B}">
          <p14:sldIdLst>
            <p14:sldId id="518"/>
            <p14:sldId id="614"/>
          </p14:sldIdLst>
        </p14:section>
        <p14:section name="Course Organization" id="{3C5C1F4D-585B-4CD3-BA9B-15420151DBBA}">
          <p14:sldIdLst>
            <p14:sldId id="519"/>
            <p14:sldId id="520"/>
            <p14:sldId id="521"/>
            <p14:sldId id="522"/>
          </p14:sldIdLst>
        </p14:section>
        <p14:section name="Conclusion" id="{ACC862FF-5418-4606-AEE8-23CF021B05EF}">
          <p14:sldIdLst>
            <p14:sldId id="523"/>
            <p14:sldId id="525"/>
            <p14:sldId id="5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oslava Dimitrova" initials="MD" lastIdx="7" clrIdx="0">
    <p:extLst>
      <p:ext uri="{19B8F6BF-5375-455C-9EA6-DF929625EA0E}">
        <p15:presenceInfo xmlns:p15="http://schemas.microsoft.com/office/powerpoint/2012/main" userId="b4730d058773d0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000"/>
    <a:srgbClr val="F2AC44"/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C232DE-2511-49A3-B33B-FD78A94CD8E3}" v="22" dt="2019-12-04T16:40:36.34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06" autoAdjust="0"/>
    <p:restoredTop sz="95214" autoAdjust="0"/>
  </p:normalViewPr>
  <p:slideViewPr>
    <p:cSldViewPr showGuides="1">
      <p:cViewPr varScale="1">
        <p:scale>
          <a:sx n="81" d="100"/>
          <a:sy n="81" d="100"/>
        </p:scale>
        <p:origin x="538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73A7441-15ED-448E-9F47-29587D68C0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97430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FB4A50D6-95B2-41DA-9F31-E3DA963165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87566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hape 157"/>
          <p:cNvSpPr txBox="1">
            <a:spLocks noGrp="1"/>
          </p:cNvSpPr>
          <p:nvPr>
            <p:ph type="body" idx="1"/>
          </p:nvPr>
        </p:nvSpPr>
        <p:spPr>
          <a:xfrm>
            <a:off x="381000" y="4343400"/>
            <a:ext cx="60960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643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768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8EA82F3-17C1-4EB5-BC43-30B5F2BBB9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470567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330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2367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DC77F2-5C89-4F9E-B2E0-8026E1A640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493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2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682683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14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34782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784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3772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 latinLnBrk="1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>
                  <a:solidFill>
                    <a:srgbClr val="FFA000"/>
                  </a:solidFill>
                </a:endParaRPr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rgbClr val="234465"/>
                    </a:solidFill>
                  </a:ln>
                  <a:solidFill>
                    <a:srgbClr val="234465"/>
                  </a:solidFill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>
                <a:solidFill>
                  <a:srgbClr val="FFA000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11690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833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298313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03068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90786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/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>
                <a:solidFill>
                  <a:srgbClr val="FFFFFF"/>
                </a:solidFill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>
              <a:solidFill>
                <a:srgbClr val="FFFFFF"/>
              </a:solidFill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891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>
                <a:solidFill>
                  <a:srgbClr val="234465"/>
                </a:solidFill>
              </a:rPr>
              <a:pPr/>
              <a:t>‹#›</a:t>
            </a:fld>
            <a:endParaRPr lang="en-US">
              <a:solidFill>
                <a:srgbClr val="234465"/>
              </a:solidFill>
            </a:endParaRPr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852">
              <a:defRPr/>
            </a:pPr>
            <a:endParaRPr lang="en-US" altLang="ko-KR" sz="2398">
              <a:solidFill>
                <a:srgbClr val="F7C86D"/>
              </a:solidFill>
              <a:ea typeface="맑은 고딕" panose="020B0503020000020004" pitchFamily="34" charset="-127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404808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19072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akov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trainings/4064/qa-basics-march-202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facebook.com/groups/qabasicsmarch2023" TargetMode="External"/><Relationship Id="rId4" Type="http://schemas.openxmlformats.org/officeDocument/2006/relationships/hyperlink" Target="https://softuni.bg/forum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9.png"/><Relationship Id="rId4" Type="http://schemas.openxmlformats.org/officeDocument/2006/relationships/hyperlink" Target="https://softuni.bg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7" Type="http://schemas.openxmlformats.org/officeDocument/2006/relationships/hyperlink" Target="https://forum.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facebook.com/SoftwareUniversity" TargetMode="External"/><Relationship Id="rId5" Type="http://schemas.openxmlformats.org/officeDocument/2006/relationships/hyperlink" Target="https://softuni.foundation/" TargetMode="External"/><Relationship Id="rId4" Type="http://schemas.openxmlformats.org/officeDocument/2006/relationships/hyperlink" Target="https://about.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waregroup.com/" TargetMode="External"/><Relationship Id="rId13" Type="http://schemas.openxmlformats.org/officeDocument/2006/relationships/image" Target="../media/image28.png"/><Relationship Id="rId18" Type="http://schemas.openxmlformats.org/officeDocument/2006/relationships/hyperlink" Target="https://bosch.io/" TargetMode="External"/><Relationship Id="rId26" Type="http://schemas.openxmlformats.org/officeDocument/2006/relationships/hyperlink" Target="https://dxc.com/us/en" TargetMode="External"/><Relationship Id="rId3" Type="http://schemas.openxmlformats.org/officeDocument/2006/relationships/image" Target="../media/image23.jpeg"/><Relationship Id="rId21" Type="http://schemas.openxmlformats.org/officeDocument/2006/relationships/image" Target="../media/image32.png"/><Relationship Id="rId7" Type="http://schemas.openxmlformats.org/officeDocument/2006/relationships/image" Target="../media/image25.png"/><Relationship Id="rId12" Type="http://schemas.openxmlformats.org/officeDocument/2006/relationships/hyperlink" Target="https://createx.bg/" TargetMode="External"/><Relationship Id="rId17" Type="http://schemas.openxmlformats.org/officeDocument/2006/relationships/image" Target="../media/image30.png"/><Relationship Id="rId25" Type="http://schemas.openxmlformats.org/officeDocument/2006/relationships/image" Target="../media/image34.png"/><Relationship Id="rId2" Type="http://schemas.openxmlformats.org/officeDocument/2006/relationships/hyperlink" Target="https://www.pharvision.ai/" TargetMode="External"/><Relationship Id="rId16" Type="http://schemas.openxmlformats.org/officeDocument/2006/relationships/hyperlink" Target="https://smartit.bg/" TargetMode="External"/><Relationship Id="rId20" Type="http://schemas.openxmlformats.org/officeDocument/2006/relationships/hyperlink" Target="https://it.schwarz/en/careers" TargetMode="External"/><Relationship Id="rId29" Type="http://schemas.openxmlformats.org/officeDocument/2006/relationships/image" Target="../media/image36.jp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postbank.bg/bg-BG" TargetMode="External"/><Relationship Id="rId11" Type="http://schemas.openxmlformats.org/officeDocument/2006/relationships/image" Target="../media/image27.png"/><Relationship Id="rId24" Type="http://schemas.openxmlformats.org/officeDocument/2006/relationships/hyperlink" Target="https://www.draftkings.com/" TargetMode="External"/><Relationship Id="rId5" Type="http://schemas.openxmlformats.org/officeDocument/2006/relationships/image" Target="../media/image24.png"/><Relationship Id="rId15" Type="http://schemas.openxmlformats.org/officeDocument/2006/relationships/image" Target="../media/image29.jpeg"/><Relationship Id="rId23" Type="http://schemas.openxmlformats.org/officeDocument/2006/relationships/image" Target="../media/image33.png"/><Relationship Id="rId28" Type="http://schemas.openxmlformats.org/officeDocument/2006/relationships/hyperlink" Target="https://ambitioned.com/" TargetMode="External"/><Relationship Id="rId10" Type="http://schemas.openxmlformats.org/officeDocument/2006/relationships/hyperlink" Target="https://bg.coca-colahellenic.com/bg/working-with-us" TargetMode="External"/><Relationship Id="rId19" Type="http://schemas.openxmlformats.org/officeDocument/2006/relationships/image" Target="../media/image31.png"/><Relationship Id="rId4" Type="http://schemas.openxmlformats.org/officeDocument/2006/relationships/hyperlink" Target="https://en.superhosting.bg/" TargetMode="External"/><Relationship Id="rId9" Type="http://schemas.openxmlformats.org/officeDocument/2006/relationships/image" Target="../media/image26.png"/><Relationship Id="rId14" Type="http://schemas.openxmlformats.org/officeDocument/2006/relationships/hyperlink" Target="https://www.pokerstars.bg/" TargetMode="External"/><Relationship Id="rId22" Type="http://schemas.openxmlformats.org/officeDocument/2006/relationships/hyperlink" Target="https://indeavr.com/" TargetMode="External"/><Relationship Id="rId27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www.youtube.com/c/CodeItUpwithIvo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668275" y="1303142"/>
            <a:ext cx="10962447" cy="882654"/>
          </a:xfrm>
        </p:spPr>
        <p:txBody>
          <a:bodyPr>
            <a:normAutofit/>
          </a:bodyPr>
          <a:lstStyle/>
          <a:p>
            <a:r>
              <a:rPr lang="en-US" dirty="0"/>
              <a:t>Course Introduction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Basics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800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584617" y="4938804"/>
            <a:ext cx="2950749" cy="382788"/>
          </a:xfrm>
        </p:spPr>
        <p:txBody>
          <a:bodyPr/>
          <a:lstStyle/>
          <a:p>
            <a:r>
              <a:rPr lang="en-US" sz="2000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670" y="5384800"/>
            <a:ext cx="2980696" cy="363552"/>
          </a:xfrm>
        </p:spPr>
        <p:txBody>
          <a:bodyPr/>
          <a:lstStyle/>
          <a:p>
            <a:r>
              <a:rPr lang="en-US" sz="1800" dirty="0"/>
              <a:t>Technical Trainers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" y="117652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503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BA88C-C72C-46FC-B1CD-F9B946D90BB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course assignments require to </a:t>
            </a:r>
            <a:r>
              <a:rPr lang="en-US" b="1" dirty="0">
                <a:solidFill>
                  <a:schemeClr val="bg1"/>
                </a:solidFill>
              </a:rPr>
              <a:t>search the Internet</a:t>
            </a:r>
          </a:p>
          <a:p>
            <a:pPr lvl="1"/>
            <a:r>
              <a:rPr lang="en-US" dirty="0"/>
              <a:t>This is an important part of the learning process</a:t>
            </a:r>
          </a:p>
          <a:p>
            <a:pPr lvl="1"/>
            <a:r>
              <a:rPr lang="en-US" dirty="0"/>
              <a:t>Some exercises intentionally have no hints</a:t>
            </a:r>
          </a:p>
          <a:p>
            <a:pPr>
              <a:spcBef>
                <a:spcPts val="1800"/>
              </a:spcBef>
            </a:pPr>
            <a:r>
              <a:rPr lang="en-US" dirty="0"/>
              <a:t>Learn to find solutions!</a:t>
            </a:r>
          </a:p>
          <a:p>
            <a:pPr lvl="1"/>
            <a:r>
              <a:rPr lang="en-US" dirty="0"/>
              <a:t>Quality assurance includes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everyday searching and learning</a:t>
            </a:r>
          </a:p>
          <a:p>
            <a:pPr lvl="1"/>
            <a:r>
              <a:rPr lang="en-US" dirty="0"/>
              <a:t>No excuses, just </a:t>
            </a:r>
            <a:r>
              <a:rPr lang="en-US" b="1" dirty="0">
                <a:solidFill>
                  <a:schemeClr val="bg1"/>
                </a:solidFill>
              </a:rPr>
              <a:t>learn to study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Testers learn new technologies, tools, languages every day!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41AF62-65D2-47C8-ACCC-4D20F874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 to Search in Internet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B78E1C-877B-427F-AAEF-BEAD8D3C6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1000" y="3960508"/>
            <a:ext cx="1591194" cy="17740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D0849A-0B29-4F4F-8E67-058FA055A7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0064" y="1981201"/>
            <a:ext cx="1719221" cy="1694835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4664664-33FA-43DB-A3DE-24F85C69C0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1889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Exam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14000"/>
            <a:ext cx="2709000" cy="270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09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1675" cy="5546589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You will have </a:t>
            </a:r>
            <a:r>
              <a:rPr lang="en-GB" sz="3200" b="1" dirty="0">
                <a:solidFill>
                  <a:srgbClr val="FFA000"/>
                </a:solidFill>
              </a:rPr>
              <a:t>1 hour </a:t>
            </a:r>
            <a:r>
              <a:rPr lang="en-GB" sz="3200" dirty="0"/>
              <a:t>once you enter</a:t>
            </a:r>
            <a:endParaRPr lang="bg-BG" sz="3200" dirty="0"/>
          </a:p>
          <a:p>
            <a:pPr lvl="1">
              <a:buClr>
                <a:schemeClr val="tx1"/>
              </a:buClr>
            </a:pPr>
            <a:r>
              <a:rPr lang="en-US" sz="3000" b="1" dirty="0">
                <a:solidFill>
                  <a:srgbClr val="FFA000"/>
                </a:solidFill>
              </a:rPr>
              <a:t>30</a:t>
            </a:r>
            <a:r>
              <a:rPr lang="en-US" sz="3000" dirty="0"/>
              <a:t> questions</a:t>
            </a:r>
          </a:p>
          <a:p>
            <a:pPr lvl="1"/>
            <a:r>
              <a:rPr lang="en-US" sz="3000" dirty="0"/>
              <a:t>Multiple-choice with </a:t>
            </a:r>
            <a:r>
              <a:rPr lang="en-US" sz="3000" b="1" dirty="0">
                <a:solidFill>
                  <a:schemeClr val="bg1"/>
                </a:solidFill>
              </a:rPr>
              <a:t>1 </a:t>
            </a:r>
            <a:r>
              <a:rPr lang="en-US" sz="3000" dirty="0"/>
              <a:t>correct answer</a:t>
            </a:r>
            <a:endParaRPr lang="en-GB" sz="3000" dirty="0"/>
          </a:p>
          <a:p>
            <a:pPr lvl="1"/>
            <a:r>
              <a:rPr lang="en-US" sz="3000" dirty="0"/>
              <a:t>English</a:t>
            </a:r>
            <a:endParaRPr lang="en-GB" sz="3000" dirty="0"/>
          </a:p>
          <a:p>
            <a:r>
              <a:rPr lang="en-GB" sz="3200" dirty="0"/>
              <a:t>Automated quiz system</a:t>
            </a:r>
          </a:p>
          <a:p>
            <a:r>
              <a:rPr lang="en-GB" sz="3200" dirty="0"/>
              <a:t>Available </a:t>
            </a:r>
          </a:p>
          <a:p>
            <a:pPr lvl="1"/>
            <a:r>
              <a:rPr lang="en-US" sz="3000" dirty="0"/>
              <a:t>From 10:00 h. on 1</a:t>
            </a:r>
            <a:r>
              <a:rPr lang="en-US" sz="3000" baseline="30000" dirty="0"/>
              <a:t>st</a:t>
            </a:r>
            <a:r>
              <a:rPr lang="en-US" sz="3000" dirty="0"/>
              <a:t> of April </a:t>
            </a:r>
          </a:p>
          <a:p>
            <a:pPr lvl="1"/>
            <a:r>
              <a:rPr lang="en-US" sz="3000" dirty="0"/>
              <a:t>To 21:59 h. on </a:t>
            </a:r>
            <a:r>
              <a:rPr lang="bg-BG" sz="3000" dirty="0"/>
              <a:t>2</a:t>
            </a:r>
            <a:r>
              <a:rPr lang="en-US" sz="3000" baseline="30000" dirty="0"/>
              <a:t>nd</a:t>
            </a:r>
            <a:r>
              <a:rPr lang="en-US" sz="3000" dirty="0"/>
              <a:t> of</a:t>
            </a:r>
            <a:r>
              <a:rPr lang="bg-BG" sz="3000" dirty="0"/>
              <a:t> </a:t>
            </a:r>
            <a:r>
              <a:rPr lang="en-US" sz="3000" dirty="0"/>
              <a:t>April</a:t>
            </a:r>
            <a:endParaRPr lang="en-GB" sz="3200" dirty="0"/>
          </a:p>
          <a:p>
            <a:r>
              <a:rPr lang="en-GB" sz="3200" dirty="0"/>
              <a:t>You can submit your answers just </a:t>
            </a:r>
            <a:r>
              <a:rPr lang="en-GB" sz="3200" b="1" dirty="0">
                <a:solidFill>
                  <a:schemeClr val="bg1"/>
                </a:solidFill>
              </a:rPr>
              <a:t>one time</a:t>
            </a:r>
            <a:endParaRPr lang="en-GB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735617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Training Team</a:t>
            </a:r>
            <a:endParaRPr lang="bg-BG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42500" y="6534000"/>
            <a:ext cx="349500" cy="246873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sz="1000" noProof="0" smtClean="0"/>
              <a:pPr/>
              <a:t>13</a:t>
            </a:fld>
            <a:endParaRPr lang="en-US" sz="1000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9D8692-CA7F-467D-B3BA-6F205A4872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000" y="954000"/>
            <a:ext cx="1946372" cy="3336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34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CFB695-22D4-4908-9BFF-D2FF745DF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4800" y="1134000"/>
            <a:ext cx="11521937" cy="5623250"/>
          </a:xfrm>
        </p:spPr>
        <p:txBody>
          <a:bodyPr>
            <a:noAutofit/>
          </a:bodyPr>
          <a:lstStyle/>
          <a:p>
            <a:r>
              <a:rPr lang="en-GB" sz="3600" dirty="0"/>
              <a:t>Co-Founder of SoftUni</a:t>
            </a:r>
            <a:endParaRPr lang="bg-BG" sz="3600" dirty="0"/>
          </a:p>
          <a:p>
            <a:r>
              <a:rPr lang="en-US" sz="3600" noProof="1"/>
              <a:t>Training &amp; Inspiration Manager </a:t>
            </a:r>
            <a:br>
              <a:rPr lang="en-US" sz="3600" noProof="1"/>
            </a:br>
            <a:r>
              <a:rPr lang="en-US" sz="3600" noProof="1"/>
              <a:t>@ Software University (SoftUni)</a:t>
            </a:r>
          </a:p>
          <a:p>
            <a:r>
              <a:rPr lang="en-US" sz="3600" noProof="1"/>
              <a:t>20+ years as software developer</a:t>
            </a:r>
          </a:p>
          <a:p>
            <a:r>
              <a:rPr lang="en-US" sz="3600" noProof="1"/>
              <a:t>10+ years experience as trainer</a:t>
            </a:r>
          </a:p>
          <a:p>
            <a:r>
              <a:rPr lang="en-US" sz="3600" noProof="1"/>
              <a:t>Author of 8 programming books</a:t>
            </a:r>
          </a:p>
          <a:p>
            <a:r>
              <a:rPr lang="en-US" sz="3600" noProof="1"/>
              <a:t>Speaker at hundreds of events</a:t>
            </a:r>
          </a:p>
          <a:p>
            <a:r>
              <a:rPr lang="en-US" sz="3600" noProof="1"/>
              <a:t>Web site &amp; blog: </a:t>
            </a:r>
            <a:r>
              <a:rPr lang="en-US" sz="3600" noProof="1">
                <a:hlinkClick r:id="rId3"/>
              </a:rPr>
              <a:t>nakov.com</a:t>
            </a:r>
            <a:endParaRPr lang="en-US" sz="3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F7797B-2085-4BAF-9038-226455B6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Svetlin Nakov, PhD</a:t>
            </a:r>
            <a:endParaRPr lang="en-US" dirty="0"/>
          </a:p>
        </p:txBody>
      </p:sp>
      <p:pic>
        <p:nvPicPr>
          <p:cNvPr id="7" name="Picture 2" descr="http://i3.ytimg.com/vi/JAbubLwXYC4/maxresdefault.jpg">
            <a:extLst>
              <a:ext uri="{FF2B5EF4-FFF2-40B4-BE49-F238E27FC236}">
                <a16:creationId xmlns:a16="http://schemas.microsoft.com/office/drawing/2014/main" id="{7BFFEA6A-F7AB-45A4-B241-5EEFA5396A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50" t="3317" r="4460" b="39457"/>
          <a:stretch/>
        </p:blipFill>
        <p:spPr bwMode="auto">
          <a:xfrm>
            <a:off x="7941000" y="1854000"/>
            <a:ext cx="3647113" cy="3647114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6506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F18B2E8-FA08-4AD1-ADB4-68B9103E8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406863"/>
            <a:ext cx="2833726" cy="223449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5B86A6-5AB8-46D1-B1BA-C6051CAEF80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Course Organization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0136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QA Basics Course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6426" y="1509772"/>
            <a:ext cx="1804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07-March-2023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0028307" y="1568416"/>
            <a:ext cx="19883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000" b="1" dirty="0"/>
              <a:t>0</a:t>
            </a:r>
            <a:r>
              <a:rPr lang="en-US" sz="2000" b="1" dirty="0"/>
              <a:t>5</a:t>
            </a:r>
            <a:r>
              <a:rPr lang="bg-BG" sz="2000" b="1" dirty="0"/>
              <a:t>-0</a:t>
            </a:r>
            <a:r>
              <a:rPr lang="en-US" sz="2000" b="1" dirty="0"/>
              <a:t>6-April-202</a:t>
            </a:r>
            <a:r>
              <a:rPr lang="bg-BG" sz="2000" b="1" dirty="0"/>
              <a:t>3</a:t>
            </a:r>
            <a:endParaRPr lang="en-US" sz="2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57939-1894-404F-8183-80FA38B6E6DF}"/>
              </a:ext>
            </a:extLst>
          </p:cNvPr>
          <p:cNvSpPr/>
          <p:nvPr/>
        </p:nvSpPr>
        <p:spPr bwMode="auto">
          <a:xfrm>
            <a:off x="567520" y="2876044"/>
            <a:ext cx="10862480" cy="3049618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000" b="1" dirty="0">
                <a:solidFill>
                  <a:srgbClr val="FFFFFF"/>
                </a:solidFill>
              </a:rPr>
              <a:t>QA Basics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4 weeks * 2 times / week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3 credits</a:t>
            </a:r>
          </a:p>
          <a:p>
            <a:pPr algn="ctr"/>
            <a:endParaRPr lang="en-GB" sz="2000" b="1" dirty="0">
              <a:solidFill>
                <a:srgbClr val="FFFFFF"/>
              </a:solidFill>
            </a:endParaRP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Start: </a:t>
            </a:r>
            <a:r>
              <a:rPr lang="en-US" sz="2000" b="1" dirty="0">
                <a:solidFill>
                  <a:srgbClr val="FFFFFF"/>
                </a:solidFill>
              </a:rPr>
              <a:t>07-March</a:t>
            </a:r>
            <a:r>
              <a:rPr lang="en-GB" sz="2000" b="1" dirty="0">
                <a:solidFill>
                  <a:srgbClr val="FFFFFF"/>
                </a:solidFill>
              </a:rPr>
              <a:t>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Exam: </a:t>
            </a:r>
            <a:r>
              <a:rPr lang="en-US" sz="2000" b="1" dirty="0">
                <a:solidFill>
                  <a:srgbClr val="FFFFFF"/>
                </a:solidFill>
              </a:rPr>
              <a:t>01-02</a:t>
            </a:r>
            <a:r>
              <a:rPr lang="en-GB" sz="2000" b="1" dirty="0">
                <a:solidFill>
                  <a:srgbClr val="FFFFFF"/>
                </a:solidFill>
              </a:rPr>
              <a:t>-</a:t>
            </a:r>
            <a:r>
              <a:rPr lang="en-US" sz="2000" b="1" dirty="0">
                <a:solidFill>
                  <a:srgbClr val="FFFFFF"/>
                </a:solidFill>
              </a:rPr>
              <a:t>April</a:t>
            </a:r>
            <a:r>
              <a:rPr lang="en-GB" sz="2000" b="1" dirty="0">
                <a:solidFill>
                  <a:srgbClr val="FFFFFF"/>
                </a:solidFill>
              </a:rPr>
              <a:t>-2023</a:t>
            </a:r>
          </a:p>
          <a:p>
            <a:pPr algn="ctr"/>
            <a:r>
              <a:rPr lang="en-GB" sz="2000" b="1" dirty="0">
                <a:solidFill>
                  <a:srgbClr val="FFFFFF"/>
                </a:solidFill>
              </a:rPr>
              <a:t>Exam Retake: </a:t>
            </a:r>
            <a:r>
              <a:rPr lang="en-US" sz="2000" b="1" dirty="0">
                <a:solidFill>
                  <a:srgbClr val="FFFFFF"/>
                </a:solidFill>
              </a:rPr>
              <a:t>05-06-April</a:t>
            </a:r>
            <a:r>
              <a:rPr lang="en-GB" sz="2000" b="1" dirty="0">
                <a:solidFill>
                  <a:srgbClr val="FFFFFF"/>
                </a:solidFill>
              </a:rPr>
              <a:t>-2023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567520" y="2249542"/>
            <a:ext cx="10862480" cy="9458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67520" y="1990564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8841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1295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1430000" y="1990563"/>
            <a:ext cx="0" cy="517957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6110689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6A35A81-16D6-4029-9237-EF333323BB4C}"/>
              </a:ext>
            </a:extLst>
          </p:cNvPr>
          <p:cNvCxnSpPr/>
          <p:nvPr/>
        </p:nvCxnSpPr>
        <p:spPr>
          <a:xfrm>
            <a:off x="19812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91B54DC-6C89-437D-B00D-6D9DBA41F4BB}"/>
              </a:ext>
            </a:extLst>
          </p:cNvPr>
          <p:cNvCxnSpPr/>
          <p:nvPr/>
        </p:nvCxnSpPr>
        <p:spPr>
          <a:xfrm>
            <a:off x="26670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9F26F6-7277-4D9A-A64D-183DB8A500B6}"/>
              </a:ext>
            </a:extLst>
          </p:cNvPr>
          <p:cNvCxnSpPr/>
          <p:nvPr/>
        </p:nvCxnSpPr>
        <p:spPr>
          <a:xfrm>
            <a:off x="3352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8117A6E-6CF8-4F56-B022-9B89F2DAC099}"/>
              </a:ext>
            </a:extLst>
          </p:cNvPr>
          <p:cNvCxnSpPr/>
          <p:nvPr/>
        </p:nvCxnSpPr>
        <p:spPr>
          <a:xfrm>
            <a:off x="40386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0C678-AFB3-4700-A8BA-0EB7E03D18C6}"/>
              </a:ext>
            </a:extLst>
          </p:cNvPr>
          <p:cNvCxnSpPr/>
          <p:nvPr/>
        </p:nvCxnSpPr>
        <p:spPr>
          <a:xfrm>
            <a:off x="47244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411A1DC-B584-4F8D-BBE8-FBDC0F9B4B35}"/>
              </a:ext>
            </a:extLst>
          </p:cNvPr>
          <p:cNvSpPr txBox="1"/>
          <p:nvPr/>
        </p:nvSpPr>
        <p:spPr>
          <a:xfrm>
            <a:off x="7631009" y="1568416"/>
            <a:ext cx="1968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01-02-April-2023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16A8CE-48D4-4B20-8926-F03518EFFAA9}"/>
              </a:ext>
            </a:extLst>
          </p:cNvPr>
          <p:cNvCxnSpPr>
            <a:cxnSpLocks/>
          </p:cNvCxnSpPr>
          <p:nvPr/>
        </p:nvCxnSpPr>
        <p:spPr>
          <a:xfrm>
            <a:off x="6781800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23F3E7-A785-4D74-8C0E-B1ADA8D14FBD}"/>
              </a:ext>
            </a:extLst>
          </p:cNvPr>
          <p:cNvCxnSpPr>
            <a:cxnSpLocks/>
          </p:cNvCxnSpPr>
          <p:nvPr/>
        </p:nvCxnSpPr>
        <p:spPr>
          <a:xfrm>
            <a:off x="7452911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CD6D175-8E30-496C-986E-ECEB94C89344}"/>
              </a:ext>
            </a:extLst>
          </p:cNvPr>
          <p:cNvCxnSpPr>
            <a:cxnSpLocks/>
          </p:cNvCxnSpPr>
          <p:nvPr/>
        </p:nvCxnSpPr>
        <p:spPr>
          <a:xfrm>
            <a:off x="8124022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532A9F6-4275-4A2C-846E-E2821ED4EF1C}"/>
              </a:ext>
            </a:extLst>
          </p:cNvPr>
          <p:cNvCxnSpPr>
            <a:cxnSpLocks/>
          </p:cNvCxnSpPr>
          <p:nvPr/>
        </p:nvCxnSpPr>
        <p:spPr>
          <a:xfrm>
            <a:off x="9471000" y="2088169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137355" y="2138356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Slide Number">
            <a:extLst>
              <a:ext uri="{FF2B5EF4-FFF2-40B4-BE49-F238E27FC236}">
                <a16:creationId xmlns:a16="http://schemas.microsoft.com/office/drawing/2014/main" id="{0212BD41-0204-4982-8218-725B86CAB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C8FD054-D5B6-4C0C-9C0A-CBB3BFB04818}"/>
              </a:ext>
            </a:extLst>
          </p:cNvPr>
          <p:cNvCxnSpPr>
            <a:cxnSpLocks/>
          </p:cNvCxnSpPr>
          <p:nvPr/>
        </p:nvCxnSpPr>
        <p:spPr>
          <a:xfrm>
            <a:off x="5421000" y="2124000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A9F349-D325-432A-902A-9AB267731906}"/>
              </a:ext>
            </a:extLst>
          </p:cNvPr>
          <p:cNvCxnSpPr>
            <a:cxnSpLocks/>
          </p:cNvCxnSpPr>
          <p:nvPr/>
        </p:nvCxnSpPr>
        <p:spPr>
          <a:xfrm>
            <a:off x="10776000" y="2120053"/>
            <a:ext cx="0" cy="258978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6550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System for the Course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6F07B7-41D9-4789-AE63-FAAE566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4817" y="2814645"/>
            <a:ext cx="4301319" cy="430131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5555B9F-555F-4F25-9E77-9B48FC8B058F}"/>
              </a:ext>
            </a:extLst>
          </p:cNvPr>
          <p:cNvSpPr txBox="1"/>
          <p:nvPr/>
        </p:nvSpPr>
        <p:spPr>
          <a:xfrm>
            <a:off x="6548186" y="4695492"/>
            <a:ext cx="1814579" cy="584790"/>
          </a:xfrm>
          <a:prstGeom prst="rect">
            <a:avLst/>
          </a:prstGeom>
        </p:spPr>
        <p:txBody>
          <a:bodyPr vert="horz" lIns="107944" tIns="35982" rIns="107944" bIns="35982" rtlCol="0">
            <a:norm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>
                <a:solidFill>
                  <a:schemeClr val="bg2"/>
                </a:solidFill>
              </a:rPr>
              <a:t>Evaluation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610976">
            <a:off x="7040122" y="611628"/>
            <a:ext cx="2400297" cy="3585897"/>
          </a:xfrm>
          <a:prstGeom prst="rect">
            <a:avLst/>
          </a:prstGeom>
          <a:ln>
            <a:noFill/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7687126" y="1701606"/>
            <a:ext cx="1914074" cy="1106591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Theoretical </a:t>
            </a:r>
            <a:br>
              <a:rPr lang="en-US" sz="2400" b="1" dirty="0"/>
            </a:br>
            <a:r>
              <a:rPr lang="en-US" sz="2400" b="1" dirty="0"/>
              <a:t>Exam 100</a:t>
            </a:r>
            <a:r>
              <a:rPr lang="bg-BG" sz="2400" b="1" dirty="0"/>
              <a:t>%</a:t>
            </a:r>
            <a:endParaRPr lang="en-US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44EA58-F81F-4EDD-B2CA-0100C8A434D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8060584">
            <a:off x="3626355" y="1934262"/>
            <a:ext cx="2400297" cy="3540974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09E4AE8-E6EF-49CD-943C-B0B0BE0F6DCC}"/>
              </a:ext>
            </a:extLst>
          </p:cNvPr>
          <p:cNvSpPr txBox="1"/>
          <p:nvPr/>
        </p:nvSpPr>
        <p:spPr>
          <a:xfrm>
            <a:off x="3470723" y="3024000"/>
            <a:ext cx="1884705" cy="1002425"/>
          </a:xfrm>
          <a:prstGeom prst="rect">
            <a:avLst/>
          </a:prstGeom>
        </p:spPr>
        <p:txBody>
          <a:bodyPr vert="horz" lIns="107944" tIns="35982" rIns="107944" bIns="35982" rtlCol="0">
            <a:noAutofit/>
          </a:bodyPr>
          <a:lstStyle>
            <a:lvl1pPr marL="456915" indent="-456915" defTabSz="1218438" latinLnBrk="1">
              <a:lnSpc>
                <a:spcPct val="105000"/>
              </a:lnSpc>
              <a:spcBef>
                <a:spcPts val="12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600"/>
            </a:lvl1pPr>
            <a:lvl2pPr marL="989981" lvl="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400"/>
            </a:lvl2pPr>
            <a:lvl3pPr marL="1523048" lvl="2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2400"/>
              </a:spcAft>
              <a:buFont typeface="Wingdings" panose="05000000000000000000" pitchFamily="2" charset="2"/>
              <a:buChar char="§"/>
              <a:defRPr sz="3200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 marL="0" indent="0" algn="ctr">
              <a:buNone/>
            </a:pPr>
            <a:r>
              <a:rPr lang="en-US" sz="2400" b="1" dirty="0"/>
              <a:t>Homework</a:t>
            </a:r>
            <a:br>
              <a:rPr lang="en-US" sz="2400" b="1" dirty="0"/>
            </a:br>
            <a:r>
              <a:rPr lang="en-US" sz="2400" b="1" dirty="0"/>
              <a:t>5% Bonus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21BCC27-54D3-41E6-A884-0B63934A4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5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Official web site:</a:t>
            </a:r>
          </a:p>
          <a:p>
            <a:endParaRPr lang="en-US" dirty="0"/>
          </a:p>
          <a:p>
            <a:r>
              <a:rPr lang="en-US" dirty="0"/>
              <a:t>Official discussion forum:</a:t>
            </a:r>
          </a:p>
          <a:p>
            <a:endParaRPr lang="en-US" dirty="0"/>
          </a:p>
          <a:p>
            <a:r>
              <a:rPr lang="en-US" dirty="0"/>
              <a:t>Official Facebook group: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 Site, Forum and FB Group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62000" y="1905001"/>
            <a:ext cx="10556635" cy="596567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solidFill>
                  <a:srgbClr val="F2AC44"/>
                </a:solidFill>
                <a:latin typeface="Consolas" pitchFamily="49" charset="0"/>
                <a:hlinkClick r:id="rId3"/>
              </a:rPr>
              <a:t>https://softuni.bg/trainings/4064/qa-basics-march-2023</a:t>
            </a:r>
            <a:endParaRPr lang="en-US" sz="2350" b="1" noProof="1">
              <a:solidFill>
                <a:srgbClr val="F2AC44"/>
              </a:solidFill>
              <a:latin typeface="Consolas" pitchFamily="49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61999" y="3288836"/>
            <a:ext cx="10556635" cy="604353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solidFill>
                  <a:srgbClr val="F2AC44"/>
                </a:solidFill>
                <a:latin typeface="Consolas" pitchFamily="49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https://softuni.bg/forum</a:t>
            </a:r>
            <a:endParaRPr lang="en-US" sz="2399" b="1" noProof="1">
              <a:solidFill>
                <a:srgbClr val="F2AC44"/>
              </a:solidFill>
              <a:latin typeface="Consolas" pitchFamily="49" charset="0"/>
            </a:endParaRPr>
          </a:p>
        </p:txBody>
      </p:sp>
      <p:sp>
        <p:nvSpPr>
          <p:cNvPr id="16" name="Rounded Rectangle 6"/>
          <p:cNvSpPr/>
          <p:nvPr/>
        </p:nvSpPr>
        <p:spPr>
          <a:xfrm>
            <a:off x="762000" y="4653056"/>
            <a:ext cx="10556634" cy="604485"/>
          </a:xfrm>
          <a:prstGeom prst="roundRect">
            <a:avLst>
              <a:gd name="adj" fmla="val 5953"/>
            </a:avLst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dirty="0">
                <a:solidFill>
                  <a:srgbClr val="F2AC44"/>
                </a:solidFill>
                <a:latin typeface="Consolas" panose="020B0609020204030204" pitchFamily="49" charset="0"/>
                <a:hlinkClick r:id="rId5"/>
              </a:rPr>
              <a:t>https://www.facebook.com/groups/qabasicsmarch2023</a:t>
            </a:r>
            <a:endParaRPr lang="en-US" sz="5400" b="1" noProof="1">
              <a:solidFill>
                <a:srgbClr val="F2AC44"/>
              </a:solidFill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7B1701E-30EB-4464-9117-98468ECA98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10844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0792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91000" y="1134000"/>
            <a:ext cx="9049234" cy="5486396"/>
          </a:xfrm>
        </p:spPr>
        <p:txBody>
          <a:bodyPr>
            <a:normAutofit/>
          </a:bodyPr>
          <a:lstStyle/>
          <a:p>
            <a:r>
              <a:rPr lang="en-US" sz="3400" dirty="0"/>
              <a:t>Course Objectives</a:t>
            </a:r>
          </a:p>
          <a:p>
            <a:pPr lvl="1"/>
            <a:r>
              <a:rPr lang="en-US" sz="3200" dirty="0"/>
              <a:t>Course Scope</a:t>
            </a:r>
            <a:endParaRPr lang="bg-BG" sz="3200" dirty="0"/>
          </a:p>
          <a:p>
            <a:r>
              <a:rPr lang="en-US" sz="3400" dirty="0"/>
              <a:t>Homework</a:t>
            </a:r>
          </a:p>
          <a:p>
            <a:r>
              <a:rPr lang="en-US" sz="3400" dirty="0"/>
              <a:t>Exam</a:t>
            </a:r>
          </a:p>
          <a:p>
            <a:r>
              <a:rPr lang="en-US" sz="3400" dirty="0"/>
              <a:t>Training Team</a:t>
            </a:r>
          </a:p>
          <a:p>
            <a:r>
              <a:rPr lang="en-US" sz="3400" dirty="0"/>
              <a:t>Course Organization</a:t>
            </a:r>
          </a:p>
          <a:p>
            <a:pPr lvl="1"/>
            <a:r>
              <a:rPr lang="en-US" sz="3200" dirty="0"/>
              <a:t>Course Structure</a:t>
            </a:r>
          </a:p>
          <a:p>
            <a:pPr lvl="1"/>
            <a:r>
              <a:rPr lang="en-US" sz="3200" dirty="0"/>
              <a:t>Evaluation Criteria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057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https://about.softuni.bg/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018648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>
            <a:extLst>
              <a:ext uri="{FF2B5EF4-FFF2-40B4-BE49-F238E27FC236}">
                <a16:creationId xmlns:a16="http://schemas.microsoft.com/office/drawing/2014/main" id="{34114123-C942-490F-A6BB-FD3CFFFE4B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869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Software University – High-Quality Education, Profession and Job for Software Developers</a:t>
            </a:r>
          </a:p>
          <a:p>
            <a:pPr lvl="1"/>
            <a:r>
              <a:rPr lang="en-US" sz="3000" noProof="1">
                <a:hlinkClick r:id="rId3"/>
              </a:rPr>
              <a:t>softuni.bg</a:t>
            </a:r>
            <a:r>
              <a:rPr lang="en-US" sz="3000" noProof="1"/>
              <a:t>, </a:t>
            </a:r>
            <a:r>
              <a:rPr lang="en-US" sz="3000" noProof="1">
                <a:hlinkClick r:id="rId4"/>
              </a:rPr>
              <a:t>about.softuni.bg</a:t>
            </a:r>
            <a:r>
              <a:rPr lang="en-US" sz="3000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Foundation</a:t>
            </a:r>
            <a:endParaRPr lang="bg-BG" sz="3200" dirty="0"/>
          </a:p>
          <a:p>
            <a:pPr lvl="1"/>
            <a:r>
              <a:rPr lang="en-US" sz="3000" noProof="1">
                <a:hlinkClick r:id="rId5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@ Facebook</a:t>
            </a:r>
          </a:p>
          <a:p>
            <a:pPr lvl="1"/>
            <a:r>
              <a:rPr lang="en-US" sz="3000" noProof="1">
                <a:hlinkClick r:id="rId6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en-US" sz="3200" dirty="0"/>
              <a:t>Software University Forums</a:t>
            </a:r>
          </a:p>
          <a:p>
            <a:pPr lvl="1"/>
            <a:r>
              <a:rPr lang="en-US" sz="3000" dirty="0">
                <a:hlinkClick r:id="rId7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181905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7C0435-FB42-4E06-962E-CEC3B7888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EB95C2-9994-42FB-A790-FCC024ED3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8000" b="1" u="sng" dirty="0">
                <a:solidFill>
                  <a:schemeClr val="bg1"/>
                </a:solidFill>
              </a:rPr>
              <a:t>sli.do</a:t>
            </a:r>
          </a:p>
          <a:p>
            <a:pPr marL="0" indent="0" algn="ctr">
              <a:buNone/>
            </a:pPr>
            <a:r>
              <a:rPr lang="en-US" sz="9600" b="1" dirty="0"/>
              <a:t>#QA-Basics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F4EFC1-EE79-499A-84B9-E141B0407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during classes</a:t>
            </a:r>
          </a:p>
        </p:txBody>
      </p:sp>
    </p:spTree>
    <p:extLst>
      <p:ext uri="{BB962C8B-B14F-4D97-AF65-F5344CB8AC3E}">
        <p14:creationId xmlns:p14="http://schemas.microsoft.com/office/powerpoint/2010/main" val="17461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956A635-7DCB-4737-9977-C486C791F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err="1"/>
              <a:t>SoftUni</a:t>
            </a:r>
            <a:r>
              <a:rPr lang="en-GB" b="1" dirty="0"/>
              <a:t> Diamond Partners</a:t>
            </a:r>
            <a:endParaRPr lang="bg-BG" dirty="0"/>
          </a:p>
        </p:txBody>
      </p:sp>
      <p:pic>
        <p:nvPicPr>
          <p:cNvPr id="19" name="Picture 18" descr="Logo, company name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F695C7C5-DABF-43EE-A6C1-EAE2EEE0C9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54" t="27513" r="15212" b="31480"/>
          <a:stretch/>
        </p:blipFill>
        <p:spPr>
          <a:xfrm>
            <a:off x="277587" y="5655568"/>
            <a:ext cx="1704391" cy="759297"/>
          </a:xfrm>
          <a:prstGeom prst="rect">
            <a:avLst/>
          </a:prstGeom>
        </p:spPr>
      </p:pic>
      <p:pic>
        <p:nvPicPr>
          <p:cNvPr id="23" name="Picture 22" descr="A picture containing logo&#10;&#10;Description automatically generated">
            <a:hlinkClick r:id="rId4"/>
            <a:extLst>
              <a:ext uri="{FF2B5EF4-FFF2-40B4-BE49-F238E27FC236}">
                <a16:creationId xmlns:a16="http://schemas.microsoft.com/office/drawing/2014/main" id="{BA25B75E-8216-4248-83D3-EC26438E34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5193" y="5558957"/>
            <a:ext cx="1593799" cy="952521"/>
          </a:xfrm>
          <a:prstGeom prst="rect">
            <a:avLst/>
          </a:prstGeom>
        </p:spPr>
      </p:pic>
      <p:pic>
        <p:nvPicPr>
          <p:cNvPr id="24" name="Picture 23" descr="Graphical user interface, text, application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99BE8E0D-4CD6-423C-B482-4BF691E004B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2384" r="19064" b="23051"/>
          <a:stretch/>
        </p:blipFill>
        <p:spPr>
          <a:xfrm>
            <a:off x="2735348" y="2557422"/>
            <a:ext cx="2211823" cy="1089203"/>
          </a:xfrm>
          <a:prstGeom prst="rect">
            <a:avLst/>
          </a:prstGeom>
        </p:spPr>
      </p:pic>
      <p:pic>
        <p:nvPicPr>
          <p:cNvPr id="26" name="Picture 25" descr="Logo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3A1E1CA1-D56C-4DE1-9BDC-F2FA10D0931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21" y="4194384"/>
            <a:ext cx="2366037" cy="1025101"/>
          </a:xfrm>
          <a:prstGeom prst="rect">
            <a:avLst/>
          </a:prstGeom>
        </p:spPr>
      </p:pic>
      <p:pic>
        <p:nvPicPr>
          <p:cNvPr id="29" name="Picture 28" descr="Text&#10;&#10;Description automatically generated with low confidence">
            <a:hlinkClick r:id="rId10"/>
            <a:extLst>
              <a:ext uri="{FF2B5EF4-FFF2-40B4-BE49-F238E27FC236}">
                <a16:creationId xmlns:a16="http://schemas.microsoft.com/office/drawing/2014/main" id="{7E770D87-9E84-428A-B6DE-60CA6A95A9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161" y="875362"/>
            <a:ext cx="2184284" cy="1714353"/>
          </a:xfrm>
          <a:prstGeom prst="rect">
            <a:avLst/>
          </a:prstGeom>
        </p:spPr>
      </p:pic>
      <p:pic>
        <p:nvPicPr>
          <p:cNvPr id="34" name="Picture 33" descr="A picture containing logo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68388868-5056-476F-9288-137236A042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0500" y="5641819"/>
            <a:ext cx="1815525" cy="869659"/>
          </a:xfrm>
          <a:prstGeom prst="rect">
            <a:avLst/>
          </a:prstGeom>
        </p:spPr>
      </p:pic>
      <p:pic>
        <p:nvPicPr>
          <p:cNvPr id="35" name="Picture 34" descr="Logo&#10;&#10;Description automatically generated with low confidence">
            <a:hlinkClick r:id="rId14"/>
            <a:extLst>
              <a:ext uri="{FF2B5EF4-FFF2-40B4-BE49-F238E27FC236}">
                <a16:creationId xmlns:a16="http://schemas.microsoft.com/office/drawing/2014/main" id="{B87F00C9-0D0A-4D3E-82E8-9A2CFBB8B64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336" y="1383106"/>
            <a:ext cx="5236953" cy="965563"/>
          </a:xfrm>
          <a:prstGeom prst="rect">
            <a:avLst/>
          </a:prstGeom>
        </p:spPr>
      </p:pic>
      <p:pic>
        <p:nvPicPr>
          <p:cNvPr id="36" name="Picture 35" descr="Shape&#10;&#10;Description automatically generated with medium confidence">
            <a:hlinkClick r:id="rId16"/>
            <a:extLst>
              <a:ext uri="{FF2B5EF4-FFF2-40B4-BE49-F238E27FC236}">
                <a16:creationId xmlns:a16="http://schemas.microsoft.com/office/drawing/2014/main" id="{3B30853C-111E-4B36-8BEF-DFE3C6A84C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761" y="5601521"/>
            <a:ext cx="2520171" cy="869659"/>
          </a:xfrm>
          <a:prstGeom prst="rect">
            <a:avLst/>
          </a:prstGeom>
        </p:spPr>
      </p:pic>
      <p:pic>
        <p:nvPicPr>
          <p:cNvPr id="37" name="Picture 36" descr="Logo&#10;&#10;Description automatically generated">
            <a:hlinkClick r:id="rId18"/>
            <a:extLst>
              <a:ext uri="{FF2B5EF4-FFF2-40B4-BE49-F238E27FC236}">
                <a16:creationId xmlns:a16="http://schemas.microsoft.com/office/drawing/2014/main" id="{92837D2B-E933-480C-87FA-0B9DBAACA04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69" y="4086151"/>
            <a:ext cx="2779263" cy="1075844"/>
          </a:xfrm>
          <a:prstGeom prst="rect">
            <a:avLst/>
          </a:prstGeom>
        </p:spPr>
      </p:pic>
      <p:pic>
        <p:nvPicPr>
          <p:cNvPr id="38" name="Picture 37" descr="Graphical user interface&#10;&#10;Description automatically generated with low confidence">
            <a:hlinkClick r:id="rId20"/>
            <a:extLst>
              <a:ext uri="{FF2B5EF4-FFF2-40B4-BE49-F238E27FC236}">
                <a16:creationId xmlns:a16="http://schemas.microsoft.com/office/drawing/2014/main" id="{DF73092C-E471-4116-B890-7E2254703887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35" y="1476349"/>
            <a:ext cx="1865077" cy="2314493"/>
          </a:xfrm>
          <a:prstGeom prst="rect">
            <a:avLst/>
          </a:prstGeom>
        </p:spPr>
      </p:pic>
      <p:pic>
        <p:nvPicPr>
          <p:cNvPr id="39" name="Picture 38" descr="Text&#10;&#10;Description automatically generated with low confidence">
            <a:hlinkClick r:id="rId22"/>
            <a:extLst>
              <a:ext uri="{FF2B5EF4-FFF2-40B4-BE49-F238E27FC236}">
                <a16:creationId xmlns:a16="http://schemas.microsoft.com/office/drawing/2014/main" id="{282CE06A-8307-4AAA-8AF5-19743201766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9177" y="4363431"/>
            <a:ext cx="2757360" cy="621896"/>
          </a:xfrm>
          <a:prstGeom prst="rect">
            <a:avLst/>
          </a:prstGeom>
        </p:spPr>
      </p:pic>
      <p:pic>
        <p:nvPicPr>
          <p:cNvPr id="40" name="Picture 39" descr="Logo&#10;&#10;Description automatically generated">
            <a:hlinkClick r:id="rId24"/>
            <a:extLst>
              <a:ext uri="{FF2B5EF4-FFF2-40B4-BE49-F238E27FC236}">
                <a16:creationId xmlns:a16="http://schemas.microsoft.com/office/drawing/2014/main" id="{C1CA53F6-A2C4-4E43-8E82-B322807D5805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945" y="3914016"/>
            <a:ext cx="1740047" cy="1218032"/>
          </a:xfrm>
          <a:prstGeom prst="rect">
            <a:avLst/>
          </a:prstGeom>
        </p:spPr>
      </p:pic>
      <p:pic>
        <p:nvPicPr>
          <p:cNvPr id="41" name="Picture 40" descr="Logo&#10;&#10;Description automatically generated">
            <a:hlinkClick r:id="rId26"/>
            <a:extLst>
              <a:ext uri="{FF2B5EF4-FFF2-40B4-BE49-F238E27FC236}">
                <a16:creationId xmlns:a16="http://schemas.microsoft.com/office/drawing/2014/main" id="{A286012A-1A6D-4FD8-AF54-DE72F6FC3213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2469" y="2542277"/>
            <a:ext cx="1656523" cy="1104348"/>
          </a:xfrm>
          <a:prstGeom prst="rect">
            <a:avLst/>
          </a:prstGeom>
        </p:spPr>
      </p:pic>
      <p:pic>
        <p:nvPicPr>
          <p:cNvPr id="42" name="Picture 41" descr="A blue and white logo&#10;&#10;Description automatically generated with medium confidence">
            <a:hlinkClick r:id="rId28"/>
            <a:extLst>
              <a:ext uri="{FF2B5EF4-FFF2-40B4-BE49-F238E27FC236}">
                <a16:creationId xmlns:a16="http://schemas.microsoft.com/office/drawing/2014/main" id="{B5A85CC1-6CE9-43CE-84E8-5F0D26AF4C9B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855" y="2585651"/>
            <a:ext cx="3396816" cy="947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59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0D5FB3-68F2-49D8-A153-8BAD1305EF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E22D599-06AA-45AE-9605-321A51F18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Educational Partners</a:t>
            </a:r>
          </a:p>
        </p:txBody>
      </p:sp>
      <p:pic>
        <p:nvPicPr>
          <p:cNvPr id="8" name="Picture 7">
            <a:hlinkClick r:id="rId2"/>
            <a:extLst>
              <a:ext uri="{FF2B5EF4-FFF2-40B4-BE49-F238E27FC236}">
                <a16:creationId xmlns:a16="http://schemas.microsoft.com/office/drawing/2014/main" id="{19D59668-3C9A-4BAE-83AF-92CB45919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498" y="1855527"/>
            <a:ext cx="3766935" cy="3521741"/>
          </a:xfrm>
          <a:prstGeom prst="rect">
            <a:avLst/>
          </a:prstGeom>
          <a:ln w="28575">
            <a:solidFill>
              <a:srgbClr val="44546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88289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28D315A-6C16-4DEB-B5E3-DB0BB0954C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280" y="1314000"/>
            <a:ext cx="4773440" cy="275798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A201DD1-243B-41A6-AD03-EC3F1CDF12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Course Objectives and Scope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0482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dirty="0">
                <a:sym typeface="Calibri"/>
              </a:rPr>
              <a:t>Knowledge of QA objectives and principles</a:t>
            </a:r>
            <a:endParaRPr lang="bg-BG" dirty="0">
              <a:sym typeface="Calibri"/>
            </a:endParaRPr>
          </a:p>
          <a:p>
            <a:pPr lvl="0"/>
            <a:r>
              <a:rPr lang="en-US" dirty="0">
                <a:sym typeface="Calibri"/>
              </a:rPr>
              <a:t>Basic understanding of different test levels and test types</a:t>
            </a:r>
          </a:p>
          <a:p>
            <a:pPr lvl="0"/>
            <a:r>
              <a:rPr lang="en-US" dirty="0">
                <a:sym typeface="Calibri"/>
              </a:rPr>
              <a:t>Familiarity with the concepts of creating test scenarios and test cases</a:t>
            </a:r>
          </a:p>
          <a:p>
            <a:pPr lvl="0"/>
            <a:r>
              <a:rPr lang="en-US" dirty="0">
                <a:sym typeface="Calibri"/>
              </a:rPr>
              <a:t>Understanding the concept of a bug:</a:t>
            </a:r>
          </a:p>
          <a:p>
            <a:pPr lvl="1"/>
            <a:r>
              <a:rPr lang="en-US" dirty="0">
                <a:sym typeface="Calibri"/>
              </a:rPr>
              <a:t>Finding bugs</a:t>
            </a:r>
          </a:p>
          <a:p>
            <a:pPr lvl="1"/>
            <a:r>
              <a:rPr lang="en-US" dirty="0">
                <a:sym typeface="Calibri"/>
              </a:rPr>
              <a:t>Analyzing bugs</a:t>
            </a:r>
          </a:p>
          <a:p>
            <a:pPr lvl="1"/>
            <a:r>
              <a:rPr lang="en-US" dirty="0">
                <a:sym typeface="Calibri"/>
              </a:rPr>
              <a:t>Documenting bugs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QA Basics Course Goals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0B9C82A-8563-4E66-9AC3-C7DC3514EBF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70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359000"/>
            <a:ext cx="2610000" cy="26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29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 txBox="1"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0000000-1234-1234-1234-123412341234}" type="slidenum">
              <a:rPr lang="en-US" smtClean="0">
                <a:sym typeface="Calibri"/>
              </a:rPr>
              <a:pPr/>
              <a:t>9</a:t>
            </a:fld>
            <a:endParaRPr lang="en-US">
              <a:sym typeface="Calibri"/>
            </a:endParaRPr>
          </a:p>
        </p:txBody>
      </p:sp>
      <p:sp>
        <p:nvSpPr>
          <p:cNvPr id="161" name="Shape 161"/>
          <p:cNvSpPr txBox="1"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rgbClr val="F2AC44"/>
                </a:solidFill>
              </a:rPr>
              <a:t>Exercises</a:t>
            </a:r>
          </a:p>
          <a:p>
            <a:pPr lvl="1"/>
            <a:r>
              <a:rPr lang="en-US" dirty="0"/>
              <a:t>Up to 1 week after class</a:t>
            </a:r>
          </a:p>
          <a:p>
            <a:pPr lvl="1"/>
            <a:r>
              <a:rPr lang="en-US" dirty="0"/>
              <a:t>Submitted through </a:t>
            </a:r>
            <a:r>
              <a:rPr lang="en-US" b="1" dirty="0">
                <a:hlinkClick r:id="rId3"/>
              </a:rPr>
              <a:t>https://softuni.bg/</a:t>
            </a:r>
            <a:r>
              <a:rPr lang="en-US" b="1" dirty="0"/>
              <a:t> </a:t>
            </a:r>
            <a:r>
              <a:rPr lang="en-US" dirty="0"/>
              <a:t>platform</a:t>
            </a:r>
          </a:p>
          <a:p>
            <a:r>
              <a:rPr lang="en-US" dirty="0"/>
              <a:t>Do your homework when it's due</a:t>
            </a:r>
          </a:p>
          <a:p>
            <a:pPr lvl="1"/>
            <a:r>
              <a:rPr lang="en-US" dirty="0"/>
              <a:t>Assignments pile up quickly</a:t>
            </a:r>
          </a:p>
        </p:txBody>
      </p:sp>
      <p:sp>
        <p:nvSpPr>
          <p:cNvPr id="162" name="Shape 16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6413" y="4014000"/>
            <a:ext cx="2844001" cy="284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65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1_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4E63F92689E2344800622A05AA3C338" ma:contentTypeVersion="15" ma:contentTypeDescription="Create a new document." ma:contentTypeScope="" ma:versionID="5a57a07a638ef8de7d2c5d095121ef2e">
  <xsd:schema xmlns:xsd="http://www.w3.org/2001/XMLSchema" xmlns:xs="http://www.w3.org/2001/XMLSchema" xmlns:p="http://schemas.microsoft.com/office/2006/metadata/properties" xmlns:ns2="d0d25b69-8e68-4841-9284-bd8f9504d222" xmlns:ns3="b7aee57a-33bc-479a-b375-2a9789967078" targetNamespace="http://schemas.microsoft.com/office/2006/metadata/properties" ma:root="true" ma:fieldsID="fa97156deb07b510288551d34a0f1a9e" ns2:_="" ns3:_="">
    <xsd:import namespace="d0d25b69-8e68-4841-9284-bd8f9504d222"/>
    <xsd:import namespace="b7aee57a-33bc-479a-b375-2a97899670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d25b69-8e68-4841-9284-bd8f9504d2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f6b91ac-d40f-491d-bfb0-a181f55199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aee57a-33bc-479a-b375-2a978996707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0272d0e-81d8-4ac7-9277-f1cd7dac00c5}" ma:internalName="TaxCatchAll" ma:showField="CatchAllData" ma:web="b7aee57a-33bc-479a-b375-2a978996707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aee57a-33bc-479a-b375-2a9789967078" xsi:nil="true"/>
    <lcf76f155ced4ddcb4097134ff3c332f xmlns="d0d25b69-8e68-4841-9284-bd8f9504d22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176B8A-C6D3-4013-97B4-2048FF0502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d25b69-8e68-4841-9284-bd8f9504d222"/>
    <ds:schemaRef ds:uri="b7aee57a-33bc-479a-b375-2a97899670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40609A-FF56-4800-AED9-ACA09D9B5FC6}">
  <ds:schemaRefs>
    <ds:schemaRef ds:uri="http://schemas.microsoft.com/office/2006/metadata/properties"/>
    <ds:schemaRef ds:uri="http://schemas.microsoft.com/office/infopath/2007/PartnerControls"/>
    <ds:schemaRef ds:uri="b7aee57a-33bc-479a-b375-2a9789967078"/>
    <ds:schemaRef ds:uri="d0d25b69-8e68-4841-9284-bd8f9504d222"/>
  </ds:schemaRefs>
</ds:datastoreItem>
</file>

<file path=customXml/itemProps3.xml><?xml version="1.0" encoding="utf-8"?>
<ds:datastoreItem xmlns:ds="http://schemas.openxmlformats.org/officeDocument/2006/customXml" ds:itemID="{B3A6DE95-2EF2-47D5-8D77-650B7372C0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5314</TotalTime>
  <Words>646</Words>
  <Application>Microsoft Office PowerPoint</Application>
  <PresentationFormat>Widescreen</PresentationFormat>
  <Paragraphs>133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Consolas</vt:lpstr>
      <vt:lpstr>Wingdings</vt:lpstr>
      <vt:lpstr>Wingdings 2</vt:lpstr>
      <vt:lpstr>SoftUni</vt:lpstr>
      <vt:lpstr>1_SoftUni</vt:lpstr>
      <vt:lpstr>QA Basics</vt:lpstr>
      <vt:lpstr>Table of Contents</vt:lpstr>
      <vt:lpstr>Communication during classes</vt:lpstr>
      <vt:lpstr>SoftUni Diamond Partners</vt:lpstr>
      <vt:lpstr>Educational Partners</vt:lpstr>
      <vt:lpstr>Course Objectives and Scope</vt:lpstr>
      <vt:lpstr>QA Basics Course Goals</vt:lpstr>
      <vt:lpstr>Homework</vt:lpstr>
      <vt:lpstr>Homework</vt:lpstr>
      <vt:lpstr>Learn to Search in Internet</vt:lpstr>
      <vt:lpstr>Exam</vt:lpstr>
      <vt:lpstr>Exam</vt:lpstr>
      <vt:lpstr>Training Team</vt:lpstr>
      <vt:lpstr>Svetlin Nakov, PhD</vt:lpstr>
      <vt:lpstr>Course Organization</vt:lpstr>
      <vt:lpstr>QA Basics Course Timeline</vt:lpstr>
      <vt:lpstr>Scoring System for the Course</vt:lpstr>
      <vt:lpstr>Course Web Site, Forum and FB Group</vt:lpstr>
      <vt:lpstr>Questions?</vt:lpstr>
      <vt:lpstr>License</vt:lpstr>
      <vt:lpstr>Trainings @ Software University (SoftUni)</vt:lpstr>
    </vt:vector>
  </TitlesOfParts>
  <Company>SoftUni – https://about.softuni.bg/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00. QA Fundamentals - Course Introduction</dc:title>
  <dc:subject>Software Development</dc:subject>
  <dc:creator>Software University</dc:creator>
  <cp:keywords>QA, SoftUni; Software University; programming; coding; computer programming; software development; software engineering; software technologies; digital skills; technical skills; training; course</cp:keywords>
  <dc:description>QA Automation Course © SoftUni – https://softuni.org
© Software University – https://softuni.bg
Copyrighted document. Unauthorized copy, reproduction or use is not permitted.</dc:description>
  <cp:lastModifiedBy>Miroslava Dimitrova</cp:lastModifiedBy>
  <cp:revision>73</cp:revision>
  <dcterms:created xsi:type="dcterms:W3CDTF">2018-05-23T13:08:44Z</dcterms:created>
  <dcterms:modified xsi:type="dcterms:W3CDTF">2023-03-03T08:50:41Z</dcterms:modified>
  <cp:category>quality assurance;computer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0x010100B4E63F92689E2344800622A05AA3C338</vt:lpwstr>
  </property>
</Properties>
</file>