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0"/>
  </p:notesMasterIdLst>
  <p:handoutMasterIdLst>
    <p:handoutMasterId r:id="rId61"/>
  </p:handoutMasterIdLst>
  <p:sldIdLst>
    <p:sldId id="256" r:id="rId2"/>
    <p:sldId id="31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4" r:id="rId55"/>
    <p:sldId id="318" r:id="rId56"/>
    <p:sldId id="319" r:id="rId57"/>
    <p:sldId id="316" r:id="rId58"/>
    <p:sldId id="31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6AEAD21-92EF-4C54-A2F6-203CB61E5A0B}">
          <p14:sldIdLst>
            <p14:sldId id="256"/>
            <p14:sldId id="317"/>
            <p14:sldId id="258"/>
          </p14:sldIdLst>
        </p14:section>
        <p14:section name="Data Types" id="{59A96194-BB56-4104-BD20-18B817E03C7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1095457B-A2E1-4098-83B8-094E253D4A80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Real Number Types" id="{2CE630F0-F712-4628-9189-D742DD674349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32214F23-ECF7-49CA-A926-5344A2E8B5DE}">
          <p14:sldIdLst>
            <p14:sldId id="286"/>
            <p14:sldId id="287"/>
            <p14:sldId id="288"/>
            <p14:sldId id="289"/>
          </p14:sldIdLst>
        </p14:section>
        <p14:section name="Boolean Type" id="{97E4C5DA-3DFE-491C-AEA0-F06391139EC6}">
          <p14:sldIdLst>
            <p14:sldId id="290"/>
            <p14:sldId id="291"/>
            <p14:sldId id="292"/>
            <p14:sldId id="293"/>
          </p14:sldIdLst>
        </p14:section>
        <p14:section name="Character Type" id="{FB878758-813E-4EAC-9B2F-D50F0F507F0D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" id="{35CC69E4-87F4-4345-B3DA-D1BD74B1A282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Conclusion" id="{2C19C74D-EAC3-477E-8E77-D44C154D2782}">
          <p14:sldIdLst>
            <p14:sldId id="308"/>
            <p14:sldId id="314"/>
            <p14:sldId id="318"/>
            <p14:sldId id="319"/>
            <p14:sldId id="316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2412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540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38884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43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38.jp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5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6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1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3276600" y="2011793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Scope</a:t>
            </a:r>
            <a:r>
              <a:rPr lang="en-GB" dirty="0"/>
              <a:t> -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Lifetime</a:t>
            </a:r>
            <a:r>
              <a:rPr lang="en-GB" dirty="0"/>
              <a:t> - how long a variable stays in memory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3167617"/>
            <a:ext cx="85344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00629" y="2514600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in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363166" y="4640806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</a:t>
            </a:r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in the loop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5438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span is how long before a variable is called</a:t>
            </a:r>
          </a:p>
          <a:p>
            <a:r>
              <a:rPr lang="en-US" dirty="0"/>
              <a:t>Always declare a variable as late as possible (e.g. shorter span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92706" y="2842857"/>
            <a:ext cx="8690105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//System.out.println(inner);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534400" y="3736195"/>
            <a:ext cx="565534" cy="159732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372600" y="3809521"/>
            <a:ext cx="2571514" cy="1364158"/>
          </a:xfrm>
          <a:prstGeom prst="wedgeRoundRectCallout">
            <a:avLst>
              <a:gd name="adj1" fmla="val -39149"/>
              <a:gd name="adj2" fmla="val 1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185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Shorter span simplifies the code</a:t>
            </a:r>
          </a:p>
          <a:p>
            <a:pPr lvl="1"/>
            <a:r>
              <a:rPr lang="en-US" dirty="0"/>
              <a:t>Improves its </a:t>
            </a: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90600" y="2578744"/>
            <a:ext cx="8139572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738941" y="4191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20200" y="3619500"/>
            <a:ext cx="2857658" cy="1143000"/>
          </a:xfrm>
          <a:prstGeom prst="wedgeRoundRectCallout">
            <a:avLst>
              <a:gd name="adj1" fmla="val -31941"/>
              <a:gd name="adj2" fmla="val 2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 – reduced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90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4918711" y="1403969"/>
            <a:ext cx="235814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bg-BG" sz="15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Integer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77020"/>
              </p:ext>
            </p:extLst>
          </p:nvPr>
        </p:nvGraphicFramePr>
        <p:xfrm>
          <a:off x="1960152" y="1905001"/>
          <a:ext cx="9982198" cy="2937635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baseline="0" dirty="0"/>
                        <a:t> - 1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50599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899" b="1" dirty="0"/>
              <a:t>Integer types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2793" y="2114096"/>
            <a:ext cx="11426550" cy="34420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System.out.printf("%d centuries = %d years = %d days = %d hours.",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                                  centuries, years, days, hours)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//20 centuries = 2000 years = 730484 days = 17531616 hours.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(minimal and maximal value)</a:t>
            </a:r>
          </a:p>
          <a:p>
            <a:r>
              <a:rPr lang="en-US" dirty="0"/>
              <a:t>Integers could overflow </a:t>
            </a:r>
            <a:r>
              <a:rPr lang="en-US" dirty="0">
                <a:sym typeface="Wingdings" panose="05000000000000000000" pitchFamily="2" charset="2"/>
              </a:rPr>
              <a:t> 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6F7BD0F-9F84-47AA-8C30-3C5A6D2C3ED5}"/>
              </a:ext>
            </a:extLst>
          </p:cNvPr>
          <p:cNvSpPr/>
          <p:nvPr/>
        </p:nvSpPr>
        <p:spPr bwMode="auto">
          <a:xfrm>
            <a:off x="7991251" y="4055841"/>
            <a:ext cx="6858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5400" y="3059697"/>
            <a:ext cx="6274783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130</a:t>
            </a:r>
            <a:r>
              <a:rPr lang="en-US" sz="2700" b="1" noProof="1">
                <a:latin typeface="Consolas" pitchFamily="49" charset="0"/>
              </a:rPr>
              <a:t>; i++) 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System.out.println(counter);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98120" y="2832711"/>
            <a:ext cx="1265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127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-128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-127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The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200" dirty="0"/>
              <a:t>' and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200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The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200" dirty="0"/>
              <a:t>' and '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200" dirty="0"/>
              <a:t>' suffixes mean a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sz="3200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29200"/>
            <a:ext cx="6019800" cy="11183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hexa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0xFFFFFFFF</a:t>
            </a:r>
            <a:r>
              <a:rPr lang="en-US" sz="2800" b="1" noProof="1">
                <a:latin typeface="Consolas" pitchFamily="49" charset="0"/>
              </a:rPr>
              <a:t>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//-1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long 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1L</a:t>
            </a:r>
            <a:r>
              <a:rPr lang="en-US" sz="2800" b="1" noProof="1">
                <a:latin typeface="Consolas" pitchFamily="49" charset="0"/>
              </a:rPr>
              <a:t>; </a:t>
            </a:r>
            <a:r>
              <a:rPr lang="bg-BG" sz="2800" b="1" noProof="1">
                <a:latin typeface="Consolas" pitchFamily="49" charset="0"/>
              </a:rPr>
              <a:t>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//1</a:t>
            </a:r>
            <a:endParaRPr lang="bg-BG" sz="28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2FFD2-1D8D-47CE-B46A-4FAAD6D66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023090"/>
            <a:ext cx="3174546" cy="317454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converts meters to kilometers formatted </a:t>
            </a:r>
            <a:br>
              <a:rPr lang="en-US" dirty="0"/>
            </a:br>
            <a:r>
              <a:rPr lang="en-US" dirty="0"/>
              <a:t>to the second decimal point</a:t>
            </a:r>
          </a:p>
          <a:p>
            <a:r>
              <a:rPr lang="en-US" dirty="0"/>
              <a:t>Examples: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4068920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640" y="2438400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504" y="2438400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8251024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744" y="2438400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904" y="3570312"/>
            <a:ext cx="9838696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latin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meters = Integer.parseInt(scanner.nextLine());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kilometers = meters / 1000.0;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%.2f</a:t>
            </a:r>
            <a:r>
              <a:rPr lang="en-US" sz="2700" b="1" noProof="1">
                <a:latin typeface="Consolas" pitchFamily="49" charset="0"/>
              </a:rPr>
              <a:t>", kilometers);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392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4677196" y="1877352"/>
            <a:ext cx="2817118" cy="1708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bg-BG" sz="10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Real Number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Data Types and Variables</a:t>
            </a:r>
          </a:p>
          <a:p>
            <a:r>
              <a:rPr lang="en-GB" dirty="0" smtClean="0"/>
              <a:t>Integer and Real Number Type</a:t>
            </a:r>
          </a:p>
          <a:p>
            <a:r>
              <a:rPr lang="en-GB" dirty="0" smtClean="0"/>
              <a:t>Type Conversion</a:t>
            </a:r>
          </a:p>
          <a:p>
            <a:r>
              <a:rPr lang="en-US" dirty="0" smtClean="0"/>
              <a:t>Boolean Type</a:t>
            </a:r>
          </a:p>
          <a:p>
            <a:r>
              <a:rPr lang="en-US" dirty="0" smtClean="0"/>
              <a:t>Character and String Type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91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Floating-point</a:t>
            </a:r>
            <a:r>
              <a:rPr lang="en-US" dirty="0"/>
              <a:t>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Floating-Point Types?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statement!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2000" y="1841066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System.out.println("Float PI is: " +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System.out.println("Double PI is: " + doublePI);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752600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3. 1415927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3689922"/>
            <a:ext cx="3076127" cy="791603"/>
          </a:xfrm>
          <a:prstGeom prst="wedgeRoundRectCallout">
            <a:avLst>
              <a:gd name="adj1" fmla="val -56063"/>
              <a:gd name="adj2" fmla="val -52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3. 141592653589793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that converts British pounds to US dollars </a:t>
            </a:r>
            <a:br>
              <a:rPr lang="en-US" sz="3200" dirty="0"/>
            </a:br>
            <a:r>
              <a:rPr lang="en-US" sz="3200" dirty="0"/>
              <a:t>formatted to 3th decimal point</a:t>
            </a:r>
          </a:p>
          <a:p>
            <a:r>
              <a:rPr lang="en-US" sz="32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 to Dollars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089683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93902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66290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num = Double.parseDouble(scanner.nextLine());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%.3f</a:t>
            </a:r>
            <a:r>
              <a:rPr lang="en-US" sz="2700" b="1" noProof="1">
                <a:latin typeface="Consolas" pitchFamily="49" charset="0"/>
              </a:rPr>
              <a:t>", result);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4400" y="2590800"/>
            <a:ext cx="10363200" cy="3035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System.out.println(d); 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1.0E34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20e-3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System.out.println(d2);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Double.MAX_VALUE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System.out.println(d3);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//1.7976931348623157E308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981200"/>
            <a:ext cx="11447412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ArithmeticException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floating-point numbers 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dirty="0"/>
              <a:t>!</a:t>
            </a:r>
          </a:p>
          <a:p>
            <a:r>
              <a:rPr lang="en-GB" dirty="0"/>
              <a:t>Read more about </a:t>
            </a:r>
            <a:r>
              <a:rPr lang="en-US" b="1" dirty="0">
                <a:solidFill>
                  <a:schemeClr val="bg1"/>
                </a:solidFill>
              </a:rPr>
              <a:t>IEEE 754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0616" y="2632505"/>
            <a:ext cx="9982200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b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double sum = </a:t>
            </a:r>
            <a:r>
              <a:rPr lang="en-CA" sz="2400" b="1" noProof="1">
                <a:solidFill>
                  <a:schemeClr val="bg1"/>
                </a:solidFill>
                <a:latin typeface="Consolas" pitchFamily="49" charset="0"/>
              </a:rPr>
              <a:t>1.33d</a:t>
            </a: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System.out.printf("a+b=%f sum=%f equal=%b",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                      a+b, sum, (a + b == sum));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num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num +=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System.out.println(num);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0.9999999999999062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A8C9B-E45F-41C6-9DFF-466BDDA8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BigDecimal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0A120-9330-42E1-AB96-F7B8E02179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276048"/>
          </a:xfrm>
        </p:spPr>
        <p:txBody>
          <a:bodyPr/>
          <a:lstStyle/>
          <a:p>
            <a:r>
              <a:rPr lang="en-GB" dirty="0"/>
              <a:t>Built-in Java Class</a:t>
            </a:r>
          </a:p>
          <a:p>
            <a:r>
              <a:rPr lang="en-GB" dirty="0"/>
              <a:t>Provides arithmetic operations</a:t>
            </a:r>
          </a:p>
          <a:p>
            <a:r>
              <a:rPr lang="en-GB" dirty="0"/>
              <a:t>Allows calculations with very </a:t>
            </a:r>
            <a:r>
              <a:rPr lang="en-GB" b="1" dirty="0">
                <a:solidFill>
                  <a:schemeClr val="bg1"/>
                </a:solidFill>
              </a:rPr>
              <a:t>high precision</a:t>
            </a:r>
          </a:p>
          <a:p>
            <a:r>
              <a:rPr lang="en-US" dirty="0"/>
              <a:t>Used for financial </a:t>
            </a:r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FFEF72B-C2A6-492E-912E-7F853F2B4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4033384"/>
            <a:ext cx="9367904" cy="2418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number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(0);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number = number.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BigDecimal.valueOf(2.5)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);</a:t>
            </a:r>
            <a:endParaRPr lang="bg-BG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number = number.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BigDecimal.valueOf(1.5)</a:t>
            </a:r>
            <a:r>
              <a:rPr lang="en-US" sz="26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number = number.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multiply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6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number = number.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divide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600" b="1" noProof="1">
                <a:latin typeface="Consolas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31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5" y="2083852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7415" y="3960521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01137" y="1460878"/>
            <a:ext cx="10789727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Integer.parseInt(sc.nextLine());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sum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(0);</a:t>
            </a:r>
          </a:p>
          <a:p>
            <a:r>
              <a:rPr lang="en-US" sz="2800" noProof="1"/>
              <a:t>for (int i = 0; i &lt; n; i++) {</a:t>
            </a:r>
          </a:p>
          <a:p>
            <a:r>
              <a:rPr lang="en-US" sz="2800" noProof="1"/>
              <a:t>   </a:t>
            </a:r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number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(sc.nextLine());</a:t>
            </a:r>
          </a:p>
          <a:p>
            <a:r>
              <a:rPr lang="en-US" sz="2800" noProof="1"/>
              <a:t>   sum = sum.</a:t>
            </a:r>
            <a:r>
              <a:rPr lang="en-US" sz="2800" noProof="1">
                <a:solidFill>
                  <a:schemeClr val="bg1"/>
                </a:solidFill>
              </a:rPr>
              <a:t>add</a:t>
            </a:r>
            <a:r>
              <a:rPr lang="en-US" sz="2800" noProof="1"/>
              <a:t>(number);</a:t>
            </a:r>
          </a:p>
          <a:p>
            <a:r>
              <a:rPr lang="en-US" sz="2800" noProof="1"/>
              <a:t>}</a:t>
            </a:r>
          </a:p>
          <a:p>
            <a:r>
              <a:rPr lang="en-US" sz="2800" noProof="1"/>
              <a:t>System.out.println(sum);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</a:p>
          <a:p>
            <a:pPr marL="0" indent="0" algn="ctr">
              <a:buNone/>
            </a:pP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Integer and Real Numbers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38F92E-ABD5-4844-B754-691D4D077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Type Conversion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/>
              <a:t> type conversion (</a:t>
            </a:r>
            <a:r>
              <a:rPr lang="en-US" b="1" dirty="0">
                <a:solidFill>
                  <a:schemeClr val="bg1"/>
                </a:solidFill>
              </a:rPr>
              <a:t>lossless</a:t>
            </a:r>
            <a:r>
              <a:rPr lang="en-US" dirty="0"/>
              <a:t>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b="1" noProof="1">
                <a:solidFill>
                  <a:schemeClr val="bg1"/>
                </a:solidFill>
              </a:rPr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534400" y="3657600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34400" y="5452223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1600" y="3634540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1600" y="5385559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98188" y="2802062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72" y="5187479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406569" y="2658348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789804" y="245059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</a:t>
            </a:r>
            <a:r>
              <a:rPr lang="bg-BG" sz="2700" b="1" noProof="1">
                <a:latin typeface="Consolas" pitchFamily="49" charset="0"/>
              </a:rPr>
              <a:t/>
            </a:r>
            <a:br>
              <a:rPr lang="bg-BG" sz="2700" b="1" noProof="1">
                <a:latin typeface="Consolas" pitchFamily="49" charset="0"/>
              </a:rPr>
            </a:br>
            <a:r>
              <a:rPr lang="en-US" sz="2700" b="1" noProof="1">
                <a:latin typeface="Consolas" pitchFamily="49" charset="0"/>
              </a:rPr>
              <a:t>= </a:t>
            </a:r>
            <a:r>
              <a:rPr lang="en-US" sz="2700" b="1" dirty="0">
                <a:latin typeface="Consolas" pitchFamily="49" charset="0"/>
              </a:rPr>
              <a:t>876581 </a:t>
            </a:r>
            <a:r>
              <a:rPr lang="en-US" sz="2700" b="1" noProof="1">
                <a:latin typeface="Consolas" pitchFamily="49" charset="0"/>
              </a:rPr>
              <a:t> hours = </a:t>
            </a:r>
            <a:r>
              <a:rPr lang="en-US" sz="2700" b="1" noProof="1" smtClean="0">
                <a:latin typeface="Consolas" pitchFamily="49" charset="0"/>
              </a:rPr>
              <a:t>52594</a:t>
            </a:r>
            <a:r>
              <a:rPr lang="bg-BG" sz="2700" b="1" noProof="1" smtClean="0">
                <a:latin typeface="Consolas" pitchFamily="49" charset="0"/>
              </a:rPr>
              <a:t>877</a:t>
            </a:r>
            <a:r>
              <a:rPr lang="en-US" sz="2700" b="1" noProof="1" smtClean="0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098188" y="430079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789804" y="394932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</a:t>
            </a:r>
            <a:r>
              <a:rPr lang="en-US" sz="2700" b="1" noProof="1" smtClean="0">
                <a:latin typeface="Consolas" pitchFamily="49" charset="0"/>
              </a:rPr>
              <a:t>4382</a:t>
            </a:r>
            <a:r>
              <a:rPr lang="bg-BG" sz="2700" b="1" noProof="1" smtClean="0">
                <a:latin typeface="Consolas" pitchFamily="49" charset="0"/>
              </a:rPr>
              <a:t>906</a:t>
            </a:r>
            <a:r>
              <a:rPr lang="en-US" sz="2700" b="1" noProof="1" smtClean="0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hours = </a:t>
            </a:r>
            <a:r>
              <a:rPr lang="en-US" sz="2700" b="1" noProof="1" smtClean="0">
                <a:latin typeface="Consolas" pitchFamily="49" charset="0"/>
              </a:rPr>
              <a:t>262974</a:t>
            </a:r>
            <a:r>
              <a:rPr lang="bg-BG" sz="2700" b="1" noProof="1" smtClean="0">
                <a:latin typeface="Consolas" pitchFamily="49" charset="0"/>
              </a:rPr>
              <a:t>384</a:t>
            </a:r>
            <a:r>
              <a:rPr lang="en-US" sz="2700" b="1" noProof="1" smtClean="0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3550398-FAF2-4FE0-8CE4-45AAD738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69" y="4160645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470097"/>
            <a:ext cx="11506200" cy="40925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Integer.parseInt(sc.nextLine());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double </a:t>
            </a:r>
            <a:r>
              <a:rPr lang="en-US" sz="2397" b="1" noProof="1">
                <a:latin typeface="Consolas" pitchFamily="49" charset="0"/>
              </a:rPr>
              <a:t>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double </a:t>
            </a:r>
            <a:r>
              <a:rPr lang="en-US" sz="2397" b="1" noProof="1">
                <a:latin typeface="Consolas" pitchFamily="49" charset="0"/>
              </a:rPr>
              <a:t>days = </a:t>
            </a:r>
            <a:r>
              <a:rPr lang="en-US" sz="2397" b="1" noProof="1" smtClean="0">
                <a:latin typeface="Consolas" pitchFamily="49" charset="0"/>
              </a:rPr>
              <a:t>years </a:t>
            </a:r>
            <a:r>
              <a:rPr lang="en-US" sz="2397" b="1" noProof="1">
                <a:latin typeface="Consolas" pitchFamily="49" charset="0"/>
              </a:rPr>
              <a:t>* </a:t>
            </a:r>
            <a:r>
              <a:rPr lang="en-US" sz="2397" b="1" noProof="1" smtClean="0">
                <a:latin typeface="Consolas" pitchFamily="49" charset="0"/>
              </a:rPr>
              <a:t>365.2422; </a:t>
            </a:r>
            <a:endParaRPr lang="en-US" sz="2397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double </a:t>
            </a:r>
            <a:r>
              <a:rPr lang="en-US" sz="2397" b="1" noProof="1">
                <a:latin typeface="Consolas" pitchFamily="49" charset="0"/>
              </a:rPr>
              <a:t>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 smtClean="0">
                <a:latin typeface="Consolas" pitchFamily="49" charset="0"/>
              </a:rPr>
              <a:t>double </a:t>
            </a:r>
            <a:r>
              <a:rPr lang="en-US" sz="2397" b="1" noProof="1">
                <a:latin typeface="Consolas" pitchFamily="49" charset="0"/>
              </a:rPr>
              <a:t>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System.out.printf(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"%d centuries = </a:t>
            </a:r>
            <a:r>
              <a:rPr lang="en-GB" sz="2397" b="1" noProof="1" smtClean="0">
                <a:latin typeface="Consolas" pitchFamily="49" charset="0"/>
              </a:rPr>
              <a:t>%.0f </a:t>
            </a:r>
            <a:r>
              <a:rPr lang="en-GB" sz="2397" b="1" noProof="1">
                <a:latin typeface="Consolas" pitchFamily="49" charset="0"/>
              </a:rPr>
              <a:t>years = %.0f days = %.0f hours = %.0f </a:t>
            </a:r>
            <a:r>
              <a:rPr lang="en-GB" sz="2397" b="1" noProof="1" smtClean="0">
                <a:latin typeface="Consolas" pitchFamily="49" charset="0"/>
              </a:rPr>
              <a:t>minutes", centuries</a:t>
            </a:r>
            <a:r>
              <a:rPr lang="en-GB" sz="2397" b="1" noProof="1">
                <a:latin typeface="Consolas" pitchFamily="49" charset="0"/>
              </a:rPr>
              <a:t>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134100" y="2121262"/>
            <a:ext cx="2743200" cy="835791"/>
          </a:xfrm>
          <a:prstGeom prst="wedgeRoundRectCallout">
            <a:avLst>
              <a:gd name="adj1" fmla="val -63491"/>
              <a:gd name="adj2" fmla="val 262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pical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has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B27747-79D1-4869-83DE-F2DE5B047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Boolean 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) hold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8200" y="2057401"/>
            <a:ext cx="9220200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</a:t>
            </a:r>
            <a:r>
              <a:rPr lang="en-US" dirty="0" smtClean="0"/>
              <a:t>special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5450" y="1295401"/>
            <a:ext cx="880110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num = 1; num &lt;= n; num++)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while (digits &gt; 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923C747-463F-40C7-A7C3-C5FF0F4F06C0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Character 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Each </a:t>
            </a:r>
            <a:r>
              <a:rPr lang="en-US" sz="3400" b="1" dirty="0">
                <a:solidFill>
                  <a:schemeClr val="bg1"/>
                </a:solidFill>
              </a:rPr>
              <a:t>character</a:t>
            </a:r>
            <a:r>
              <a:rPr lang="en-US" sz="3400" dirty="0"/>
              <a:t> has an unique </a:t>
            </a:r>
            <a:r>
              <a:rPr lang="en-US" sz="3400" b="1" dirty="0">
                <a:solidFill>
                  <a:schemeClr val="bg1"/>
                </a:solidFill>
              </a:rPr>
              <a:t>Unicode</a:t>
            </a:r>
            <a:r>
              <a:rPr lang="en-US" sz="3400" dirty="0"/>
              <a:t> value (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400" dirty="0"/>
              <a:t>):</a:t>
            </a:r>
            <a:endParaRPr lang="bg-BG" sz="34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takes 3 lines of characters and prints them in reversed order with a space between them</a:t>
            </a:r>
          </a:p>
          <a:p>
            <a:r>
              <a:rPr lang="en-US" sz="32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62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7202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5302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64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4104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6988" y="1905000"/>
            <a:ext cx="106680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System.out.printf("%c %c %c",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thirdChar, secondChar, firstChar);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system characters (like the [TAB] character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7200" y="1535446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E02EFED-EE34-43A0-A1F6-873B95CEA7BA}"/>
              </a:ext>
            </a:extLst>
          </p:cNvPr>
          <p:cNvSpPr txBox="1">
            <a:spLocks/>
          </p:cNvSpPr>
          <p:nvPr/>
        </p:nvSpPr>
        <p:spPr>
          <a:xfrm>
            <a:off x="4419600" y="1447800"/>
            <a:ext cx="3352800" cy="25146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Sequence of Letters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1121144"/>
            <a:ext cx="10127703" cy="559285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string data </a:t>
            </a:r>
            <a:r>
              <a:rPr lang="en-US" dirty="0"/>
              <a:t>type</a:t>
            </a:r>
          </a:p>
          <a:p>
            <a:pPr lvl="1"/>
            <a:r>
              <a:rPr lang="en-US" dirty="0" smtClean="0"/>
              <a:t>Represents </a:t>
            </a:r>
            <a:r>
              <a:rPr lang="en-US" dirty="0"/>
              <a:t>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6000" y="4464000"/>
            <a:ext cx="51816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s = "Hello, JAVA";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 strings insert variable values by pattern: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2609" y="1905001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07206" y="1447800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backslash \ is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escaped by \\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2609" y="3399693"/>
            <a:ext cx="104394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fullName = String.format(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				   "%s %s", firstName, lastName);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the names of a person to obtain the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concatenate strings and numbers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operator: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Hello – Examples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8200" y="1975161"/>
            <a:ext cx="10896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fullName = String.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format</a:t>
            </a:r>
            <a:r>
              <a:rPr lang="en-GB" sz="2800" b="1" noProof="1">
                <a:latin typeface="Consolas" panose="020B0609020204030204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				     "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GB" sz="2800" b="1" noProof="1">
                <a:latin typeface="Consolas" panose="020B0609020204030204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GB" sz="2800" b="1" noProof="1">
                <a:latin typeface="Consolas" panose="020B0609020204030204" pitchFamily="49" charset="0"/>
              </a:rPr>
              <a:t>("Your full name is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.",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5383071"/>
            <a:ext cx="11168759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System.out.println("Hello, I am "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age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" years old");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147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Computers are machines that process data</a:t>
            </a:r>
          </a:p>
          <a:p>
            <a:pPr lvl="1"/>
            <a:r>
              <a:rPr lang="en-US" sz="3400" dirty="0"/>
              <a:t>Instructions and data are stored in </a:t>
            </a:r>
            <a:r>
              <a:rPr lang="en-US" sz="3400" dirty="0" smtClean="0"/>
              <a:t>the 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computer</a:t>
            </a:r>
            <a:r>
              <a:rPr lang="bg-BG" sz="3400" dirty="0" smtClean="0"/>
              <a:t> </a:t>
            </a:r>
            <a:r>
              <a:rPr lang="en-US" sz="3400" dirty="0" smtClean="0"/>
              <a:t>memory</a:t>
            </a:r>
            <a:endParaRPr lang="en-US" sz="34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Read first and last name and delimiter</a:t>
            </a:r>
          </a:p>
          <a:p>
            <a:r>
              <a:rPr lang="en-US" sz="3400" dirty="0"/>
              <a:t>Print the first and last name joined by the </a:t>
            </a:r>
            <a:r>
              <a:rPr lang="en-US" sz="3400" dirty="0" smtClean="0"/>
              <a:t>delimiter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848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3008028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9450" y="30876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349" y="3064777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2529" y="3144350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8" y="4482277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4899504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9450" y="4979077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453902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43" y="496904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2529" y="5035826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 err="1"/>
              <a:t>firstName</a:t>
            </a:r>
            <a:r>
              <a:rPr lang="en-US" sz="2800" dirty="0"/>
              <a:t>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 err="1"/>
              <a:t>lastName</a:t>
            </a:r>
            <a:r>
              <a:rPr lang="en-US" sz="2800" dirty="0"/>
              <a:t>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</a:t>
            </a:r>
            <a:r>
              <a:rPr lang="en-US" sz="2800" dirty="0" err="1"/>
              <a:t>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 err="1"/>
              <a:t>lastName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System.out.println</a:t>
            </a:r>
            <a:r>
              <a:rPr lang="en-US" sz="2800" dirty="0"/>
              <a:t>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Jan&lt;-&gt;White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6546" y="1469386"/>
            <a:ext cx="81567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Variables</a:t>
            </a:r>
            <a:r>
              <a:rPr lang="en-GB" sz="34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Have </a:t>
            </a:r>
            <a:r>
              <a:rPr lang="en-GB" sz="3200" b="1" dirty="0">
                <a:solidFill>
                  <a:schemeClr val="bg1"/>
                </a:solidFill>
              </a:rPr>
              <a:t>specific ranges </a:t>
            </a:r>
            <a:r>
              <a:rPr lang="en-GB" sz="32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b="1" dirty="0">
                <a:solidFill>
                  <a:schemeClr val="bg1"/>
                </a:solidFill>
              </a:rPr>
              <a:t>Sequences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of Unicode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Type conversion: </a:t>
            </a:r>
            <a:r>
              <a:rPr lang="en-GB" sz="3400" b="1" dirty="0">
                <a:solidFill>
                  <a:schemeClr val="bg1"/>
                </a:solidFill>
              </a:rPr>
              <a:t>implicit</a:t>
            </a:r>
            <a:r>
              <a:rPr lang="en-GB" sz="3400" dirty="0">
                <a:solidFill>
                  <a:schemeClr val="bg2"/>
                </a:solidFill>
              </a:rPr>
              <a:t> and </a:t>
            </a:r>
            <a:r>
              <a:rPr lang="en-GB" sz="34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1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543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name, data type and value</a:t>
            </a:r>
          </a:p>
          <a:p>
            <a:pPr lvl="1"/>
            <a:r>
              <a:rPr lang="en-US" dirty="0"/>
              <a:t>Assignment is done by the operator "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Example of variable definition and assignment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6426" y="4110967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938826" y="4146023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10199" y="3194071"/>
            <a:ext cx="2871958" cy="578882"/>
          </a:xfrm>
          <a:prstGeom prst="wedgeRoundRectCallout">
            <a:avLst>
              <a:gd name="adj1" fmla="val -12008"/>
              <a:gd name="adj2" fmla="val 80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629323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Type?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(Java keyword)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b="1" dirty="0"/>
              <a:t> </a:t>
            </a:r>
            <a:r>
              <a:rPr lang="en-US" dirty="0"/>
              <a:t>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11000" y="1244797"/>
            <a:ext cx="2091271" cy="2454203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177998" y="2605192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sequence of 32 bits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298" y="5096564"/>
            <a:ext cx="3463378" cy="1685236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81344" y="4435539"/>
            <a:ext cx="3747816" cy="936938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 sequential bytes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a programming language 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r>
              <a:rPr lang="bg-BG" b="1" dirty="0" smtClean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397" dirty="0" smtClean="0"/>
              <a:t>is </a:t>
            </a:r>
            <a:r>
              <a:rPr lang="en-US" sz="3397" dirty="0"/>
              <a:t>used in Java</a:t>
            </a: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[Adjective]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</a:t>
            </a:r>
            <a:br>
              <a:rPr lang="en-US" dirty="0"/>
            </a:br>
            <a:r>
              <a:rPr lang="en-US" dirty="0"/>
              <a:t>(Always ask "</a:t>
            </a:r>
            <a:r>
              <a:rPr lang="en-US" b="1" dirty="0">
                <a:solidFill>
                  <a:schemeClr val="bg1"/>
                </a:solidFill>
              </a:rPr>
              <a:t>What does this variable contain?</a:t>
            </a:r>
            <a:r>
              <a:rPr lang="en-US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8922" y="5133140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8921" y="5869268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343811" y="5075992"/>
            <a:ext cx="820303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usersList, fontSize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31983" y="5809754"/>
            <a:ext cx="821485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populate, LastName, last_name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43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3794</TotalTime>
  <Words>2699</Words>
  <Application>Microsoft Office PowerPoint</Application>
  <PresentationFormat>Widescreen</PresentationFormat>
  <Paragraphs>571</Paragraphs>
  <Slides>58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맑은 고딕</vt:lpstr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Data Types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Problem: Convert Meters to Kilometres</vt:lpstr>
      <vt:lpstr>Real Number Types</vt:lpstr>
      <vt:lpstr>What Are Floating-Point Types?</vt:lpstr>
      <vt:lpstr>Floating-Point Numbers</vt:lpstr>
      <vt:lpstr>PI Precision – Example</vt:lpstr>
      <vt:lpstr>Problem: Pound to Dollars</vt:lpstr>
      <vt:lpstr>Scientific Notation</vt:lpstr>
      <vt:lpstr>Floating-Point Division</vt:lpstr>
      <vt:lpstr>Floating-Point Calculations – Abnormalities</vt:lpstr>
      <vt:lpstr>BigDecimal</vt:lpstr>
      <vt:lpstr>Problem: Exact Sum of Real Numbers</vt:lpstr>
      <vt:lpstr>Solution: Exact Sum of Real Numbers</vt:lpstr>
      <vt:lpstr>Live Exercises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String</vt:lpstr>
      <vt:lpstr>The String Data Type</vt:lpstr>
      <vt:lpstr>Formatting Strings</vt:lpstr>
      <vt:lpstr>Saying Hello – Examples</vt:lpstr>
      <vt:lpstr>Problem: Concat Names</vt:lpstr>
      <vt:lpstr>Solution: Concat Names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30</cp:revision>
  <dcterms:created xsi:type="dcterms:W3CDTF">2018-05-23T13:08:44Z</dcterms:created>
  <dcterms:modified xsi:type="dcterms:W3CDTF">2021-12-09T07:53:34Z</dcterms:modified>
  <cp:category>technology fundamentals;computer programming;software development;web development</cp:category>
</cp:coreProperties>
</file>