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296" r:id="rId52"/>
    <p:sldId id="401" r:id="rId53"/>
    <p:sldId id="612" r:id="rId54"/>
    <p:sldId id="564" r:id="rId55"/>
    <p:sldId id="405" r:id="rId56"/>
    <p:sldId id="49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Binary Trees and BT Traversal" id="{BE1D8AB9-6B59-49D5-B48F-D38CE484AF95}">
          <p14:sldIdLst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</p14:sldIdLst>
        </p14:section>
        <p14:section name="Heaps" id="{6DB7DC85-8C48-460D-A99E-8268DCAF5CAA}">
          <p14:sldIdLst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</p14:sldIdLst>
        </p14:section>
        <p14:section name="Priority Queue" id="{1724A898-DE45-4C3C-91DA-B5E262D6647F}">
          <p14:sldIdLst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Binary Search Trees" id="{A0DDD619-A228-4AD2-83A3-FB7AE0A5241B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</p14:sldIdLst>
        </p14:section>
        <p14:section name="Conclusion" id="{966CB1E4-AF86-4EF0-B06A-4820F2241AC4}">
          <p14:sldIdLst>
            <p14:sldId id="296"/>
            <p14:sldId id="401"/>
            <p14:sldId id="612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D9D1181-216F-4B72-88C0-99D29CC3AE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</a:t>
          </a:r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C761161E-196F-450A-86EF-D42C78527B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42</a:t>
          </a: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69</a:t>
          </a: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C14FE-FB84-4613-A605-4C2E29B0792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C6659-AB35-4B2A-9B70-DE4A28057AC0}">
      <dgm:prSet phldrT="[Text]" phldr="1"/>
      <dgm:spPr/>
      <dgm:t>
        <a:bodyPr/>
        <a:lstStyle/>
        <a:p>
          <a:endParaRPr lang="en-US" dirty="0"/>
        </a:p>
      </dgm:t>
    </dgm:pt>
    <dgm:pt modelId="{B2109459-903B-4E39-9B2A-DF17ED1DD12A}" type="parTrans" cxnId="{337C5CE1-7650-4810-90A2-F7913A9A7FC6}">
      <dgm:prSet/>
      <dgm:spPr/>
      <dgm:t>
        <a:bodyPr/>
        <a:lstStyle/>
        <a:p>
          <a:endParaRPr lang="en-US"/>
        </a:p>
      </dgm:t>
    </dgm:pt>
    <dgm:pt modelId="{D73369C5-43D2-4A7C-8085-02B316E9AB1B}" type="sibTrans" cxnId="{337C5CE1-7650-4810-90A2-F7913A9A7FC6}">
      <dgm:prSet/>
      <dgm:spPr/>
      <dgm:t>
        <a:bodyPr/>
        <a:lstStyle/>
        <a:p>
          <a:endParaRPr lang="en-US"/>
        </a:p>
      </dgm:t>
    </dgm:pt>
    <dgm:pt modelId="{4FAD6957-3F8C-439A-8B38-658E59B57F94}">
      <dgm:prSet phldrT="[Text]" phldr="1"/>
      <dgm:spPr/>
      <dgm:t>
        <a:bodyPr/>
        <a:lstStyle/>
        <a:p>
          <a:endParaRPr lang="en-US"/>
        </a:p>
      </dgm:t>
    </dgm:pt>
    <dgm:pt modelId="{84158E8A-D2DD-4FAA-853E-90B2017CCEF9}" type="parTrans" cxnId="{A2E944D9-5C8D-49FA-8BF8-21F8B071E8DB}">
      <dgm:prSet/>
      <dgm:spPr/>
      <dgm:t>
        <a:bodyPr/>
        <a:lstStyle/>
        <a:p>
          <a:endParaRPr lang="en-US"/>
        </a:p>
      </dgm:t>
    </dgm:pt>
    <dgm:pt modelId="{81B62400-06A4-4EBF-ACE5-1B90F6D24180}" type="sibTrans" cxnId="{A2E944D9-5C8D-49FA-8BF8-21F8B071E8DB}">
      <dgm:prSet/>
      <dgm:spPr/>
      <dgm:t>
        <a:bodyPr/>
        <a:lstStyle/>
        <a:p>
          <a:endParaRPr lang="en-US"/>
        </a:p>
      </dgm:t>
    </dgm:pt>
    <dgm:pt modelId="{9B8CE23B-E2C9-4182-89AB-51D09B9D0000}">
      <dgm:prSet phldrT="[Text]" phldr="1"/>
      <dgm:spPr/>
      <dgm:t>
        <a:bodyPr/>
        <a:lstStyle/>
        <a:p>
          <a:endParaRPr lang="en-US"/>
        </a:p>
      </dgm:t>
    </dgm:pt>
    <dgm:pt modelId="{CA548C71-DDB6-476C-89B6-233C6735790D}" type="parTrans" cxnId="{258197AF-12E0-4F98-A964-CBB798206747}">
      <dgm:prSet/>
      <dgm:spPr/>
      <dgm:t>
        <a:bodyPr/>
        <a:lstStyle/>
        <a:p>
          <a:endParaRPr lang="en-US"/>
        </a:p>
      </dgm:t>
    </dgm:pt>
    <dgm:pt modelId="{A134991B-9557-4CEF-96BA-F46707E471BC}" type="sibTrans" cxnId="{258197AF-12E0-4F98-A964-CBB798206747}">
      <dgm:prSet/>
      <dgm:spPr/>
      <dgm:t>
        <a:bodyPr/>
        <a:lstStyle/>
        <a:p>
          <a:endParaRPr lang="en-US"/>
        </a:p>
      </dgm:t>
    </dgm:pt>
    <dgm:pt modelId="{38803947-B1D6-4E38-A3C2-D4B767497EE0}">
      <dgm:prSet phldrT="[Text]" phldr="1"/>
      <dgm:spPr/>
      <dgm:t>
        <a:bodyPr/>
        <a:lstStyle/>
        <a:p>
          <a:endParaRPr lang="en-US"/>
        </a:p>
      </dgm:t>
    </dgm:pt>
    <dgm:pt modelId="{F899AE1A-65F7-466F-96CA-18FE10B03991}" type="parTrans" cxnId="{20EF0FD8-82D2-46ED-9C34-E5CFA3B61195}">
      <dgm:prSet/>
      <dgm:spPr/>
      <dgm:t>
        <a:bodyPr/>
        <a:lstStyle/>
        <a:p>
          <a:endParaRPr lang="en-US"/>
        </a:p>
      </dgm:t>
    </dgm:pt>
    <dgm:pt modelId="{2F578E44-FBB8-4492-84D1-DBF97CF4EBB2}" type="sibTrans" cxnId="{20EF0FD8-82D2-46ED-9C34-E5CFA3B61195}">
      <dgm:prSet/>
      <dgm:spPr/>
      <dgm:t>
        <a:bodyPr/>
        <a:lstStyle/>
        <a:p>
          <a:endParaRPr lang="en-US"/>
        </a:p>
      </dgm:t>
    </dgm:pt>
    <dgm:pt modelId="{C6B80C41-F2DE-49C4-BDF8-7935A21F2276}">
      <dgm:prSet phldrT="[Text]" phldr="1"/>
      <dgm:spPr/>
      <dgm:t>
        <a:bodyPr/>
        <a:lstStyle/>
        <a:p>
          <a:endParaRPr lang="en-US" dirty="0"/>
        </a:p>
      </dgm:t>
    </dgm:pt>
    <dgm:pt modelId="{4EDCCE5F-09F6-4D04-B123-DC66490B6112}" type="sibTrans" cxnId="{B1B1D8BB-A099-4F70-BACD-61E41BAA433B}">
      <dgm:prSet/>
      <dgm:spPr/>
      <dgm:t>
        <a:bodyPr/>
        <a:lstStyle/>
        <a:p>
          <a:endParaRPr lang="en-US"/>
        </a:p>
      </dgm:t>
    </dgm:pt>
    <dgm:pt modelId="{56F059AD-F9B3-4963-A592-475CE16945DB}" type="parTrans" cxnId="{B1B1D8BB-A099-4F70-BACD-61E41BAA433B}">
      <dgm:prSet/>
      <dgm:spPr/>
      <dgm:t>
        <a:bodyPr/>
        <a:lstStyle/>
        <a:p>
          <a:endParaRPr lang="en-US"/>
        </a:p>
      </dgm:t>
    </dgm:pt>
    <dgm:pt modelId="{3A769F8D-9241-4D98-A6E1-FC4CBE19B687}" type="pres">
      <dgm:prSet presAssocID="{61BC14FE-FB84-4613-A605-4C2E29B079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529005-4E72-4D13-8BC6-82B159CEFE1D}" type="pres">
      <dgm:prSet presAssocID="{B0CC6659-AB35-4B2A-9B70-DE4A28057AC0}" presName="hierRoot1" presStyleCnt="0"/>
      <dgm:spPr/>
    </dgm:pt>
    <dgm:pt modelId="{A18027E0-2429-40F0-AFC0-DA16B34EB151}" type="pres">
      <dgm:prSet presAssocID="{B0CC6659-AB35-4B2A-9B70-DE4A28057AC0}" presName="composite" presStyleCnt="0"/>
      <dgm:spPr/>
    </dgm:pt>
    <dgm:pt modelId="{22EA4494-A503-438A-AE8A-23865EB21B85}" type="pres">
      <dgm:prSet presAssocID="{B0CC6659-AB35-4B2A-9B70-DE4A28057AC0}" presName="image" presStyleLbl="node0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6354901-CF07-43BC-BBAE-6DD4B352E6B4}" type="pres">
      <dgm:prSet presAssocID="{B0CC6659-AB35-4B2A-9B70-DE4A28057AC0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6CD09-0DF4-4C6F-82C5-2EBE30880751}" type="pres">
      <dgm:prSet presAssocID="{B0CC6659-AB35-4B2A-9B70-DE4A28057AC0}" presName="hierChild2" presStyleCnt="0"/>
      <dgm:spPr/>
    </dgm:pt>
    <dgm:pt modelId="{7A3CD863-2B20-481C-839C-0ACD14F545A1}" type="pres">
      <dgm:prSet presAssocID="{84158E8A-D2DD-4FAA-853E-90B2017CCEF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091E04A-A233-42D4-9447-B8B015967B4E}" type="pres">
      <dgm:prSet presAssocID="{4FAD6957-3F8C-439A-8B38-658E59B57F94}" presName="hierRoot2" presStyleCnt="0"/>
      <dgm:spPr/>
    </dgm:pt>
    <dgm:pt modelId="{20F10923-C199-4BE5-90FD-0C8EF26B358C}" type="pres">
      <dgm:prSet presAssocID="{4FAD6957-3F8C-439A-8B38-658E59B57F94}" presName="composite2" presStyleCnt="0"/>
      <dgm:spPr/>
    </dgm:pt>
    <dgm:pt modelId="{E3199327-2010-4124-95C4-6DEA3C6A85B6}" type="pres">
      <dgm:prSet presAssocID="{4FAD6957-3F8C-439A-8B38-658E59B57F94}" presName="image2" presStyleLbl="node2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6C81D741-A613-4715-809D-45CB4E3EAB42}" type="pres">
      <dgm:prSet presAssocID="{4FAD6957-3F8C-439A-8B38-658E59B57F94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8BA3F-5B17-4B63-B985-03ABCB20CF53}" type="pres">
      <dgm:prSet presAssocID="{4FAD6957-3F8C-439A-8B38-658E59B57F94}" presName="hierChild3" presStyleCnt="0"/>
      <dgm:spPr/>
    </dgm:pt>
    <dgm:pt modelId="{BFCE65FF-8CCD-408F-8891-6B1BD5DB978E}" type="pres">
      <dgm:prSet presAssocID="{CA548C71-DDB6-476C-89B6-233C6735790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43E8A4C-0A85-4D05-968E-3CA6EF912FC2}" type="pres">
      <dgm:prSet presAssocID="{9B8CE23B-E2C9-4182-89AB-51D09B9D0000}" presName="hierRoot3" presStyleCnt="0"/>
      <dgm:spPr/>
    </dgm:pt>
    <dgm:pt modelId="{2EBD5AFA-EB37-445F-95CB-749DAA4784BD}" type="pres">
      <dgm:prSet presAssocID="{9B8CE23B-E2C9-4182-89AB-51D09B9D0000}" presName="composite3" presStyleCnt="0"/>
      <dgm:spPr/>
    </dgm:pt>
    <dgm:pt modelId="{5634A969-9C00-4281-B383-B98DE2DB17D6}" type="pres">
      <dgm:prSet presAssocID="{9B8CE23B-E2C9-4182-89AB-51D09B9D0000}" presName="image3" presStyleLbl="node3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CD33DE6A-02CA-4252-B8BF-85CA59773001}" type="pres">
      <dgm:prSet presAssocID="{9B8CE23B-E2C9-4182-89AB-51D09B9D0000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AE847-11A7-468D-88F7-153B8B0235E0}" type="pres">
      <dgm:prSet presAssocID="{9B8CE23B-E2C9-4182-89AB-51D09B9D0000}" presName="hierChild4" presStyleCnt="0"/>
      <dgm:spPr/>
    </dgm:pt>
    <dgm:pt modelId="{EA6F8E45-1D47-467D-B9F2-EA79A5A5C9AB}" type="pres">
      <dgm:prSet presAssocID="{F899AE1A-65F7-466F-96CA-18FE10B0399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7D36C26-E192-4E3E-83F4-7582AA75425A}" type="pres">
      <dgm:prSet presAssocID="{38803947-B1D6-4E38-A3C2-D4B767497EE0}" presName="hierRoot3" presStyleCnt="0"/>
      <dgm:spPr/>
    </dgm:pt>
    <dgm:pt modelId="{5C532C92-4CF1-429F-A922-F492D9E247CD}" type="pres">
      <dgm:prSet presAssocID="{38803947-B1D6-4E38-A3C2-D4B767497EE0}" presName="composite3" presStyleCnt="0"/>
      <dgm:spPr/>
    </dgm:pt>
    <dgm:pt modelId="{512AC827-47A0-480A-AEDA-CF7DB040785E}" type="pres">
      <dgm:prSet presAssocID="{38803947-B1D6-4E38-A3C2-D4B767497EE0}" presName="image3" presStyleLbl="node3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FF5120EB-B889-4CA9-989F-37F206DB3FE1}" type="pres">
      <dgm:prSet presAssocID="{38803947-B1D6-4E38-A3C2-D4B767497EE0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A7EE7-1B54-445D-861C-BB76CD4B96F6}" type="pres">
      <dgm:prSet presAssocID="{38803947-B1D6-4E38-A3C2-D4B767497EE0}" presName="hierChild4" presStyleCnt="0"/>
      <dgm:spPr/>
    </dgm:pt>
    <dgm:pt modelId="{6C2EC84D-9191-48C6-90F0-BBE3AF76A463}" type="pres">
      <dgm:prSet presAssocID="{56F059AD-F9B3-4963-A592-475CE16945D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20C7379-7A73-49DD-9B8E-8BF5D6DDEA51}" type="pres">
      <dgm:prSet presAssocID="{C6B80C41-F2DE-49C4-BDF8-7935A21F2276}" presName="hierRoot2" presStyleCnt="0"/>
      <dgm:spPr/>
    </dgm:pt>
    <dgm:pt modelId="{7368190E-F935-4774-8D04-3C86C0130385}" type="pres">
      <dgm:prSet presAssocID="{C6B80C41-F2DE-49C4-BDF8-7935A21F2276}" presName="composite2" presStyleCnt="0"/>
      <dgm:spPr/>
    </dgm:pt>
    <dgm:pt modelId="{5E31D797-474F-42DA-B41B-DA0EC94C5654}" type="pres">
      <dgm:prSet presAssocID="{C6B80C41-F2DE-49C4-BDF8-7935A21F2276}" presName="image2" presStyleLbl="node2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933E2F7-224E-4DEA-870E-A4D31F92ACB4}" type="pres">
      <dgm:prSet presAssocID="{C6B80C41-F2DE-49C4-BDF8-7935A21F2276}" presName="text2" presStyleLbl="revTx" presStyleIdx="4" presStyleCnt="5" custLinFactNeighborX="-49279" custLinFactNeighborY="99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C6DC7-E8AA-497F-97B3-A58277DDAB30}" type="pres">
      <dgm:prSet presAssocID="{C6B80C41-F2DE-49C4-BDF8-7935A21F2276}" presName="hierChild3" presStyleCnt="0"/>
      <dgm:spPr/>
    </dgm:pt>
  </dgm:ptLst>
  <dgm:cxnLst>
    <dgm:cxn modelId="{337C5CE1-7650-4810-90A2-F7913A9A7FC6}" srcId="{61BC14FE-FB84-4613-A605-4C2E29B07925}" destId="{B0CC6659-AB35-4B2A-9B70-DE4A28057AC0}" srcOrd="0" destOrd="0" parTransId="{B2109459-903B-4E39-9B2A-DF17ED1DD12A}" sibTransId="{D73369C5-43D2-4A7C-8085-02B316E9AB1B}"/>
    <dgm:cxn modelId="{9F6C53EF-2A24-4E54-A577-8379E69AC8C2}" type="presOf" srcId="{C6B80C41-F2DE-49C4-BDF8-7935A21F2276}" destId="{5933E2F7-224E-4DEA-870E-A4D31F92ACB4}" srcOrd="0" destOrd="0" presId="urn:microsoft.com/office/officeart/2009/layout/CirclePictureHierarchy"/>
    <dgm:cxn modelId="{258197AF-12E0-4F98-A964-CBB798206747}" srcId="{4FAD6957-3F8C-439A-8B38-658E59B57F94}" destId="{9B8CE23B-E2C9-4182-89AB-51D09B9D0000}" srcOrd="0" destOrd="0" parTransId="{CA548C71-DDB6-476C-89B6-233C6735790D}" sibTransId="{A134991B-9557-4CEF-96BA-F46707E471BC}"/>
    <dgm:cxn modelId="{CD2234F0-3F6B-4BFE-A083-6CCD9A4D1B02}" type="presOf" srcId="{4FAD6957-3F8C-439A-8B38-658E59B57F94}" destId="{6C81D741-A613-4715-809D-45CB4E3EAB42}" srcOrd="0" destOrd="0" presId="urn:microsoft.com/office/officeart/2009/layout/CirclePictureHierarchy"/>
    <dgm:cxn modelId="{6EB7151E-629C-41CF-B1E1-53BBB16F97A8}" type="presOf" srcId="{B0CC6659-AB35-4B2A-9B70-DE4A28057AC0}" destId="{56354901-CF07-43BC-BBAE-6DD4B352E6B4}" srcOrd="0" destOrd="0" presId="urn:microsoft.com/office/officeart/2009/layout/CirclePictureHierarchy"/>
    <dgm:cxn modelId="{2527FC8F-7401-474D-960E-0D9A8DA2DCF7}" type="presOf" srcId="{56F059AD-F9B3-4963-A592-475CE16945DB}" destId="{6C2EC84D-9191-48C6-90F0-BBE3AF76A463}" srcOrd="0" destOrd="0" presId="urn:microsoft.com/office/officeart/2009/layout/CirclePictureHierarchy"/>
    <dgm:cxn modelId="{A2E944D9-5C8D-49FA-8BF8-21F8B071E8DB}" srcId="{B0CC6659-AB35-4B2A-9B70-DE4A28057AC0}" destId="{4FAD6957-3F8C-439A-8B38-658E59B57F94}" srcOrd="0" destOrd="0" parTransId="{84158E8A-D2DD-4FAA-853E-90B2017CCEF9}" sibTransId="{81B62400-06A4-4EBF-ACE5-1B90F6D24180}"/>
    <dgm:cxn modelId="{2A568CA4-573B-4185-9B42-0280B33588CB}" type="presOf" srcId="{CA548C71-DDB6-476C-89B6-233C6735790D}" destId="{BFCE65FF-8CCD-408F-8891-6B1BD5DB978E}" srcOrd="0" destOrd="0" presId="urn:microsoft.com/office/officeart/2009/layout/CirclePictureHierarchy"/>
    <dgm:cxn modelId="{D750CA15-FD88-43CE-83F5-D814C306E81C}" type="presOf" srcId="{61BC14FE-FB84-4613-A605-4C2E29B07925}" destId="{3A769F8D-9241-4D98-A6E1-FC4CBE19B687}" srcOrd="0" destOrd="0" presId="urn:microsoft.com/office/officeart/2009/layout/CirclePictureHierarchy"/>
    <dgm:cxn modelId="{3E2E2315-F12C-403B-B155-B2D6A76BECCC}" type="presOf" srcId="{F899AE1A-65F7-466F-96CA-18FE10B03991}" destId="{EA6F8E45-1D47-467D-B9F2-EA79A5A5C9AB}" srcOrd="0" destOrd="0" presId="urn:microsoft.com/office/officeart/2009/layout/CirclePictureHierarchy"/>
    <dgm:cxn modelId="{20EF0FD8-82D2-46ED-9C34-E5CFA3B61195}" srcId="{4FAD6957-3F8C-439A-8B38-658E59B57F94}" destId="{38803947-B1D6-4E38-A3C2-D4B767497EE0}" srcOrd="1" destOrd="0" parTransId="{F899AE1A-65F7-466F-96CA-18FE10B03991}" sibTransId="{2F578E44-FBB8-4492-84D1-DBF97CF4EBB2}"/>
    <dgm:cxn modelId="{897C2768-8DEB-42A3-AB4E-B72369303910}" type="presOf" srcId="{84158E8A-D2DD-4FAA-853E-90B2017CCEF9}" destId="{7A3CD863-2B20-481C-839C-0ACD14F545A1}" srcOrd="0" destOrd="0" presId="urn:microsoft.com/office/officeart/2009/layout/CirclePictureHierarchy"/>
    <dgm:cxn modelId="{88FBB9B7-6E8C-40AF-8494-340E3AF93FF9}" type="presOf" srcId="{9B8CE23B-E2C9-4182-89AB-51D09B9D0000}" destId="{CD33DE6A-02CA-4252-B8BF-85CA59773001}" srcOrd="0" destOrd="0" presId="urn:microsoft.com/office/officeart/2009/layout/CirclePictureHierarchy"/>
    <dgm:cxn modelId="{B1B1D8BB-A099-4F70-BACD-61E41BAA433B}" srcId="{B0CC6659-AB35-4B2A-9B70-DE4A28057AC0}" destId="{C6B80C41-F2DE-49C4-BDF8-7935A21F2276}" srcOrd="1" destOrd="0" parTransId="{56F059AD-F9B3-4963-A592-475CE16945DB}" sibTransId="{4EDCCE5F-09F6-4D04-B123-DC66490B6112}"/>
    <dgm:cxn modelId="{AE75DECC-3E9A-40B2-B3B9-3D85F152D023}" type="presOf" srcId="{38803947-B1D6-4E38-A3C2-D4B767497EE0}" destId="{FF5120EB-B889-4CA9-989F-37F206DB3FE1}" srcOrd="0" destOrd="0" presId="urn:microsoft.com/office/officeart/2009/layout/CirclePictureHierarchy"/>
    <dgm:cxn modelId="{9D57207A-460D-4C6B-BA6E-11B2E1E7AC55}" type="presParOf" srcId="{3A769F8D-9241-4D98-A6E1-FC4CBE19B687}" destId="{57529005-4E72-4D13-8BC6-82B159CEFE1D}" srcOrd="0" destOrd="0" presId="urn:microsoft.com/office/officeart/2009/layout/CirclePictureHierarchy"/>
    <dgm:cxn modelId="{1588D7CE-0E01-4398-B42F-CCCB8BC92A90}" type="presParOf" srcId="{57529005-4E72-4D13-8BC6-82B159CEFE1D}" destId="{A18027E0-2429-40F0-AFC0-DA16B34EB151}" srcOrd="0" destOrd="0" presId="urn:microsoft.com/office/officeart/2009/layout/CirclePictureHierarchy"/>
    <dgm:cxn modelId="{0C8428D8-3470-4672-9607-1D488FBDD4C9}" type="presParOf" srcId="{A18027E0-2429-40F0-AFC0-DA16B34EB151}" destId="{22EA4494-A503-438A-AE8A-23865EB21B85}" srcOrd="0" destOrd="0" presId="urn:microsoft.com/office/officeart/2009/layout/CirclePictureHierarchy"/>
    <dgm:cxn modelId="{3A87EB5D-F28B-413E-9ED2-BD8EBCBEF5E5}" type="presParOf" srcId="{A18027E0-2429-40F0-AFC0-DA16B34EB151}" destId="{56354901-CF07-43BC-BBAE-6DD4B352E6B4}" srcOrd="1" destOrd="0" presId="urn:microsoft.com/office/officeart/2009/layout/CirclePictureHierarchy"/>
    <dgm:cxn modelId="{D02B9FB5-B3ED-471D-A120-C3600F3EB944}" type="presParOf" srcId="{57529005-4E72-4D13-8BC6-82B159CEFE1D}" destId="{C5D6CD09-0DF4-4C6F-82C5-2EBE30880751}" srcOrd="1" destOrd="0" presId="urn:microsoft.com/office/officeart/2009/layout/CirclePictureHierarchy"/>
    <dgm:cxn modelId="{0F8819A5-2C2B-45BE-855C-2A6F6EC55C13}" type="presParOf" srcId="{C5D6CD09-0DF4-4C6F-82C5-2EBE30880751}" destId="{7A3CD863-2B20-481C-839C-0ACD14F545A1}" srcOrd="0" destOrd="0" presId="urn:microsoft.com/office/officeart/2009/layout/CirclePictureHierarchy"/>
    <dgm:cxn modelId="{EA17ACA6-7F81-4814-81FF-C6F13F6E7201}" type="presParOf" srcId="{C5D6CD09-0DF4-4C6F-82C5-2EBE30880751}" destId="{4091E04A-A233-42D4-9447-B8B015967B4E}" srcOrd="1" destOrd="0" presId="urn:microsoft.com/office/officeart/2009/layout/CirclePictureHierarchy"/>
    <dgm:cxn modelId="{CE0B66D1-3021-4FFF-B561-8F6F9F827889}" type="presParOf" srcId="{4091E04A-A233-42D4-9447-B8B015967B4E}" destId="{20F10923-C199-4BE5-90FD-0C8EF26B358C}" srcOrd="0" destOrd="0" presId="urn:microsoft.com/office/officeart/2009/layout/CirclePictureHierarchy"/>
    <dgm:cxn modelId="{5295E889-AFB8-4488-8023-EE9021FA863F}" type="presParOf" srcId="{20F10923-C199-4BE5-90FD-0C8EF26B358C}" destId="{E3199327-2010-4124-95C4-6DEA3C6A85B6}" srcOrd="0" destOrd="0" presId="urn:microsoft.com/office/officeart/2009/layout/CirclePictureHierarchy"/>
    <dgm:cxn modelId="{44CF4C28-00A6-43F7-A078-70A795DDF564}" type="presParOf" srcId="{20F10923-C199-4BE5-90FD-0C8EF26B358C}" destId="{6C81D741-A613-4715-809D-45CB4E3EAB42}" srcOrd="1" destOrd="0" presId="urn:microsoft.com/office/officeart/2009/layout/CirclePictureHierarchy"/>
    <dgm:cxn modelId="{265CAAF9-54E3-4DA9-97E6-133C46074005}" type="presParOf" srcId="{4091E04A-A233-42D4-9447-B8B015967B4E}" destId="{6828BA3F-5B17-4B63-B985-03ABCB20CF53}" srcOrd="1" destOrd="0" presId="urn:microsoft.com/office/officeart/2009/layout/CirclePictureHierarchy"/>
    <dgm:cxn modelId="{1FA0F62C-8772-47C7-98C2-0516C8BB8B0A}" type="presParOf" srcId="{6828BA3F-5B17-4B63-B985-03ABCB20CF53}" destId="{BFCE65FF-8CCD-408F-8891-6B1BD5DB978E}" srcOrd="0" destOrd="0" presId="urn:microsoft.com/office/officeart/2009/layout/CirclePictureHierarchy"/>
    <dgm:cxn modelId="{8854DDB6-7987-4FB5-BE30-3BE55B2D661C}" type="presParOf" srcId="{6828BA3F-5B17-4B63-B985-03ABCB20CF53}" destId="{A43E8A4C-0A85-4D05-968E-3CA6EF912FC2}" srcOrd="1" destOrd="0" presId="urn:microsoft.com/office/officeart/2009/layout/CirclePictureHierarchy"/>
    <dgm:cxn modelId="{679C101E-9194-4298-8CA0-D06478DB78FD}" type="presParOf" srcId="{A43E8A4C-0A85-4D05-968E-3CA6EF912FC2}" destId="{2EBD5AFA-EB37-445F-95CB-749DAA4784BD}" srcOrd="0" destOrd="0" presId="urn:microsoft.com/office/officeart/2009/layout/CirclePictureHierarchy"/>
    <dgm:cxn modelId="{2E597DB6-C84A-4493-B6C7-A8E7BCA4A7CA}" type="presParOf" srcId="{2EBD5AFA-EB37-445F-95CB-749DAA4784BD}" destId="{5634A969-9C00-4281-B383-B98DE2DB17D6}" srcOrd="0" destOrd="0" presId="urn:microsoft.com/office/officeart/2009/layout/CirclePictureHierarchy"/>
    <dgm:cxn modelId="{E0A5C192-955F-40B7-AF20-0D7CBF81CC7C}" type="presParOf" srcId="{2EBD5AFA-EB37-445F-95CB-749DAA4784BD}" destId="{CD33DE6A-02CA-4252-B8BF-85CA59773001}" srcOrd="1" destOrd="0" presId="urn:microsoft.com/office/officeart/2009/layout/CirclePictureHierarchy"/>
    <dgm:cxn modelId="{53B25F8D-70AB-4616-AA85-57C8116FD2B2}" type="presParOf" srcId="{A43E8A4C-0A85-4D05-968E-3CA6EF912FC2}" destId="{B51AE847-11A7-468D-88F7-153B8B0235E0}" srcOrd="1" destOrd="0" presId="urn:microsoft.com/office/officeart/2009/layout/CirclePictureHierarchy"/>
    <dgm:cxn modelId="{CDD8B2A9-B65D-4425-8236-520411255086}" type="presParOf" srcId="{6828BA3F-5B17-4B63-B985-03ABCB20CF53}" destId="{EA6F8E45-1D47-467D-B9F2-EA79A5A5C9AB}" srcOrd="2" destOrd="0" presId="urn:microsoft.com/office/officeart/2009/layout/CirclePictureHierarchy"/>
    <dgm:cxn modelId="{2B5058EE-B75D-4508-BDA5-F290DFEE277F}" type="presParOf" srcId="{6828BA3F-5B17-4B63-B985-03ABCB20CF53}" destId="{77D36C26-E192-4E3E-83F4-7582AA75425A}" srcOrd="3" destOrd="0" presId="urn:microsoft.com/office/officeart/2009/layout/CirclePictureHierarchy"/>
    <dgm:cxn modelId="{CBE0AF7F-EC06-4ACB-8992-E6AB42BD63F5}" type="presParOf" srcId="{77D36C26-E192-4E3E-83F4-7582AA75425A}" destId="{5C532C92-4CF1-429F-A922-F492D9E247CD}" srcOrd="0" destOrd="0" presId="urn:microsoft.com/office/officeart/2009/layout/CirclePictureHierarchy"/>
    <dgm:cxn modelId="{D6F8EA6F-1874-446A-B97C-6FADDCF2F271}" type="presParOf" srcId="{5C532C92-4CF1-429F-A922-F492D9E247CD}" destId="{512AC827-47A0-480A-AEDA-CF7DB040785E}" srcOrd="0" destOrd="0" presId="urn:microsoft.com/office/officeart/2009/layout/CirclePictureHierarchy"/>
    <dgm:cxn modelId="{3D916E2A-116B-4846-BCD2-4347F854A5E8}" type="presParOf" srcId="{5C532C92-4CF1-429F-A922-F492D9E247CD}" destId="{FF5120EB-B889-4CA9-989F-37F206DB3FE1}" srcOrd="1" destOrd="0" presId="urn:microsoft.com/office/officeart/2009/layout/CirclePictureHierarchy"/>
    <dgm:cxn modelId="{C2374C17-4F9A-4D00-A1C5-3720D1804F4D}" type="presParOf" srcId="{77D36C26-E192-4E3E-83F4-7582AA75425A}" destId="{6BDA7EE7-1B54-445D-861C-BB76CD4B96F6}" srcOrd="1" destOrd="0" presId="urn:microsoft.com/office/officeart/2009/layout/CirclePictureHierarchy"/>
    <dgm:cxn modelId="{89E93932-AEB5-461D-96C2-5233F582D27A}" type="presParOf" srcId="{C5D6CD09-0DF4-4C6F-82C5-2EBE30880751}" destId="{6C2EC84D-9191-48C6-90F0-BBE3AF76A463}" srcOrd="2" destOrd="0" presId="urn:microsoft.com/office/officeart/2009/layout/CirclePictureHierarchy"/>
    <dgm:cxn modelId="{11FC3A6B-3943-4379-95EE-CC5B0C86ACE4}" type="presParOf" srcId="{C5D6CD09-0DF4-4C6F-82C5-2EBE30880751}" destId="{020C7379-7A73-49DD-9B8E-8BF5D6DDEA51}" srcOrd="3" destOrd="0" presId="urn:microsoft.com/office/officeart/2009/layout/CirclePictureHierarchy"/>
    <dgm:cxn modelId="{D6154313-9AE1-4523-BECC-1678905F9AF6}" type="presParOf" srcId="{020C7379-7A73-49DD-9B8E-8BF5D6DDEA51}" destId="{7368190E-F935-4774-8D04-3C86C0130385}" srcOrd="0" destOrd="0" presId="urn:microsoft.com/office/officeart/2009/layout/CirclePictureHierarchy"/>
    <dgm:cxn modelId="{80710407-4047-46F3-B56C-485AC0182353}" type="presParOf" srcId="{7368190E-F935-4774-8D04-3C86C0130385}" destId="{5E31D797-474F-42DA-B41B-DA0EC94C5654}" srcOrd="0" destOrd="0" presId="urn:microsoft.com/office/officeart/2009/layout/CirclePictureHierarchy"/>
    <dgm:cxn modelId="{5AAC6A91-7B2C-40D9-95C9-B297E5DCA5CA}" type="presParOf" srcId="{7368190E-F935-4774-8D04-3C86C0130385}" destId="{5933E2F7-224E-4DEA-870E-A4D31F92ACB4}" srcOrd="1" destOrd="0" presId="urn:microsoft.com/office/officeart/2009/layout/CirclePictureHierarchy"/>
    <dgm:cxn modelId="{32743469-EB74-441F-A817-04AC96D40D1C}" type="presParOf" srcId="{020C7379-7A73-49DD-9B8E-8BF5D6DDEA51}" destId="{A31C6DC7-E8AA-497F-97B3-A58277DDAB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258636" y="0"/>
          <a:ext cx="2931209" cy="1730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42600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13</a:t>
          </a:r>
        </a:p>
      </dsp:txBody>
      <dsp:txXfrm>
        <a:off x="76392" y="552963"/>
        <a:ext cx="966960" cy="624644"/>
      </dsp:txXfrm>
    </dsp:sp>
    <dsp:sp modelId="{88C0CFE1-D3D6-4709-B441-13B3245ACB92}">
      <dsp:nvSpPr>
        <dsp:cNvPr id="0" name=""/>
        <dsp:cNvSpPr/>
      </dsp:nvSpPr>
      <dsp:spPr>
        <a:xfrm>
          <a:off x="1206968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42</a:t>
          </a:r>
        </a:p>
      </dsp:txBody>
      <dsp:txXfrm>
        <a:off x="1240760" y="552963"/>
        <a:ext cx="966960" cy="624644"/>
      </dsp:txXfrm>
    </dsp:sp>
    <dsp:sp modelId="{8BCA2143-DA1C-42B7-82C0-DBEA57883F74}">
      <dsp:nvSpPr>
        <dsp:cNvPr id="0" name=""/>
        <dsp:cNvSpPr/>
      </dsp:nvSpPr>
      <dsp:spPr>
        <a:xfrm>
          <a:off x="2371336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69</a:t>
          </a:r>
        </a:p>
      </dsp:txBody>
      <dsp:txXfrm>
        <a:off x="2405128" y="552963"/>
        <a:ext cx="966960" cy="62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366499" y="0"/>
          <a:ext cx="4153664" cy="2476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0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>
              <a:solidFill>
                <a:schemeClr val="tx1"/>
              </a:solidFill>
            </a:rPr>
            <a:t>13</a:t>
          </a:r>
        </a:p>
      </dsp:txBody>
      <dsp:txXfrm>
        <a:off x="48353" y="791241"/>
        <a:ext cx="1369293" cy="893812"/>
      </dsp:txXfrm>
    </dsp:sp>
    <dsp:sp modelId="{88C0CFE1-D3D6-4709-B441-13B3245ACB92}">
      <dsp:nvSpPr>
        <dsp:cNvPr id="0" name=""/>
        <dsp:cNvSpPr/>
      </dsp:nvSpPr>
      <dsp:spPr>
        <a:xfrm>
          <a:off x="1710332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>
              <a:solidFill>
                <a:schemeClr val="tx1"/>
              </a:solidFill>
            </a:rPr>
            <a:t>42</a:t>
          </a:r>
        </a:p>
      </dsp:txBody>
      <dsp:txXfrm>
        <a:off x="1758685" y="791241"/>
        <a:ext cx="1369293" cy="893812"/>
      </dsp:txXfrm>
    </dsp:sp>
    <dsp:sp modelId="{8BCA2143-DA1C-42B7-82C0-DBEA57883F74}">
      <dsp:nvSpPr>
        <dsp:cNvPr id="0" name=""/>
        <dsp:cNvSpPr/>
      </dsp:nvSpPr>
      <dsp:spPr>
        <a:xfrm>
          <a:off x="3420664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>
              <a:solidFill>
                <a:schemeClr val="tx1"/>
              </a:solidFill>
            </a:rPr>
            <a:t>69</a:t>
          </a:r>
        </a:p>
      </dsp:txBody>
      <dsp:txXfrm>
        <a:off x="3469017" y="791241"/>
        <a:ext cx="1369293" cy="893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C84D-9191-48C6-90F0-BBE3AF76A463}">
      <dsp:nvSpPr>
        <dsp:cNvPr id="0" name=""/>
        <dsp:cNvSpPr/>
      </dsp:nvSpPr>
      <dsp:spPr>
        <a:xfrm>
          <a:off x="1642769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8E45-1D47-467D-B9F2-EA79A5A5C9AB}">
      <dsp:nvSpPr>
        <dsp:cNvPr id="0" name=""/>
        <dsp:cNvSpPr/>
      </dsp:nvSpPr>
      <dsp:spPr>
        <a:xfrm>
          <a:off x="948512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65FF-8CCD-408F-8891-6B1BD5DB978E}">
      <dsp:nvSpPr>
        <dsp:cNvPr id="0" name=""/>
        <dsp:cNvSpPr/>
      </dsp:nvSpPr>
      <dsp:spPr>
        <a:xfrm>
          <a:off x="254255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CD863-2B20-481C-839C-0ACD14F545A1}">
      <dsp:nvSpPr>
        <dsp:cNvPr id="0" name=""/>
        <dsp:cNvSpPr/>
      </dsp:nvSpPr>
      <dsp:spPr>
        <a:xfrm>
          <a:off x="948512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4494-A503-438A-AE8A-23865EB21B85}">
      <dsp:nvSpPr>
        <dsp:cNvPr id="0" name=""/>
        <dsp:cNvSpPr/>
      </dsp:nvSpPr>
      <dsp:spPr>
        <a:xfrm>
          <a:off x="1390312" y="478533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4901-CF07-43BC-BBAE-6DD4B352E6B4}">
      <dsp:nvSpPr>
        <dsp:cNvPr id="0" name=""/>
        <dsp:cNvSpPr/>
      </dsp:nvSpPr>
      <dsp:spPr>
        <a:xfrm>
          <a:off x="1895226" y="477271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895226" y="477271"/>
        <a:ext cx="757371" cy="504914"/>
      </dsp:txXfrm>
    </dsp:sp>
    <dsp:sp modelId="{E3199327-2010-4124-95C4-6DEA3C6A85B6}">
      <dsp:nvSpPr>
        <dsp:cNvPr id="0" name=""/>
        <dsp:cNvSpPr/>
      </dsp:nvSpPr>
      <dsp:spPr>
        <a:xfrm>
          <a:off x="696055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1D741-A613-4715-809D-45CB4E3EAB42}">
      <dsp:nvSpPr>
        <dsp:cNvPr id="0" name=""/>
        <dsp:cNvSpPr/>
      </dsp:nvSpPr>
      <dsp:spPr>
        <a:xfrm>
          <a:off x="1200969" y="1141233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200969" y="1141233"/>
        <a:ext cx="757371" cy="504914"/>
      </dsp:txXfrm>
    </dsp:sp>
    <dsp:sp modelId="{5634A969-9C00-4281-B383-B98DE2DB17D6}">
      <dsp:nvSpPr>
        <dsp:cNvPr id="0" name=""/>
        <dsp:cNvSpPr/>
      </dsp:nvSpPr>
      <dsp:spPr>
        <a:xfrm>
          <a:off x="1798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DE6A-02CA-4252-B8BF-85CA59773001}">
      <dsp:nvSpPr>
        <dsp:cNvPr id="0" name=""/>
        <dsp:cNvSpPr/>
      </dsp:nvSpPr>
      <dsp:spPr>
        <a:xfrm>
          <a:off x="506712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6712" y="1805195"/>
        <a:ext cx="757371" cy="504914"/>
      </dsp:txXfrm>
    </dsp:sp>
    <dsp:sp modelId="{512AC827-47A0-480A-AEDA-CF7DB040785E}">
      <dsp:nvSpPr>
        <dsp:cNvPr id="0" name=""/>
        <dsp:cNvSpPr/>
      </dsp:nvSpPr>
      <dsp:spPr>
        <a:xfrm>
          <a:off x="1390312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120EB-B889-4CA9-989F-37F206DB3FE1}">
      <dsp:nvSpPr>
        <dsp:cNvPr id="0" name=""/>
        <dsp:cNvSpPr/>
      </dsp:nvSpPr>
      <dsp:spPr>
        <a:xfrm>
          <a:off x="1895226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95226" y="1805195"/>
        <a:ext cx="757371" cy="504914"/>
      </dsp:txXfrm>
    </dsp:sp>
    <dsp:sp modelId="{5E31D797-474F-42DA-B41B-DA0EC94C5654}">
      <dsp:nvSpPr>
        <dsp:cNvPr id="0" name=""/>
        <dsp:cNvSpPr/>
      </dsp:nvSpPr>
      <dsp:spPr>
        <a:xfrm>
          <a:off x="2084569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E2F7-224E-4DEA-870E-A4D31F92ACB4}">
      <dsp:nvSpPr>
        <dsp:cNvPr id="0" name=""/>
        <dsp:cNvSpPr/>
      </dsp:nvSpPr>
      <dsp:spPr>
        <a:xfrm>
          <a:off x="2216258" y="1645087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216258" y="1645087"/>
        <a:ext cx="757371" cy="50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59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273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017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05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37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983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14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381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98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650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6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3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480967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Binary Trees, Heaps and BST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Terminology, Traversal and Operations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206000" y="2341107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Inside the given skeleton</a:t>
            </a:r>
          </a:p>
          <a:p>
            <a:pPr lvl="1"/>
            <a:r>
              <a:rPr lang="en-US" altLang="ko-KR" sz="3200" dirty="0"/>
              <a:t>Implement </a:t>
            </a:r>
            <a:r>
              <a:rPr lang="en-US" altLang="ko-KR" sz="3200" b="1" dirty="0">
                <a:solidFill>
                  <a:schemeClr val="bg1"/>
                </a:solidFill>
              </a:rPr>
              <a:t>AbstractBinaryTree</a:t>
            </a:r>
            <a:r>
              <a:rPr lang="en-US" altLang="ko-KR" sz="3200" b="1" dirty="0"/>
              <a:t>&lt;</a:t>
            </a:r>
            <a:r>
              <a:rPr lang="en-US" altLang="ko-KR" sz="3200" b="1" dirty="0">
                <a:solidFill>
                  <a:schemeClr val="bg1"/>
                </a:solidFill>
              </a:rPr>
              <a:t>E</a:t>
            </a:r>
            <a:r>
              <a:rPr lang="en-US" altLang="ko-KR" sz="3200" b="1" dirty="0"/>
              <a:t>&gt;</a:t>
            </a:r>
          </a:p>
          <a:p>
            <a:pPr lvl="1"/>
            <a:r>
              <a:rPr lang="en-US" altLang="ko-KR" sz="3200" dirty="0"/>
              <a:t>Implement </a:t>
            </a:r>
            <a:r>
              <a:rPr lang="en-US" altLang="ko-KR" sz="3200" b="1" dirty="0">
                <a:solidFill>
                  <a:schemeClr val="bg1"/>
                </a:solidFill>
              </a:rPr>
              <a:t>as</a:t>
            </a:r>
            <a:r>
              <a:rPr lang="en-GB" sz="3200" b="1" dirty="0" err="1">
                <a:solidFill>
                  <a:schemeClr val="bg1"/>
                </a:solidFill>
              </a:rPr>
              <a:t>IndentedPreOrder</a:t>
            </a:r>
            <a:r>
              <a:rPr lang="en-US" altLang="ko-KR" sz="3200" dirty="0" smtClean="0"/>
              <a:t>,</a:t>
            </a:r>
            <a:r>
              <a:rPr lang="bg-BG" altLang="ko-KR" sz="3200" dirty="0" smtClean="0"/>
              <a:t/>
            </a:r>
            <a:br>
              <a:rPr lang="bg-BG" altLang="ko-KR" sz="3200" dirty="0" smtClean="0"/>
            </a:br>
            <a:r>
              <a:rPr lang="en-US" altLang="ko-KR" sz="3200" dirty="0" smtClean="0"/>
              <a:t>each </a:t>
            </a:r>
            <a:r>
              <a:rPr lang="en-US" altLang="ko-KR" sz="3200" dirty="0"/>
              <a:t>level indented +</a:t>
            </a:r>
            <a:r>
              <a:rPr lang="en-US" altLang="ko-KR" sz="3200" dirty="0" smtClean="0"/>
              <a:t>2</a:t>
            </a:r>
            <a:endParaRPr lang="en-US" altLang="ko-KR" sz="3200" dirty="0"/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 preOrder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bg1"/>
                </a:solidFill>
              </a:rPr>
              <a:t> inOrder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chemeClr val="bg1"/>
                </a:solidFill>
              </a:rPr>
              <a:t>postOrder</a:t>
            </a:r>
          </a:p>
          <a:p>
            <a:pPr lvl="2"/>
            <a:r>
              <a:rPr lang="en-US" altLang="ko-KR" sz="3000" dirty="0"/>
              <a:t>Return the nodes as </a:t>
            </a:r>
            <a:r>
              <a:rPr lang="en-US" altLang="ko-KR" sz="3000" dirty="0" smtClean="0"/>
              <a:t>list</a:t>
            </a:r>
            <a:r>
              <a:rPr lang="bg-BG" altLang="ko-KR" sz="3000" dirty="0" smtClean="0"/>
              <a:t/>
            </a:r>
            <a:br>
              <a:rPr lang="bg-BG" altLang="ko-KR" sz="3000" dirty="0" smtClean="0"/>
            </a:br>
            <a:r>
              <a:rPr lang="en-US" altLang="en-US" sz="3000" dirty="0" smtClean="0"/>
              <a:t>List</a:t>
            </a:r>
            <a:r>
              <a:rPr lang="en-US" altLang="en-US" sz="3000" b="1" dirty="0" smtClean="0"/>
              <a:t>&lt;</a:t>
            </a:r>
            <a:r>
              <a:rPr lang="en-US" altLang="en-US" sz="3000" b="1" dirty="0" err="1" smtClean="0">
                <a:solidFill>
                  <a:schemeClr val="bg1"/>
                </a:solidFill>
              </a:rPr>
              <a:t>AbstractBinaryTree</a:t>
            </a:r>
            <a:r>
              <a:rPr lang="en-US" altLang="en-US" sz="3000" b="1" dirty="0" smtClean="0"/>
              <a:t>&lt;</a:t>
            </a:r>
            <a:r>
              <a:rPr lang="en-US" altLang="en-US" sz="3000" b="1" dirty="0" smtClean="0">
                <a:solidFill>
                  <a:schemeClr val="bg1"/>
                </a:solidFill>
              </a:rPr>
              <a:t>E</a:t>
            </a:r>
            <a:r>
              <a:rPr lang="en-US" altLang="en-US" sz="3000" b="1" dirty="0"/>
              <a:t>&gt;&gt;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Binary Tree Traversals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36000" y="3474000"/>
            <a:ext cx="4196926" cy="3239987"/>
            <a:chOff x="6170612" y="2286000"/>
            <a:chExt cx="5105400" cy="363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6896986" y="2286000"/>
              <a:ext cx="3602436" cy="2805767"/>
              <a:chOff x="4623619" y="2007160"/>
              <a:chExt cx="2931132" cy="2423138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183940" y="3864529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5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170612" y="5334000"/>
              <a:ext cx="5105400" cy="585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176022" y="1196125"/>
            <a:ext cx="1901646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17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9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11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25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20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31</a:t>
            </a:r>
          </a:p>
        </p:txBody>
      </p:sp>
    </p:spTree>
    <p:extLst>
      <p:ext uri="{BB962C8B-B14F-4D97-AF65-F5344CB8AC3E}">
        <p14:creationId xmlns:p14="http://schemas.microsoft.com/office/powerpoint/2010/main" val="26743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Solution: BT Traversals -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813" y="1925395"/>
            <a:ext cx="10775273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AbstractBinaryTree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left;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right;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(E key, BinaryTree&lt;E&gt; left, BinaryTree&lt;E&gt; right)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this.key =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this.left = left;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this.right = right;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5941"/>
          </a:xfrm>
        </p:spPr>
        <p:txBody>
          <a:bodyPr/>
          <a:lstStyle/>
          <a:p>
            <a:r>
              <a:rPr lang="en-GB" dirty="0"/>
              <a:t>Fields and constructor:</a:t>
            </a:r>
          </a:p>
        </p:txBody>
      </p:sp>
    </p:spTree>
    <p:extLst>
      <p:ext uri="{BB962C8B-B14F-4D97-AF65-F5344CB8AC3E}">
        <p14:creationId xmlns:p14="http://schemas.microsoft.com/office/powerpoint/2010/main" val="3529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Solution: BT Traversals - 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249" y="1758851"/>
            <a:ext cx="11540971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String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(int indent)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String out =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createPadding</a:t>
            </a:r>
            <a:r>
              <a:rPr lang="en-GB" sz="2600" b="1" noProof="1">
                <a:latin typeface="Consolas" pitchFamily="49" charset="0"/>
              </a:rPr>
              <a:t>(indent) + getKey();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(getLeft()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out +="\n"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getLeft</a:t>
            </a:r>
            <a:r>
              <a:rPr lang="en-GB" sz="2600" b="1" noProof="1">
                <a:latin typeface="Consolas" pitchFamily="49" charset="0"/>
              </a:rPr>
              <a:t>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(indent + 2);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(getRight()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out +="\n"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getRight</a:t>
            </a:r>
            <a:r>
              <a:rPr lang="en-GB" sz="2600" b="1" noProof="1">
                <a:latin typeface="Consolas" pitchFamily="49" charset="0"/>
              </a:rPr>
              <a:t>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(indent + 2);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out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altLang="en-US" sz="2600" b="1" dirty="0">
              <a:latin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417644" y="1758851"/>
            <a:ext cx="2148768" cy="544830"/>
          </a:xfrm>
          <a:prstGeom prst="wedgeRoundRectCallout">
            <a:avLst>
              <a:gd name="adj1" fmla="val -76808"/>
              <a:gd name="adj2" fmla="val 55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892504" y="3570646"/>
            <a:ext cx="2286000" cy="544830"/>
          </a:xfrm>
          <a:prstGeom prst="wedgeRoundRectCallout">
            <a:avLst>
              <a:gd name="adj1" fmla="val -76051"/>
              <a:gd name="adj2" fmla="val -64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Left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892504" y="4955999"/>
            <a:ext cx="2286000" cy="544830"/>
          </a:xfrm>
          <a:prstGeom prst="wedgeRoundRectCallout">
            <a:avLst>
              <a:gd name="adj1" fmla="val -74886"/>
              <a:gd name="adj2" fmla="val -74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Right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6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Root </a:t>
            </a:r>
            <a:r>
              <a:rPr lang="en-GB" dirty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Pre-order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8940" y="2387107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3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Root  </a:t>
            </a:r>
            <a:r>
              <a:rPr lang="en-GB" dirty="0" smtClean="0">
                <a:sym typeface="Wingdings" panose="05000000000000000000" pitchFamily="2" charset="2"/>
              </a:rPr>
              <a:t>Right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In-order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9629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 </a:t>
            </a:r>
            <a:r>
              <a:rPr lang="en-US" sz="2700" b="1" noProof="1">
                <a:latin typeface="Consolas" pitchFamily="49" charset="0"/>
              </a:rPr>
              <a:t>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7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Traversal: Post-order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3 11 9 20 31 25 17 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830" y="2471153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null)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(node.left)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5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forEachInOrder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1854000"/>
            <a:ext cx="10210802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(Consumer&lt;E&gt; consumer)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(this.getLeft()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this.getLeft().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consumer</a:t>
            </a:r>
            <a:r>
              <a:rPr lang="en-GB" sz="2600" b="1" noProof="1">
                <a:latin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accept</a:t>
            </a:r>
            <a:r>
              <a:rPr lang="en-GB" sz="2600" b="1" noProof="1">
                <a:latin typeface="Consolas" pitchFamily="49" charset="0"/>
              </a:rPr>
              <a:t>(this.getKey());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(this.getRight()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this.getRight().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0" dirty="0"/>
              <a:t>Heap, Binary Heap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</a:t>
            </a:r>
          </a:p>
          <a:p>
            <a:pPr lvl="1"/>
            <a:r>
              <a:rPr lang="en-GB" dirty="0"/>
              <a:t>Tree-based data structure</a:t>
            </a:r>
          </a:p>
          <a:p>
            <a:pPr lvl="1"/>
            <a:r>
              <a:rPr lang="en-GB" dirty="0"/>
              <a:t>Stored in an array</a:t>
            </a:r>
          </a:p>
          <a:p>
            <a:pPr>
              <a:buClr>
                <a:schemeClr val="tx1"/>
              </a:buClr>
            </a:pPr>
            <a:r>
              <a:rPr lang="en-GB" dirty="0"/>
              <a:t>Heaps hold the </a:t>
            </a:r>
            <a:r>
              <a:rPr lang="en-US" b="1" dirty="0">
                <a:solidFill>
                  <a:schemeClr val="bg1"/>
                </a:solidFill>
              </a:rPr>
              <a:t>heap property</a:t>
            </a:r>
            <a:r>
              <a:rPr lang="en-US" dirty="0"/>
              <a:t> for each node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GB" dirty="0"/>
              <a:t>parent ≤ children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GB" dirty="0"/>
              <a:t>parent ≥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Heap?</a:t>
            </a:r>
          </a:p>
        </p:txBody>
      </p:sp>
    </p:spTree>
    <p:extLst>
      <p:ext uri="{BB962C8B-B14F-4D97-AF65-F5344CB8AC3E}">
        <p14:creationId xmlns:p14="http://schemas.microsoft.com/office/powerpoint/2010/main" val="131965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Binary heap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Represents a Binary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Shape property</a:t>
            </a:r>
            <a:r>
              <a:rPr lang="en-US" dirty="0"/>
              <a:t> </a:t>
            </a:r>
            <a:r>
              <a:rPr lang="en-GB" dirty="0"/>
              <a:t>- </a:t>
            </a:r>
            <a:r>
              <a:rPr lang="en-US" dirty="0"/>
              <a:t>Binary heap is a </a:t>
            </a:r>
            <a:r>
              <a:rPr lang="en-US" b="1" dirty="0">
                <a:solidFill>
                  <a:schemeClr val="bg1"/>
                </a:solidFill>
              </a:rPr>
              <a:t>complete binary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GB" dirty="0" smtClean="0"/>
              <a:t>Every </a:t>
            </a:r>
            <a:r>
              <a:rPr lang="en-GB" dirty="0"/>
              <a:t>level, except the last, </a:t>
            </a:r>
            <a:br>
              <a:rPr lang="en-GB" dirty="0"/>
            </a:br>
            <a:r>
              <a:rPr lang="en-GB" dirty="0"/>
              <a:t>is </a:t>
            </a:r>
            <a:r>
              <a:rPr lang="en-GB" b="1" dirty="0">
                <a:solidFill>
                  <a:schemeClr val="bg1"/>
                </a:solidFill>
              </a:rPr>
              <a:t>completely </a:t>
            </a:r>
            <a:r>
              <a:rPr lang="en-GB" b="1" dirty="0" smtClean="0">
                <a:solidFill>
                  <a:schemeClr val="bg1"/>
                </a:solidFill>
              </a:rPr>
              <a:t>filled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 smtClean="0"/>
              <a:t>Last </a:t>
            </a:r>
            <a:r>
              <a:rPr lang="en-GB" dirty="0"/>
              <a:t>is filled </a:t>
            </a:r>
            <a:r>
              <a:rPr lang="en-GB" b="1" dirty="0">
                <a:solidFill>
                  <a:schemeClr val="bg1"/>
                </a:solidFill>
              </a:rPr>
              <a:t>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4305" y="4190146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3304" y="5183951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494" y="5240849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412" y="4180663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273" y="3702848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472" y="4615285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261" y="461499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544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238" y="5574321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8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Binary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Traversal algorithms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Heaps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/>
              <a:t>Binary heap, Min/Max heaps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err="1"/>
              <a:t>PriorityQueue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Binary Search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60916" y="3796653"/>
          <a:ext cx="3359385" cy="63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877">
                  <a:extLst>
                    <a:ext uri="{9D8B030D-6E8A-4147-A177-3AD203B41FA5}">
                      <a16:colId xmlns:a16="http://schemas.microsoft.com/office/drawing/2014/main" val="240941675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229810458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99380548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194327185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4017457515"/>
                    </a:ext>
                  </a:extLst>
                </a:gridCol>
              </a:tblGrid>
              <a:tr h="631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9033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heap can be efficiently stored in an </a:t>
            </a:r>
            <a:r>
              <a:rPr lang="en-US" dirty="0" smtClean="0"/>
              <a:t>array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Parent(i)</a:t>
            </a:r>
            <a:r>
              <a:rPr lang="en-US" noProof="1"/>
              <a:t> = (i - 1) / 2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Left(i)</a:t>
            </a:r>
            <a:r>
              <a:rPr lang="en-US" noProof="1"/>
              <a:t> = 2 * i + 1; </a:t>
            </a:r>
            <a:r>
              <a:rPr lang="en-US" b="1" noProof="1">
                <a:solidFill>
                  <a:schemeClr val="bg1"/>
                </a:solidFill>
              </a:rPr>
              <a:t>Right(i) </a:t>
            </a:r>
            <a:r>
              <a:rPr lang="en-US" noProof="1"/>
              <a:t>= 2 * i + </a:t>
            </a:r>
            <a:r>
              <a:rPr lang="en-US" noProof="1" smtClean="0"/>
              <a:t>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Array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445333" y="1884169"/>
            <a:ext cx="3699127" cy="1055608"/>
          </a:xfrm>
          <a:prstGeom prst="wedgeRoundRectCallout">
            <a:avLst>
              <a:gd name="adj1" fmla="val -40827"/>
              <a:gd name="adj2" fmla="val 112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 are satisfied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669" y="2559155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668" y="3552960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858" y="3609858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776" y="2549672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7" y="20718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6" y="298429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25" y="298400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64" y="391300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02" y="394333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83" y="4418526"/>
            <a:ext cx="3292125" cy="499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5833723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6487130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712925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779800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8450899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07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at the end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element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Right: Max Heap</a:t>
            </a:r>
          </a:p>
          <a:p>
            <a:pPr lvl="1"/>
            <a:r>
              <a:rPr lang="en-US" dirty="0"/>
              <a:t>Insert 16</a:t>
            </a:r>
          </a:p>
          <a:p>
            <a:pPr lvl="1"/>
            <a:r>
              <a:rPr lang="en-US" dirty="0"/>
              <a:t>Insert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579180"/>
            <a:ext cx="2170663" cy="1055608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792710" y="3121173"/>
            <a:ext cx="3129570" cy="1055608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while element &gt; parent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32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Implement a max </a:t>
            </a:r>
            <a:r>
              <a:rPr lang="en-US" altLang="ko-KR" b="1" dirty="0">
                <a:solidFill>
                  <a:schemeClr val="bg1"/>
                </a:solidFill>
              </a:rPr>
              <a:t>MaxHeap&lt;E&gt;</a:t>
            </a:r>
            <a:r>
              <a:rPr lang="en-US" altLang="ko-KR" dirty="0"/>
              <a:t> with: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int size</a:t>
            </a:r>
            <a:r>
              <a:rPr lang="en-US" altLang="ko-KR" b="1" dirty="0"/>
              <a:t>()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>
                <a:solidFill>
                  <a:schemeClr val="bg1"/>
                </a:solidFill>
              </a:rPr>
              <a:t> add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chemeClr val="bg1"/>
                </a:solidFill>
              </a:rPr>
              <a:t>E element</a:t>
            </a:r>
            <a:r>
              <a:rPr lang="en-US" altLang="ko-KR" b="1" dirty="0"/>
              <a:t>)</a:t>
            </a:r>
            <a:r>
              <a:rPr lang="en-US" altLang="ko-KR" dirty="0"/>
              <a:t> – O(logN)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 peek</a:t>
            </a:r>
            <a:r>
              <a:rPr lang="en-US" altLang="ko-KR" b="1" dirty="0"/>
              <a:t>()</a:t>
            </a:r>
            <a:r>
              <a:rPr lang="en-US" altLang="ko-KR" dirty="0"/>
              <a:t> – 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GB" altLang="ko-KR" dirty="0"/>
              <a:t>Heap Add and Peek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12658" y="3687335"/>
            <a:ext cx="3706236" cy="2519455"/>
            <a:chOff x="2782365" y="3943936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748387" y="4342046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41814" y="2781920"/>
            <a:ext cx="4037718" cy="3447464"/>
            <a:chOff x="7239882" y="3105736"/>
            <a:chExt cx="4037718" cy="3447464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0614636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664669" y="3593034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8023668" y="4586839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8640858" y="4643737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9742776" y="3583551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10112141" y="4632966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116637" y="3105736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0075836" y="4018173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8173625" y="401788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571364" y="494688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615602" y="4977209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9646623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0557677" y="4620366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7239882" y="590521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7647133" y="5549468"/>
              <a:ext cx="112768" cy="35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6215716" y="4662053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931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588" y="1692854"/>
            <a:ext cx="11659331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MaxHeap&lt;E extends Comparable&lt;E&gt;&gt; implements Heap&lt;E&gt; {</a:t>
            </a:r>
          </a:p>
          <a:p>
            <a:pPr defTabSz="1218438"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    // TODO: store the elements</a:t>
            </a:r>
            <a:endParaRPr lang="en-US" sz="2800" b="1" i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@Override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void add(E element)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</a:rPr>
              <a:t>(element);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heapifyUp</a:t>
            </a:r>
            <a:r>
              <a:rPr lang="en-US" sz="2800" b="1" noProof="1">
                <a:latin typeface="Consolas" pitchFamily="49" charset="0"/>
              </a:rPr>
              <a:t>(this.size()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36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Add and Peek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447" y="1810139"/>
            <a:ext cx="11724787" cy="38375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void heapifyUp(int index)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while (index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0 &amp;&amp;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less</a:t>
            </a:r>
            <a:r>
              <a:rPr lang="en-US" sz="2800" b="1" noProof="1">
                <a:latin typeface="Consolas" pitchFamily="49" charset="0"/>
              </a:rPr>
              <a:t>(parent(index), get(index)))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int parentAt = getParentAt(index);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(this.elements,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parentAt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</a:rPr>
              <a:t> parentAt;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TODO: Implement less(), parent() and getParentAt()</a:t>
            </a:r>
          </a:p>
        </p:txBody>
      </p:sp>
    </p:spTree>
    <p:extLst>
      <p:ext uri="{BB962C8B-B14F-4D97-AF65-F5344CB8AC3E}">
        <p14:creationId xmlns:p14="http://schemas.microsoft.com/office/powerpoint/2010/main" val="11562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0" dirty="0"/>
              <a:t>Dequeue Most Significant Element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371759" y="1798757"/>
          <a:ext cx="3448482" cy="17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ADS representing queue or stack like DS</a:t>
            </a:r>
          </a:p>
          <a:p>
            <a:pPr lvl="1"/>
            <a:r>
              <a:rPr lang="en-US" sz="3200" dirty="0"/>
              <a:t>Each element is </a:t>
            </a:r>
            <a:r>
              <a:rPr lang="en-US" sz="3200" b="1" dirty="0">
                <a:solidFill>
                  <a:schemeClr val="bg1"/>
                </a:solidFill>
              </a:rPr>
              <a:t>served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priority</a:t>
            </a:r>
          </a:p>
          <a:p>
            <a:pPr lvl="1"/>
            <a:r>
              <a:rPr lang="en-US" sz="3200" dirty="0"/>
              <a:t>High priority is served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low priority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Elements with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priority</a:t>
            </a:r>
          </a:p>
          <a:p>
            <a:pPr lvl="2"/>
            <a:r>
              <a:rPr lang="en-US" sz="3000" dirty="0"/>
              <a:t>Served in </a:t>
            </a:r>
            <a:r>
              <a:rPr lang="en-US" sz="3000" b="1" dirty="0">
                <a:solidFill>
                  <a:schemeClr val="bg1"/>
                </a:solidFill>
              </a:rPr>
              <a:t>order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input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3790766" y="4279612"/>
          <a:ext cx="4886664" cy="24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6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Retains a </a:t>
            </a:r>
            <a:r>
              <a:rPr lang="en-US" b="1" dirty="0">
                <a:solidFill>
                  <a:schemeClr val="bg1"/>
                </a:solidFill>
              </a:rPr>
              <a:t>specific order</a:t>
            </a:r>
            <a:r>
              <a:rPr lang="en-US" dirty="0"/>
              <a:t> to the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beginning</a:t>
            </a:r>
            <a:r>
              <a:rPr lang="en-US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the queue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priority</a:t>
            </a:r>
            <a:r>
              <a:rPr lang="en-US" dirty="0"/>
              <a:t> elements are </a:t>
            </a:r>
            <a:r>
              <a:rPr lang="en-US" b="1" dirty="0">
                <a:solidFill>
                  <a:schemeClr val="bg1"/>
                </a:solidFill>
              </a:rPr>
              <a:t>pushed to the end</a:t>
            </a:r>
            <a:r>
              <a:rPr lang="en-US" dirty="0"/>
              <a:t> 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 flipH="1">
            <a:off x="4038597" y="4747059"/>
            <a:ext cx="35814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 flipH="1">
            <a:off x="901797" y="4754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A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 flipH="1">
            <a:off x="901797" y="475657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rot="10800000" flipH="1">
            <a:off x="7698109" y="4970186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rot="10800000" flipH="1">
            <a:off x="2667000" y="5027534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3.7037E-6 L 0.41 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 0.00092 L 0.26622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-4.81481E-6 L 0.41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3 -0.00092 L 0.70404 -0.0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2 0.00092 L 0.4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Priority queue </a:t>
            </a:r>
            <a:r>
              <a:rPr lang="en-US" dirty="0"/>
              <a:t>abstract data type (ADT) supports: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Peek()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r>
              <a:rPr lang="en-US" dirty="0">
                <a:sym typeface="Wingdings" panose="05000000000000000000" pitchFamily="2" charset="2"/>
              </a:rPr>
              <a:t>Where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  <a:r>
              <a:rPr lang="en-US" dirty="0">
                <a:sym typeface="Wingdings" panose="05000000000000000000" pitchFamily="2" charset="2"/>
              </a:rPr>
              <a:t> has a 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 Java usually the priority is passed as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Comparable</a:t>
            </a:r>
            <a:r>
              <a:rPr lang="en-US" b="1" dirty="0">
                <a:sym typeface="Wingdings" panose="05000000000000000000" pitchFamily="2" charset="2"/>
              </a:rPr>
              <a:t>&lt;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&gt;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308" y="3008956"/>
            <a:ext cx="11140284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PriorityQueue&lt;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Comparable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&gt;&gt;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...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1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 smtClean="0"/>
              <a:t>#ds-java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Unsorted Resizing Array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– Complexity Goal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7112" y="4191000"/>
          <a:ext cx="1013460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Poll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27113" y="5234536"/>
            <a:ext cx="253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Sorted Array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0406" y="4704100"/>
            <a:ext cx="10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39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</a:t>
            </a:r>
            <a:r>
              <a:rPr lang="bg-BG" sz="2800" dirty="0"/>
              <a:t>1</a:t>
            </a:r>
            <a:r>
              <a:rPr lang="en-GB" sz="28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297" y="5731751"/>
            <a:ext cx="163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0344" y="5757759"/>
            <a:ext cx="14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5800" y="5234536"/>
            <a:ext cx="1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4844" y="5208528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0381" y="4748822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012433" y="33210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014879" y="19704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1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To preserve </a:t>
            </a:r>
            <a:r>
              <a:rPr lang="en-US" b="1" dirty="0">
                <a:solidFill>
                  <a:schemeClr val="bg1"/>
                </a:solidFill>
              </a:rPr>
              <a:t>heap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Swap</a:t>
            </a:r>
            <a:r>
              <a:rPr lang="en-US" dirty="0"/>
              <a:t> first with last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Heapify</a:t>
            </a:r>
            <a:r>
              <a:rPr lang="en-US" dirty="0"/>
              <a:t> first down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/>
              <a:t>Right: Max Heap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Poll</a:t>
            </a:r>
            <a:r>
              <a:rPr lang="en-US" dirty="0"/>
              <a:t> – returns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PriorityQueue Deletion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1887373"/>
            <a:ext cx="3480731" cy="102155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Demote while </a:t>
            </a:r>
            <a:b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&lt; greater child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960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Using your </a:t>
            </a:r>
            <a:r>
              <a:rPr lang="en-US" altLang="ko-KR" b="1" dirty="0">
                <a:solidFill>
                  <a:schemeClr val="bg1"/>
                </a:solidFill>
              </a:rPr>
              <a:t>PriorityQueue&lt;E&gt;</a:t>
            </a:r>
            <a:r>
              <a:rPr lang="en-US" altLang="ko-KR" dirty="0"/>
              <a:t> implement: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 poll()</a:t>
            </a:r>
            <a:r>
              <a:rPr lang="en-US" altLang="ko-KR" dirty="0"/>
              <a:t> – O(log(N))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en-US" dirty="0"/>
              <a:t>PriorityQueue</a:t>
            </a:r>
            <a:r>
              <a:rPr lang="en-US" altLang="ko-KR" dirty="0"/>
              <a:t> Deletion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9439" y="3383902"/>
            <a:ext cx="3706236" cy="2519455"/>
            <a:chOff x="1460109" y="3352800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3414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2413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29603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631521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4000886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005382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4581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62370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60109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504347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535368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446422" y="4867430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503381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5745082" y="4070917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7" name="Group 6"/>
          <p:cNvGrpSpPr/>
          <p:nvPr/>
        </p:nvGrpSpPr>
        <p:grpSpPr>
          <a:xfrm>
            <a:off x="6967164" y="3352800"/>
            <a:ext cx="3167436" cy="2519455"/>
            <a:chOff x="6967164" y="3352800"/>
            <a:chExt cx="3167436" cy="251945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8094846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7419468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8036658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9172953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9507941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546814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9471636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569425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967164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8011402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9042423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89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US" dirty="0"/>
              <a:t>PriorityQueue</a:t>
            </a:r>
            <a:r>
              <a:rPr lang="en-US" altLang="ko-KR" dirty="0"/>
              <a:t> Deletion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5540" y="1518883"/>
            <a:ext cx="10515598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poll()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E element = this.elements.get(0);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Collections.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(elements,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elements.size() - 1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800" b="1" noProof="1">
                <a:latin typeface="Consolas" pitchFamily="49" charset="0"/>
              </a:rPr>
              <a:t>(this.elements.size()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heapifyDown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return element;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7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Two Children at Most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739951" y="971593"/>
          <a:ext cx="3348653" cy="278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search trees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ordered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ym typeface="Symbol" pitchFamily="18" charset="2"/>
              </a:rPr>
              <a:t>For each node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</a:p>
          <a:p>
            <a:pPr lvl="2"/>
            <a:r>
              <a:rPr lang="en-US" dirty="0">
                <a:sym typeface="Symbol" pitchFamily="18" charset="2"/>
              </a:rPr>
              <a:t>Elements in left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 x</a:t>
            </a:r>
          </a:p>
          <a:p>
            <a:pPr lvl="2"/>
            <a:r>
              <a:rPr lang="en-US" dirty="0">
                <a:sym typeface="Symbol" pitchFamily="18" charset="2"/>
              </a:rPr>
              <a:t>Elements in right subtree of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i="1" dirty="0">
                <a:solidFill>
                  <a:schemeClr val="bg1"/>
                </a:solidFill>
                <a:sym typeface="Symbol" pitchFamily="18" charset="2"/>
              </a:rPr>
              <a:t>&gt; 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9244247" y="56555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013861" y="393625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317389" y="4758579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314620" y="4758579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645312" y="5785652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913417" y="578724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6071954" y="4458820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179188" y="5402111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909798" y="546278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763179" y="4524460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548872" y="5692338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8169261" y="5462788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88196" y="5413214"/>
            <a:ext cx="381516" cy="34423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4071000" y="4179944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433084" y="5206770"/>
            <a:ext cx="2563852" cy="57888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 17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48783" y="1988576"/>
            <a:ext cx="2563852" cy="578882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what about == 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Search for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dirty="0">
                <a:sym typeface="Symbol" pitchFamily="18" charset="2"/>
              </a:rPr>
              <a:t>if node is not null</a:t>
            </a:r>
          </a:p>
          <a:p>
            <a:pPr lvl="2"/>
            <a:r>
              <a:rPr lang="en-GB" sz="3000" dirty="0">
                <a:sym typeface="Symbol" pitchFamily="18" charset="2"/>
              </a:rPr>
              <a:t>if x </a:t>
            </a:r>
            <a:r>
              <a:rPr lang="en-GB" sz="3000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sz="3000" dirty="0">
                <a:sym typeface="Symbol" pitchFamily="18" charset="2"/>
              </a:rPr>
              <a:t> </a:t>
            </a:r>
            <a:r>
              <a:rPr lang="en-GB" sz="3000" noProof="1">
                <a:sym typeface="Symbol" pitchFamily="18" charset="2"/>
              </a:rPr>
              <a:t>node.value</a:t>
            </a:r>
            <a:r>
              <a:rPr lang="en-GB" sz="3000" dirty="0">
                <a:sym typeface="Symbol" pitchFamily="18" charset="2"/>
              </a:rPr>
              <a:t> </a:t>
            </a:r>
            <a:r>
              <a:rPr lang="en-GB" sz="3000" dirty="0">
                <a:sym typeface="Wingdings" panose="05000000000000000000" pitchFamily="2" charset="2"/>
              </a:rPr>
              <a:t> </a:t>
            </a:r>
            <a:r>
              <a:rPr lang="en-GB" sz="3000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2"/>
            <a:r>
              <a:rPr lang="en-GB" sz="3000" dirty="0">
                <a:sym typeface="Wingdings" panose="05000000000000000000" pitchFamily="2" charset="2"/>
              </a:rPr>
              <a:t>else if x </a:t>
            </a:r>
            <a:r>
              <a:rPr lang="en-GB" sz="3000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sz="3000" dirty="0">
                <a:sym typeface="Wingdings" panose="05000000000000000000" pitchFamily="2" charset="2"/>
              </a:rPr>
              <a:t> </a:t>
            </a:r>
            <a:r>
              <a:rPr lang="en-GB" sz="3000" noProof="1">
                <a:sym typeface="Wingdings" panose="05000000000000000000" pitchFamily="2" charset="2"/>
              </a:rPr>
              <a:t>node.value</a:t>
            </a:r>
            <a:r>
              <a:rPr lang="en-GB" sz="3000" dirty="0">
                <a:sym typeface="Wingdings" panose="05000000000000000000" pitchFamily="2" charset="2"/>
              </a:rPr>
              <a:t>  </a:t>
            </a:r>
            <a:r>
              <a:rPr lang="en-GB" sz="3000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2"/>
            <a:r>
              <a:rPr lang="en-GB" sz="3000" dirty="0">
                <a:sym typeface="Wingdings" panose="05000000000000000000" pitchFamily="2" charset="2"/>
              </a:rPr>
              <a:t>else if x </a:t>
            </a:r>
            <a:r>
              <a:rPr lang="en-GB" sz="3000" b="1" dirty="0">
                <a:solidFill>
                  <a:schemeClr val="bg1"/>
                </a:solidFill>
                <a:sym typeface="Wingdings" panose="05000000000000000000" pitchFamily="2" charset="2"/>
              </a:rPr>
              <a:t>==</a:t>
            </a:r>
            <a:r>
              <a:rPr lang="en-GB" sz="3000" dirty="0">
                <a:sym typeface="Wingdings" panose="05000000000000000000" pitchFamily="2" charset="2"/>
              </a:rPr>
              <a:t> </a:t>
            </a:r>
            <a:r>
              <a:rPr lang="en-GB" sz="3000" noProof="1">
                <a:sym typeface="Wingdings" panose="05000000000000000000" pitchFamily="2" charset="2"/>
              </a:rPr>
              <a:t>node.value</a:t>
            </a:r>
            <a:r>
              <a:rPr lang="en-GB" sz="3000" dirty="0">
                <a:sym typeface="Wingdings" panose="05000000000000000000" pitchFamily="2" charset="2"/>
              </a:rPr>
              <a:t>  </a:t>
            </a:r>
            <a:r>
              <a:rPr lang="en-GB" sz="3000" b="1" dirty="0">
                <a:solidFill>
                  <a:schemeClr val="bg1"/>
                </a:solidFill>
                <a:sym typeface="Wingdings" panose="05000000000000000000" pitchFamily="2" charset="2"/>
              </a:rPr>
              <a:t>return</a:t>
            </a:r>
            <a:endParaRPr lang="bg-BG" sz="30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40135" y="5029201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Insert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in BST</a:t>
            </a:r>
          </a:p>
          <a:p>
            <a:pPr lvl="1"/>
            <a:r>
              <a:rPr lang="en-GB" sz="3200" dirty="0">
                <a:sym typeface="Symbol" pitchFamily="18" charset="2"/>
              </a:rPr>
              <a:t>if node is </a:t>
            </a:r>
            <a:r>
              <a:rPr lang="en-GB" sz="3200" b="1" dirty="0">
                <a:solidFill>
                  <a:schemeClr val="bg1"/>
                </a:solidFill>
                <a:sym typeface="Symbol" pitchFamily="18" charset="2"/>
              </a:rPr>
              <a:t>null</a:t>
            </a:r>
            <a:r>
              <a:rPr lang="en-GB" sz="3200" dirty="0">
                <a:sym typeface="Symbol" pitchFamily="18" charset="2"/>
              </a:rPr>
              <a:t> </a:t>
            </a:r>
            <a:r>
              <a:rPr lang="en-GB" sz="3200" dirty="0">
                <a:sym typeface="Wingdings" panose="05000000000000000000" pitchFamily="2" charset="2"/>
              </a:rPr>
              <a:t> insert x</a:t>
            </a:r>
            <a:endParaRPr lang="en-GB" sz="3200" dirty="0">
              <a:sym typeface="Symbol" pitchFamily="18" charset="2"/>
            </a:endParaRPr>
          </a:p>
          <a:p>
            <a:pPr lvl="1"/>
            <a:r>
              <a:rPr lang="en-GB" sz="3200" dirty="0">
                <a:sym typeface="Symbol" pitchFamily="18" charset="2"/>
              </a:rPr>
              <a:t>else if x </a:t>
            </a:r>
            <a:r>
              <a:rPr lang="en-GB" sz="3200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sz="3200" dirty="0">
                <a:sym typeface="Symbol" pitchFamily="18" charset="2"/>
              </a:rPr>
              <a:t> </a:t>
            </a:r>
            <a:r>
              <a:rPr lang="en-GB" sz="3200" noProof="1">
                <a:sym typeface="Symbol" pitchFamily="18" charset="2"/>
              </a:rPr>
              <a:t>node.value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1"/>
            <a:r>
              <a:rPr lang="en-GB" sz="3200" dirty="0">
                <a:sym typeface="Wingdings" panose="05000000000000000000" pitchFamily="2" charset="2"/>
              </a:rPr>
              <a:t>else if x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noProof="1">
                <a:sym typeface="Wingdings" panose="05000000000000000000" pitchFamily="2" charset="2"/>
              </a:rPr>
              <a:t>node.value</a:t>
            </a:r>
            <a:r>
              <a:rPr lang="en-GB" sz="3200" dirty="0">
                <a:sym typeface="Wingdings" panose="05000000000000000000" pitchFamily="2" charset="2"/>
              </a:rPr>
              <a:t> 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1"/>
            <a:r>
              <a:rPr lang="en-GB" sz="3200" dirty="0">
                <a:sym typeface="Wingdings" panose="05000000000000000000" pitchFamily="2" charset="2"/>
              </a:rPr>
              <a:t>else  node </a:t>
            </a:r>
            <a:r>
              <a:rPr lang="en-GB" sz="3200" b="1" dirty="0">
                <a:solidFill>
                  <a:schemeClr val="bg1"/>
                </a:solidFill>
                <a:sym typeface="Wingdings" panose="05000000000000000000" pitchFamily="2" charset="2"/>
              </a:rPr>
              <a:t>exists</a:t>
            </a:r>
            <a:endParaRPr lang="bg-BG" sz="32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4" y="5029201"/>
            <a:ext cx="8170466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398" b="1" dirty="0">
                <a:solidFill>
                  <a:schemeClr val="bg1"/>
                </a:solidFill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null(insert)</a:t>
            </a:r>
            <a:endParaRPr lang="en-US" sz="3398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9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You are given a skeleton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dirty="0">
                <a:solidFill>
                  <a:schemeClr val="bg1"/>
                </a:solidFill>
              </a:rPr>
              <a:t>Abstract</a:t>
            </a:r>
            <a:r>
              <a:rPr lang="en-US" altLang="ko-KR" b="1" noProof="1">
                <a:solidFill>
                  <a:schemeClr val="bg1"/>
                </a:solidFill>
              </a:rPr>
              <a:t>BinarySearchTree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/>
              <a:t>&gt;</a:t>
            </a:r>
          </a:p>
          <a:p>
            <a:pPr lvl="2">
              <a:buClr>
                <a:schemeClr val="tx1"/>
              </a:buClr>
            </a:pPr>
            <a:r>
              <a:rPr lang="en-US" altLang="ko-KR" b="1" noProof="1"/>
              <a:t>bool</a:t>
            </a:r>
            <a:r>
              <a:rPr lang="en-US" altLang="ko-KR" b="1" dirty="0">
                <a:solidFill>
                  <a:schemeClr val="bg1"/>
                </a:solidFill>
              </a:rPr>
              <a:t> contains(E element)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>
                <a:solidFill>
                  <a:schemeClr val="bg1"/>
                </a:solidFill>
              </a:rPr>
              <a:t> insert(E element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66000" y="4104000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1359000"/>
            <a:ext cx="10394520" cy="5241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boolean contains(E element)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Node&lt;E&gt; current = this.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root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while (current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400" b="1" noProof="1">
                <a:latin typeface="Consolas" pitchFamily="49" charset="0"/>
              </a:rPr>
              <a:t> null){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if (element.compareTo(current.value)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GB" sz="24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    current = current.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} else if (element.compareTo(current.value)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4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    current = current.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  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return current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400" b="1" noProof="1">
                <a:latin typeface="Consolas" pitchFamily="49" charset="0"/>
              </a:rPr>
              <a:t> null;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5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Trees and BT Traversal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Preorder, In-Order, Post-Order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000" y="1539000"/>
            <a:ext cx="9363393" cy="4853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void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400" b="1" noProof="1">
                <a:latin typeface="Consolas" pitchFamily="49" charset="0"/>
              </a:rPr>
              <a:t>(E element)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if (this.root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4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this.root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GB" sz="2400" b="1" noProof="1">
                <a:latin typeface="Consolas" pitchFamily="49" charset="0"/>
              </a:rPr>
              <a:t>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} else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Find the place to insert</a:t>
            </a:r>
            <a:endParaRPr lang="en-GB" sz="24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if (parent.value.compareTo(element)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4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    parent.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400" b="1" noProof="1">
                <a:latin typeface="Consolas" pitchFamily="49" charset="0"/>
              </a:rPr>
              <a:t> =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    parent.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400" b="1" noProof="1">
                <a:latin typeface="Consolas" pitchFamily="49" charset="0"/>
              </a:rPr>
              <a:t> =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4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Implement: </a:t>
            </a:r>
            <a:endParaRPr lang="bg-BG" altLang="ko-KR" dirty="0" smtClean="0"/>
          </a:p>
          <a:p>
            <a:pPr lvl="1">
              <a:buClr>
                <a:schemeClr val="tx1"/>
              </a:buClr>
            </a:pPr>
            <a:r>
              <a:rPr lang="en-US" altLang="ko-KR" sz="3200" b="1" dirty="0" smtClean="0">
                <a:solidFill>
                  <a:schemeClr val="bg1"/>
                </a:solidFill>
              </a:rPr>
              <a:t>BST</a:t>
            </a:r>
            <a:r>
              <a:rPr lang="en-US" altLang="ko-KR" sz="3200" b="1" dirty="0" smtClean="0"/>
              <a:t>&lt;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E</a:t>
            </a:r>
            <a:r>
              <a:rPr lang="en-US" altLang="ko-KR" sz="3200" b="1" dirty="0"/>
              <a:t>&gt;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noProof="1">
                <a:solidFill>
                  <a:schemeClr val="bg1"/>
                </a:solidFill>
              </a:rPr>
              <a:t>search</a:t>
            </a:r>
            <a:r>
              <a:rPr lang="en-US" altLang="ko-KR" sz="3200" b="1" dirty="0"/>
              <a:t>(</a:t>
            </a:r>
            <a:r>
              <a:rPr lang="en-US" altLang="ko-KR" sz="3200" b="1" dirty="0">
                <a:solidFill>
                  <a:schemeClr val="bg1"/>
                </a:solidFill>
              </a:rPr>
              <a:t>E value</a:t>
            </a:r>
            <a:r>
              <a:rPr lang="en-US" altLang="ko-KR" sz="3200" b="1" dirty="0"/>
              <a:t>)</a:t>
            </a:r>
          </a:p>
          <a:p>
            <a:r>
              <a:rPr lang="en-US" altLang="ko-KR" dirty="0"/>
              <a:t>Make sure the method works for: </a:t>
            </a:r>
          </a:p>
          <a:p>
            <a:pPr lvl="1"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</a:rPr>
              <a:t>empty tree</a:t>
            </a:r>
          </a:p>
          <a:p>
            <a:pPr lvl="1">
              <a:buClr>
                <a:schemeClr val="tx1"/>
              </a:buClr>
            </a:pPr>
            <a:r>
              <a:rPr lang="en-US" altLang="ko-KR" sz="3200" dirty="0"/>
              <a:t>tree with </a:t>
            </a:r>
            <a:r>
              <a:rPr lang="en-US" altLang="ko-KR" sz="3200" b="1" dirty="0">
                <a:solidFill>
                  <a:schemeClr val="bg1"/>
                </a:solidFill>
              </a:rPr>
              <a:t>one element</a:t>
            </a:r>
          </a:p>
          <a:p>
            <a:pPr lvl="1">
              <a:buClr>
                <a:schemeClr val="tx1"/>
              </a:buClr>
            </a:pPr>
            <a:r>
              <a:rPr lang="en-US" altLang="ko-KR" sz="3200" dirty="0"/>
              <a:t>tree with </a:t>
            </a:r>
            <a:r>
              <a:rPr lang="en-US" altLang="ko-KR" sz="3200" b="1" dirty="0">
                <a:solidFill>
                  <a:schemeClr val="bg1"/>
                </a:solidFill>
              </a:rPr>
              <a:t>two elements - root + left/right</a:t>
            </a:r>
          </a:p>
          <a:p>
            <a:pPr lvl="1">
              <a:buClr>
                <a:schemeClr val="tx1"/>
              </a:buClr>
            </a:pPr>
            <a:r>
              <a:rPr lang="en-US" altLang="ko-KR" sz="3200" dirty="0"/>
              <a:t>tree with </a:t>
            </a:r>
            <a:r>
              <a:rPr lang="en-US" altLang="ko-KR" sz="3200" b="1" dirty="0">
                <a:solidFill>
                  <a:schemeClr val="bg1"/>
                </a:solidFill>
              </a:rPr>
              <a:t>multiple elements</a:t>
            </a:r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BST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754000"/>
            <a:ext cx="10883427" cy="2399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AbstractBinarySearchTree&lt;E&gt; search(E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Node&lt;E&gt; current = this.root;</a:t>
            </a:r>
          </a:p>
          <a:p>
            <a:pPr defTabSz="1218438">
              <a:lnSpc>
                <a:spcPct val="105000"/>
              </a:lnSpc>
            </a:pPr>
            <a:r>
              <a:rPr lang="en-GB" sz="2700" b="1" i="1" noProof="1">
                <a:latin typeface="Consolas" pitchFamily="49" charset="0"/>
              </a:rPr>
              <a:t> </a:t>
            </a:r>
            <a:r>
              <a:rPr lang="en-GB" sz="2700" b="1" i="1" noProof="1">
                <a:solidFill>
                  <a:schemeClr val="accent2"/>
                </a:solidFill>
                <a:latin typeface="Consolas" pitchFamily="49" charset="0"/>
              </a:rPr>
              <a:t>// TODO: Find the node with the element</a:t>
            </a:r>
            <a:endParaRPr lang="en-GB" sz="2700" b="1" i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return new BinarySearchTree&lt;&gt;(current);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BST Search</a:t>
            </a:r>
            <a:r>
              <a:rPr lang="bg-BG" altLang="ko-KR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0" y="1457105"/>
            <a:ext cx="10210802" cy="50171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BinarySearchTree(Node&lt;E&gt; root)</a:t>
            </a:r>
            <a:r>
              <a:rPr lang="en-US" sz="2700" b="1" noProof="1">
                <a:latin typeface="Consolas" pitchFamily="49" charset="0"/>
              </a:rPr>
              <a:t> {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(root);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bg-BG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void copy(Node&lt;E&gt; node) {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if (node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leftChildre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rightChildren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06000" y="3963605"/>
            <a:ext cx="2910000" cy="1055608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Pre-Order Traversal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1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850456"/>
            <a:ext cx="11818096" cy="4426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speed of the </a:t>
            </a:r>
            <a:r>
              <a:rPr lang="en-US" b="1" dirty="0">
                <a:solidFill>
                  <a:schemeClr val="bg1"/>
                </a:solidFill>
              </a:rPr>
              <a:t>search(E)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21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bg1"/>
                </a:solidFill>
              </a:rPr>
              <a:t>search(E)</a:t>
            </a:r>
            <a:r>
              <a:rPr lang="en-US" dirty="0"/>
              <a:t> operation on BST?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3235127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2615709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1913068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1672" y="2493494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8858" y="3344215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9832" y="3156644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8601" y="4351656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3396" y="4077805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1753" y="529237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6548" y="5018522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tree</a:t>
            </a:r>
          </a:p>
          <a:p>
            <a:r>
              <a:rPr lang="en-US" dirty="0"/>
              <a:t>Search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Operation Speed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40877" y="2550575"/>
            <a:ext cx="4983712" cy="3396414"/>
            <a:chOff x="6705601" y="1905000"/>
            <a:chExt cx="4983712" cy="339641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799232" y="1905000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9981673" y="314152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543114" y="3088993"/>
              <a:ext cx="844318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251120" y="4498386"/>
              <a:ext cx="849276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263905" y="2508940"/>
              <a:ext cx="601033" cy="68865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7306705" y="3868309"/>
              <a:ext cx="457817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9767998" y="3868309"/>
              <a:ext cx="332398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9537392" y="2568149"/>
              <a:ext cx="563005" cy="684100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843342" y="445284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10612388" y="3897180"/>
              <a:ext cx="445210" cy="60120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705601" y="4453411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13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Example: Insert 17, 10, 25, 5, 15, 19,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Best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3905" y="2473697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9542" y="44459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7129" y="3132981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1600" y="338797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6686" y="419100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757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6200" y="417195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0108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3139" y="336892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8225" y="417195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9110" y="44078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7739" y="415290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2997" y="3132980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Average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9520" y="2514600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7500" y="358468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5101" y="3584688"/>
            <a:ext cx="844318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3031" y="4695468"/>
            <a:ext cx="849276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7720" y="3118540"/>
            <a:ext cx="477505" cy="5489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3587" y="4321072"/>
            <a:ext cx="271161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7679" y="4321071"/>
            <a:ext cx="332740" cy="385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7680" y="3177750"/>
            <a:ext cx="323121" cy="4896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4440" y="469546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6013" y="4321072"/>
            <a:ext cx="335005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81401" y="4700102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9330" y="575314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61428" y="5435876"/>
            <a:ext cx="335805" cy="3743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insert values in ever </a:t>
            </a:r>
            <a:r>
              <a:rPr lang="en-US" b="1" dirty="0">
                <a:solidFill>
                  <a:schemeClr val="bg1"/>
                </a:solidFill>
              </a:rPr>
              <a:t>increasing/decreasing</a:t>
            </a:r>
            <a:r>
              <a:rPr lang="en-US" dirty="0"/>
              <a:t>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 – Worst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1" y="2743200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5787" y="3593921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6761" y="3406350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5530" y="4601362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00325" y="4327511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8682" y="5542079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3477" y="5268228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3477" y="3472382"/>
            <a:ext cx="2563852" cy="57888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Linked List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98418"/>
            <a:ext cx="10129234" cy="5546589"/>
          </a:xfrm>
        </p:spPr>
        <p:txBody>
          <a:bodyPr/>
          <a:lstStyle/>
          <a:p>
            <a:r>
              <a:rPr lang="en-US" dirty="0"/>
              <a:t>ADS representing tree like hierarchy</a:t>
            </a:r>
          </a:p>
          <a:p>
            <a:r>
              <a:rPr lang="en-US" dirty="0"/>
              <a:t>Each node has </a:t>
            </a:r>
            <a:r>
              <a:rPr lang="en-US" b="1" dirty="0">
                <a:solidFill>
                  <a:schemeClr val="bg1"/>
                </a:solidFill>
              </a:rPr>
              <a:t>at most two</a:t>
            </a:r>
            <a:r>
              <a:rPr lang="en-US" dirty="0"/>
              <a:t> children</a:t>
            </a:r>
          </a:p>
          <a:p>
            <a:pPr lvl="1"/>
            <a:r>
              <a:rPr lang="en-US" dirty="0"/>
              <a:t>Children are called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is also called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691284" y="4155336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021976" y="5182409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290081" y="5184000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5555851" y="4859544"/>
            <a:ext cx="270248" cy="36052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286462" y="4859544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>
                <a:sym typeface="Symbol" pitchFamily="18" charset="2"/>
              </a:rPr>
              <a:t>Balanced trees have for each node</a:t>
            </a:r>
          </a:p>
          <a:p>
            <a:pPr lvl="2"/>
            <a:r>
              <a:rPr lang="en-US" dirty="0">
                <a:sym typeface="Symbol" pitchFamily="18" charset="2"/>
              </a:rPr>
              <a:t>Nearly equal number of nodes in its subtrees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 trees </a:t>
            </a:r>
            <a:r>
              <a:rPr lang="en-US" dirty="0">
                <a:sym typeface="Symbol" pitchFamily="18" charset="2"/>
              </a:rPr>
              <a:t>have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 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8" y="1677094"/>
            <a:ext cx="8532590" cy="478323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Binary </a:t>
            </a:r>
            <a:r>
              <a:rPr lang="en-US" sz="3000" dirty="0">
                <a:solidFill>
                  <a:schemeClr val="bg2"/>
                </a:solidFill>
              </a:rPr>
              <a:t>trees have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>
                <a:solidFill>
                  <a:schemeClr val="bg2"/>
                </a:solidFill>
              </a:rPr>
              <a:t> children</a:t>
            </a:r>
          </a:p>
          <a:p>
            <a:pPr lvl="0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Heaps</a:t>
            </a:r>
            <a:r>
              <a:rPr lang="en-US" sz="3000" dirty="0">
                <a:solidFill>
                  <a:schemeClr val="bg2"/>
                </a:solidFill>
              </a:rPr>
              <a:t> are used to </a:t>
            </a:r>
            <a:r>
              <a:rPr lang="en-US" sz="3000" b="1" dirty="0">
                <a:solidFill>
                  <a:schemeClr val="bg1"/>
                </a:solidFill>
              </a:rPr>
              <a:t>implement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priority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queues</a:t>
            </a:r>
          </a:p>
          <a:p>
            <a:pPr lvl="0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Heaps have tree-like structure</a:t>
            </a:r>
          </a:p>
          <a:p>
            <a:pPr lvl="0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Efficient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Add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600" dirty="0">
                <a:solidFill>
                  <a:schemeClr val="bg2"/>
                </a:solidFill>
              </a:rPr>
              <a:t> min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Remove</a:t>
            </a:r>
            <a:r>
              <a:rPr lang="en-US" sz="2800" dirty="0">
                <a:solidFill>
                  <a:schemeClr val="bg2"/>
                </a:solidFill>
              </a:rPr>
              <a:t> min</a:t>
            </a:r>
          </a:p>
          <a:p>
            <a:pPr lvl="0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Priority Queues have </a:t>
            </a:r>
            <a:r>
              <a:rPr lang="en-US" sz="3000" b="1" dirty="0">
                <a:solidFill>
                  <a:schemeClr val="bg1"/>
                </a:solidFill>
              </a:rPr>
              <a:t>wide application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22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Binary trees</a:t>
            </a:r>
            <a:r>
              <a:rPr lang="en-US" dirty="0">
                <a:sym typeface="Symbol" pitchFamily="18" charset="2"/>
              </a:rPr>
              <a:t>: the most widespread form</a:t>
            </a:r>
          </a:p>
          <a:p>
            <a:pPr lvl="1"/>
            <a:r>
              <a:rPr lang="en-US" dirty="0">
                <a:sym typeface="Symbol" pitchFamily="18" charset="2"/>
              </a:rPr>
              <a:t>Each node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has at most 2 children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left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right</a:t>
            </a:r>
            <a:r>
              <a:rPr lang="en-US" dirty="0">
                <a:sym typeface="Symbol" pitchFamily="18" charset="2"/>
              </a:rPr>
              <a:t>)</a:t>
            </a:r>
            <a:endParaRPr lang="bg-BG" dirty="0"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2349" y="3275339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5877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3108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3800" y="5124737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1905" y="5126328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60442" y="3797905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7676" y="474119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8286" y="4801872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1667" y="3863545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7360" y="5031423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7749" y="4801873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1828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1976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5384" y="3776904"/>
            <a:ext cx="1404195" cy="987504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8201" y="3411403"/>
            <a:ext cx="2209225" cy="544830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6776" y="5949767"/>
            <a:ext cx="2209225" cy="544830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7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  <p:bldP spid="574471" grpId="0" animBg="1"/>
      <p:bldP spid="574472" grpId="0" animBg="1"/>
      <p:bldP spid="574473" grpId="0" animBg="1"/>
      <p:bldP spid="574474" grpId="0" animBg="1"/>
      <p:bldP spid="574475" grpId="0" animBg="1"/>
      <p:bldP spid="574476" grpId="0" animBg="1"/>
      <p:bldP spid="574477" grpId="0" animBg="1"/>
      <p:bldP spid="574478" grpId="0" animBg="1"/>
      <p:bldP spid="574479" grpId="0" animBg="1"/>
      <p:bldP spid="574481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– each node has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dirty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– nodes are filled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                   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743892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364281" y="3982751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07016" y="4988630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503563" y="501225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69523" y="538482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374208" y="5400421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145098" y="4007703"/>
            <a:ext cx="232134" cy="20459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955705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5680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Perfect</a:t>
            </a:r>
            <a:r>
              <a:rPr lang="en-US" dirty="0"/>
              <a:t> – combines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</a:p>
          <a:p>
            <a:pPr lvl="1"/>
            <a:r>
              <a:rPr lang="en-US" dirty="0"/>
              <a:t>leafs are at the </a:t>
            </a:r>
            <a:r>
              <a:rPr lang="en-US" sz="3398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level</a:t>
            </a:r>
            <a:r>
              <a:rPr lang="en-US" dirty="0"/>
              <a:t>, other nodes </a:t>
            </a:r>
            <a:r>
              <a:rPr lang="en-US" dirty="0" smtClean="0"/>
              <a:t>have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sz="3398" b="1" dirty="0" smtClean="0">
                <a:solidFill>
                  <a:schemeClr val="bg1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/>
              <a:t>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07163" y="263896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010691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7922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8915" y="451664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606719" y="4489955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765256" y="3161532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92791" y="4029086"/>
            <a:ext cx="669750" cy="52907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22640" y="4190451"/>
            <a:ext cx="198893" cy="34899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56481" y="3227172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242174" y="4395050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862563" y="4165500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25599" y="5199663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390462" y="5292976"/>
            <a:ext cx="131684" cy="30288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88008" y="560309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118908" y="5595860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742404" y="4102719"/>
            <a:ext cx="439652" cy="4554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9064877" y="447058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5473403" y="519085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034995" y="5246913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990280" y="5595859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923197" y="562086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25815" y="5171379"/>
            <a:ext cx="185472" cy="44015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882956" y="5095470"/>
            <a:ext cx="222885" cy="52486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842692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775609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9155990" y="5199587"/>
            <a:ext cx="131186" cy="4119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9722181" y="5199663"/>
            <a:ext cx="213835" cy="420668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672867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96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605784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10720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2302</Words>
  <Application>Microsoft Office PowerPoint</Application>
  <PresentationFormat>Widescreen</PresentationFormat>
  <Paragraphs>654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SoftUni</vt:lpstr>
      <vt:lpstr>Binary Trees, Heaps and BST</vt:lpstr>
      <vt:lpstr>Table of Contents</vt:lpstr>
      <vt:lpstr>Have a Question?</vt:lpstr>
      <vt:lpstr>PowerPoint Presentation</vt:lpstr>
      <vt:lpstr>Binary Tree</vt:lpstr>
      <vt:lpstr>Binary Trees</vt:lpstr>
      <vt:lpstr>Types of Binary Trees</vt:lpstr>
      <vt:lpstr>Types of Binary Trees</vt:lpstr>
      <vt:lpstr>Types of Binary Trees</vt:lpstr>
      <vt:lpstr>Problem: Binary Tree Traversals</vt:lpstr>
      <vt:lpstr>Solution: BT Traversals - Constructor</vt:lpstr>
      <vt:lpstr>Solution: BT Traversals - Print</vt:lpstr>
      <vt:lpstr>Binary Trees Traversal: Pre-order</vt:lpstr>
      <vt:lpstr>Binary Trees Traversal: In-order</vt:lpstr>
      <vt:lpstr>Binary Trees Traversal: Post-order</vt:lpstr>
      <vt:lpstr>Solution: BT Traversals - forEachInOrder</vt:lpstr>
      <vt:lpstr>PowerPoint Presentation</vt:lpstr>
      <vt:lpstr>What is Heap?</vt:lpstr>
      <vt:lpstr>Binary Heap</vt:lpstr>
      <vt:lpstr>Binary Heap – Array Implementation</vt:lpstr>
      <vt:lpstr>Heap Insertion</vt:lpstr>
      <vt:lpstr>Problem: Heap Add and Peek</vt:lpstr>
      <vt:lpstr>Solution: Heap Add and Peek (1)</vt:lpstr>
      <vt:lpstr>Solution: Heap Add and Peek (2)</vt:lpstr>
      <vt:lpstr>PowerPoint Presentation</vt:lpstr>
      <vt:lpstr>Priority Queue</vt:lpstr>
      <vt:lpstr>Priority Queue (1)</vt:lpstr>
      <vt:lpstr>Priority Queue (2)</vt:lpstr>
      <vt:lpstr>Priority</vt:lpstr>
      <vt:lpstr>Priority Queue – Complexity Goal</vt:lpstr>
      <vt:lpstr>PriorityQueue Deletion</vt:lpstr>
      <vt:lpstr>Problem: PriorityQueue Deletion</vt:lpstr>
      <vt:lpstr>Solution: PriorityQueue Deletion (1)</vt:lpstr>
      <vt:lpstr>PowerPoint Presentation</vt:lpstr>
      <vt:lpstr>Binary Search Trees</vt:lpstr>
      <vt:lpstr>BST - Search</vt:lpstr>
      <vt:lpstr>BST - Insert</vt:lpstr>
      <vt:lpstr>Problem: BST</vt:lpstr>
      <vt:lpstr>Solution: BST Contains</vt:lpstr>
      <vt:lpstr>Solution: BST Insert</vt:lpstr>
      <vt:lpstr>Problem: BST Search</vt:lpstr>
      <vt:lpstr>Solution: BST Search</vt:lpstr>
      <vt:lpstr>Solution: BST Search (2)</vt:lpstr>
      <vt:lpstr>BST - Search Operation Speed - Quiz</vt:lpstr>
      <vt:lpstr>BST - Search Operation Speed - Answer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51</cp:revision>
  <dcterms:created xsi:type="dcterms:W3CDTF">2018-05-23T13:08:44Z</dcterms:created>
  <dcterms:modified xsi:type="dcterms:W3CDTF">2022-02-07T10:08:27Z</dcterms:modified>
  <cp:category>programming;computer programming;software development;web development</cp:category>
</cp:coreProperties>
</file>