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10" r:id="rId2"/>
    <p:sldId id="305" r:id="rId3"/>
    <p:sldId id="308" r:id="rId4"/>
    <p:sldId id="309" r:id="rId5"/>
    <p:sldId id="30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9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en-US" sz="6800" b="1" dirty="0"/>
            </a:br>
            <a:r>
              <a:rPr lang="en-US">
                <a:solidFill>
                  <a:schemeClr val="bg2">
                    <a:lumMod val="40000"/>
                    <a:lumOff val="60000"/>
                  </a:schemeClr>
                </a:solidFill>
              </a:rPr>
              <a:t>About JavaScript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7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/>
              <a:t>JavaScript </a:t>
            </a:r>
            <a:r>
              <a:rPr lang="hu-HU" sz="4000" dirty="0" err="1"/>
              <a:t>overview</a:t>
            </a:r>
            <a:endParaRPr lang="hu-HU" sz="4000" dirty="0"/>
          </a:p>
        </p:txBody>
      </p:sp>
      <p:sp>
        <p:nvSpPr>
          <p:cNvPr id="44" name="Szövegdoboz 43"/>
          <p:cNvSpPr txBox="1"/>
          <p:nvPr/>
        </p:nvSpPr>
        <p:spPr>
          <a:xfrm>
            <a:off x="366327" y="1873747"/>
            <a:ext cx="11307227" cy="70788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JavaScript (JS) is a lightweight interpreted programming language</a:t>
            </a:r>
            <a:r>
              <a:rPr lang="hu-HU" sz="2000" dirty="0"/>
              <a:t> </a:t>
            </a:r>
            <a:r>
              <a:rPr lang="en-US" sz="2000" dirty="0"/>
              <a:t>that conforms to the </a:t>
            </a:r>
            <a:r>
              <a:rPr lang="en-US" sz="2000" dirty="0" err="1"/>
              <a:t>ECMAScript</a:t>
            </a:r>
            <a:r>
              <a:rPr lang="en-US" sz="2000" dirty="0"/>
              <a:t> specification. J</a:t>
            </a:r>
            <a:r>
              <a:rPr lang="hu-HU" sz="2000" dirty="0"/>
              <a:t>S</a:t>
            </a:r>
            <a:r>
              <a:rPr lang="en-US" sz="2000" dirty="0"/>
              <a:t> is one of the most used languages in the market these days.</a:t>
            </a:r>
            <a:endParaRPr lang="hu-HU" sz="2000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366326" y="4097077"/>
            <a:ext cx="11307227" cy="70788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Alongside HTML and CSS, JavaScript is one of the core technologies of the World Wide Web.</a:t>
            </a:r>
            <a:r>
              <a:rPr lang="hu-HU" sz="2000" dirty="0"/>
              <a:t> 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366326" y="5362630"/>
            <a:ext cx="11392685" cy="70788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Do not confuse JavaScript with the Java programming language. The two programming languages have very different syntax, semantics, and uses.</a:t>
            </a:r>
            <a:endParaRPr lang="hu-HU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0" name="Szövegdoboz 39"/>
          <p:cNvSpPr txBox="1"/>
          <p:nvPr/>
        </p:nvSpPr>
        <p:spPr>
          <a:xfrm>
            <a:off x="366327" y="3139300"/>
            <a:ext cx="11307227" cy="4001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JavaScript was created by Brendan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Eich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at Netscape in 1995.</a:t>
            </a:r>
            <a:endParaRPr lang="hu-HU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 err="1"/>
              <a:t>Where</a:t>
            </a:r>
            <a:r>
              <a:rPr lang="hu-HU" sz="4000" dirty="0"/>
              <a:t> JavaScript </a:t>
            </a:r>
            <a:r>
              <a:rPr lang="hu-HU" sz="4000" dirty="0" err="1"/>
              <a:t>code</a:t>
            </a:r>
            <a:r>
              <a:rPr lang="hu-HU" sz="4000" dirty="0"/>
              <a:t> </a:t>
            </a:r>
            <a:r>
              <a:rPr lang="hu-HU" sz="4000" dirty="0" err="1"/>
              <a:t>runs</a:t>
            </a:r>
            <a:endParaRPr lang="hu-HU" sz="4000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357782" y="1716927"/>
            <a:ext cx="11307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JS is best known as the scripting language for </a:t>
            </a:r>
            <a:r>
              <a:rPr lang="en-US" sz="2000" dirty="0">
                <a:solidFill>
                  <a:srgbClr val="FF0000"/>
                </a:solidFill>
              </a:rPr>
              <a:t>Web pages</a:t>
            </a:r>
            <a:r>
              <a:rPr lang="en-US" sz="2000" dirty="0"/>
              <a:t>, but it's used in many </a:t>
            </a:r>
            <a:r>
              <a:rPr lang="en-US" sz="2000" dirty="0">
                <a:solidFill>
                  <a:schemeClr val="accent2"/>
                </a:solidFill>
              </a:rPr>
              <a:t>non-browser environments </a:t>
            </a:r>
            <a:r>
              <a:rPr lang="en-US" sz="2000" dirty="0"/>
              <a:t>as well</a:t>
            </a:r>
            <a:r>
              <a:rPr lang="hu-HU" sz="2000" dirty="0"/>
              <a:t> (</a:t>
            </a:r>
            <a:r>
              <a:rPr lang="hu-HU" sz="2000" dirty="0" err="1"/>
              <a:t>for</a:t>
            </a:r>
            <a:r>
              <a:rPr lang="hu-HU" sz="2000" dirty="0"/>
              <a:t> </a:t>
            </a:r>
            <a:r>
              <a:rPr lang="hu-HU" sz="2000" dirty="0" err="1"/>
              <a:t>example</a:t>
            </a:r>
            <a:r>
              <a:rPr lang="hu-HU" sz="2000" dirty="0"/>
              <a:t> </a:t>
            </a:r>
            <a:r>
              <a:rPr lang="hu-HU" sz="2000" dirty="0" err="1"/>
              <a:t>Node.js</a:t>
            </a:r>
            <a:r>
              <a:rPr lang="hu-HU" sz="2000" dirty="0"/>
              <a:t>)</a:t>
            </a:r>
            <a:r>
              <a:rPr lang="en-US" sz="2000" dirty="0"/>
              <a:t>. </a:t>
            </a:r>
            <a:endParaRPr lang="hu-HU" sz="2000" dirty="0"/>
          </a:p>
        </p:txBody>
      </p:sp>
      <p:sp>
        <p:nvSpPr>
          <p:cNvPr id="3" name="Lekerekített téglalap 2"/>
          <p:cNvSpPr/>
          <p:nvPr/>
        </p:nvSpPr>
        <p:spPr>
          <a:xfrm>
            <a:off x="2087309" y="2939755"/>
            <a:ext cx="2644921" cy="243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Web browser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2529554" y="4426723"/>
            <a:ext cx="1760433" cy="8460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JavaScript </a:t>
            </a:r>
            <a:r>
              <a:rPr lang="hu-HU" dirty="0" err="1">
                <a:solidFill>
                  <a:srgbClr val="FF0000"/>
                </a:solidFill>
              </a:rPr>
              <a:t>Engine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6" name="Lekerekített téglalap 35"/>
          <p:cNvSpPr/>
          <p:nvPr/>
        </p:nvSpPr>
        <p:spPr>
          <a:xfrm>
            <a:off x="6786072" y="2939755"/>
            <a:ext cx="2644921" cy="24355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Node.js</a:t>
            </a:r>
            <a:endParaRPr lang="hu-HU" dirty="0"/>
          </a:p>
        </p:txBody>
      </p:sp>
      <p:sp>
        <p:nvSpPr>
          <p:cNvPr id="37" name="Lekerekített téglalap 36"/>
          <p:cNvSpPr/>
          <p:nvPr/>
        </p:nvSpPr>
        <p:spPr>
          <a:xfrm>
            <a:off x="7228317" y="4426723"/>
            <a:ext cx="1760433" cy="8460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JavaScript </a:t>
            </a:r>
            <a:r>
              <a:rPr lang="hu-HU" dirty="0" err="1">
                <a:solidFill>
                  <a:srgbClr val="FF0000"/>
                </a:solidFill>
              </a:rPr>
              <a:t>Engine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8" name="Szövegdoboz 37"/>
          <p:cNvSpPr txBox="1"/>
          <p:nvPr/>
        </p:nvSpPr>
        <p:spPr>
          <a:xfrm>
            <a:off x="357782" y="5868662"/>
            <a:ext cx="1139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 JavaScript engine is a computer program that executes JavaScript code. 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24476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/>
              <a:t>JavaScript </a:t>
            </a:r>
            <a:r>
              <a:rPr lang="hu-HU" sz="4000" dirty="0" err="1"/>
              <a:t>in</a:t>
            </a:r>
            <a:r>
              <a:rPr lang="hu-HU" sz="4000" dirty="0"/>
              <a:t> web </a:t>
            </a:r>
            <a:r>
              <a:rPr lang="hu-HU" sz="4000" dirty="0" err="1"/>
              <a:t>browsers</a:t>
            </a:r>
            <a:endParaRPr lang="hu-HU" sz="4000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357782" y="1407834"/>
            <a:ext cx="11307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Nowadays almost all web pages contain JavaScript, a scripting programming language that runs on visitor's web browser. It makes web pages functional for specific purposes. </a:t>
            </a:r>
            <a:endParaRPr lang="hu-HU" sz="2000" dirty="0"/>
          </a:p>
        </p:txBody>
      </p:sp>
      <p:sp>
        <p:nvSpPr>
          <p:cNvPr id="6" name="Folyamatábra: Előírt feldolgozás 5"/>
          <p:cNvSpPr/>
          <p:nvPr/>
        </p:nvSpPr>
        <p:spPr>
          <a:xfrm>
            <a:off x="3919471" y="2962143"/>
            <a:ext cx="4121239" cy="75985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err="1"/>
              <a:t>Webpage</a:t>
            </a:r>
            <a:endParaRPr lang="hu-HU" sz="3600" dirty="0"/>
          </a:p>
        </p:txBody>
      </p:sp>
      <p:sp>
        <p:nvSpPr>
          <p:cNvPr id="7" name="Lekerekített téglalap 6"/>
          <p:cNvSpPr/>
          <p:nvPr/>
        </p:nvSpPr>
        <p:spPr>
          <a:xfrm>
            <a:off x="1339403" y="4365940"/>
            <a:ext cx="2717443" cy="9401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/>
              <a:t>HTML</a:t>
            </a:r>
          </a:p>
        </p:txBody>
      </p:sp>
      <p:sp>
        <p:nvSpPr>
          <p:cNvPr id="12" name="Lekerekített téglalap 11"/>
          <p:cNvSpPr/>
          <p:nvPr/>
        </p:nvSpPr>
        <p:spPr>
          <a:xfrm>
            <a:off x="4621370" y="4365940"/>
            <a:ext cx="2717443" cy="9401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/>
              <a:t>CSS</a:t>
            </a:r>
          </a:p>
        </p:txBody>
      </p:sp>
      <p:sp>
        <p:nvSpPr>
          <p:cNvPr id="13" name="Lekerekített téglalap 12"/>
          <p:cNvSpPr/>
          <p:nvPr/>
        </p:nvSpPr>
        <p:spPr>
          <a:xfrm>
            <a:off x="7903337" y="4365940"/>
            <a:ext cx="2717443" cy="9401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/>
              <a:t>JavaScript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294326" y="5749986"/>
            <a:ext cx="2807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Structure</a:t>
            </a:r>
            <a:endParaRPr lang="hu-HU" sz="2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4576292" y="5749986"/>
            <a:ext cx="2807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Styling</a:t>
            </a:r>
            <a:r>
              <a:rPr lang="hu-HU" sz="2000" dirty="0"/>
              <a:t>, </a:t>
            </a:r>
            <a:r>
              <a:rPr lang="hu-HU" sz="2000" dirty="0" err="1"/>
              <a:t>presentation</a:t>
            </a:r>
            <a:endParaRPr lang="hu-HU" sz="2000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714446" y="5749986"/>
            <a:ext cx="311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Functionality</a:t>
            </a:r>
            <a:r>
              <a:rPr lang="hu-HU" sz="2000" dirty="0"/>
              <a:t>, </a:t>
            </a:r>
            <a:r>
              <a:rPr lang="hu-HU" sz="2000" dirty="0" err="1"/>
              <a:t>behavior</a:t>
            </a:r>
            <a:endParaRPr lang="hu-HU" sz="2000" dirty="0"/>
          </a:p>
        </p:txBody>
      </p:sp>
      <p:cxnSp>
        <p:nvCxnSpPr>
          <p:cNvPr id="10" name="Egyenes összekötő 9"/>
          <p:cNvCxnSpPr>
            <a:stCxn id="6" idx="2"/>
            <a:endCxn id="7" idx="0"/>
          </p:cNvCxnSpPr>
          <p:nvPr/>
        </p:nvCxnSpPr>
        <p:spPr>
          <a:xfrm flipH="1">
            <a:off x="2698125" y="3721997"/>
            <a:ext cx="3281966" cy="6439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6" idx="2"/>
            <a:endCxn id="12" idx="0"/>
          </p:cNvCxnSpPr>
          <p:nvPr/>
        </p:nvCxnSpPr>
        <p:spPr>
          <a:xfrm>
            <a:off x="5980091" y="3721997"/>
            <a:ext cx="1" cy="6439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>
            <a:stCxn id="6" idx="2"/>
            <a:endCxn id="13" idx="0"/>
          </p:cNvCxnSpPr>
          <p:nvPr/>
        </p:nvCxnSpPr>
        <p:spPr>
          <a:xfrm>
            <a:off x="5980091" y="3721997"/>
            <a:ext cx="3281968" cy="6439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2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/>
              <a:t>More </a:t>
            </a:r>
            <a:r>
              <a:rPr lang="hu-HU" sz="4000" dirty="0" err="1"/>
              <a:t>about</a:t>
            </a:r>
            <a:r>
              <a:rPr lang="hu-HU" sz="4000" dirty="0"/>
              <a:t> JavaScript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357777" y="1538283"/>
            <a:ext cx="11307227" cy="70788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It is a prototype-based scripting language that is dynamic, and supports object-oriented, imperative, and functional programming styles. </a:t>
            </a:r>
            <a:endParaRPr lang="hu-HU" sz="2000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357778" y="2524063"/>
            <a:ext cx="11307227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Nowadays, JavaScript has a wide range of uses. For example</a:t>
            </a:r>
            <a:r>
              <a:rPr lang="hu-HU" sz="2000" dirty="0"/>
              <a:t>:</a:t>
            </a:r>
          </a:p>
        </p:txBody>
      </p:sp>
      <p:sp>
        <p:nvSpPr>
          <p:cNvPr id="6" name="Tartalom helye 2"/>
          <p:cNvSpPr>
            <a:spLocks noGrp="1"/>
          </p:cNvSpPr>
          <p:nvPr>
            <p:ph sz="half" idx="1"/>
          </p:nvPr>
        </p:nvSpPr>
        <p:spPr>
          <a:xfrm>
            <a:off x="1478422" y="3199127"/>
            <a:ext cx="9520014" cy="3449504"/>
          </a:xfrm>
        </p:spPr>
        <p:txBody>
          <a:bodyPr>
            <a:normAutofit/>
          </a:bodyPr>
          <a:lstStyle/>
          <a:p>
            <a:r>
              <a:rPr lang="en-US" sz="2400" dirty="0"/>
              <a:t>web development </a:t>
            </a:r>
            <a:endParaRPr lang="hu-HU" sz="2400" dirty="0"/>
          </a:p>
          <a:p>
            <a:r>
              <a:rPr lang="en-US" sz="2400" dirty="0"/>
              <a:t>web applications </a:t>
            </a:r>
            <a:endParaRPr lang="hu-HU" sz="2400" dirty="0"/>
          </a:p>
          <a:p>
            <a:r>
              <a:rPr lang="en-US" sz="2400" dirty="0"/>
              <a:t>server applications </a:t>
            </a:r>
            <a:endParaRPr lang="hu-HU" sz="2400" dirty="0"/>
          </a:p>
          <a:p>
            <a:r>
              <a:rPr lang="en-US" sz="2400" dirty="0"/>
              <a:t>web servers </a:t>
            </a:r>
            <a:endParaRPr lang="hu-HU" sz="2400" dirty="0"/>
          </a:p>
          <a:p>
            <a:r>
              <a:rPr lang="en-US" sz="2400" dirty="0"/>
              <a:t>mobile applications</a:t>
            </a:r>
            <a:endParaRPr lang="hu-HU" sz="2400" dirty="0"/>
          </a:p>
          <a:p>
            <a:r>
              <a:rPr lang="hu-HU" sz="2400" dirty="0"/>
              <a:t>t</a:t>
            </a:r>
            <a:r>
              <a:rPr lang="en-US" sz="2400" dirty="0"/>
              <a:t>he combination of JavaScript and HTML5 makes JavaScript popular in games development as well. </a:t>
            </a:r>
            <a:endParaRPr lang="hu-HU" sz="2400" dirty="0"/>
          </a:p>
          <a:p>
            <a:endParaRPr lang="hu-HU" sz="3600" dirty="0"/>
          </a:p>
          <a:p>
            <a:pPr marL="0" indent="0">
              <a:buNone/>
            </a:pPr>
            <a:endParaRPr lang="hu-HU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554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10298</TotalTime>
  <Words>260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JavaScript - UFO hunter game  About JavaScript</vt:lpstr>
      <vt:lpstr>JavaScript overview</vt:lpstr>
      <vt:lpstr>Where JavaScript code runs</vt:lpstr>
      <vt:lpstr>JavaScript in web browsers</vt:lpstr>
      <vt:lpstr>More about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445</cp:revision>
  <dcterms:created xsi:type="dcterms:W3CDTF">2019-02-12T21:35:40Z</dcterms:created>
  <dcterms:modified xsi:type="dcterms:W3CDTF">2023-11-23T14:18:36Z</dcterms:modified>
</cp:coreProperties>
</file>