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0" r:id="rId2"/>
    <p:sldId id="271" r:id="rId3"/>
    <p:sldId id="258" r:id="rId4"/>
    <p:sldId id="259" r:id="rId5"/>
    <p:sldId id="274" r:id="rId6"/>
    <p:sldId id="269" r:id="rId7"/>
    <p:sldId id="266" r:id="rId8"/>
    <p:sldId id="260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3" autoAdjust="0"/>
    <p:restoredTop sz="94542" autoAdjust="0"/>
  </p:normalViewPr>
  <p:slideViewPr>
    <p:cSldViewPr snapToGrid="0">
      <p:cViewPr varScale="1">
        <p:scale>
          <a:sx n="110" d="100"/>
          <a:sy n="110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Operators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/>
              <a:t>Operators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870364" y="2327563"/>
            <a:ext cx="7897091" cy="3928775"/>
          </a:xfrm>
        </p:spPr>
        <p:txBody>
          <a:bodyPr>
            <a:normAutofit fontScale="92500" lnSpcReduction="20000"/>
          </a:bodyPr>
          <a:lstStyle/>
          <a:p>
            <a:r>
              <a:rPr lang="hu-HU" sz="3600" dirty="0" err="1"/>
              <a:t>Arithmetic</a:t>
            </a:r>
            <a:r>
              <a:rPr lang="hu-HU" sz="3600" dirty="0"/>
              <a:t> Operators</a:t>
            </a:r>
          </a:p>
          <a:p>
            <a:r>
              <a:rPr lang="hu-HU" sz="3600" dirty="0" err="1"/>
              <a:t>Comparison</a:t>
            </a:r>
            <a:r>
              <a:rPr lang="hu-HU" sz="3600" dirty="0"/>
              <a:t> Operators</a:t>
            </a:r>
          </a:p>
          <a:p>
            <a:r>
              <a:rPr lang="hu-HU" sz="3600" dirty="0" err="1"/>
              <a:t>Assignment</a:t>
            </a:r>
            <a:r>
              <a:rPr lang="hu-HU" sz="3600" dirty="0"/>
              <a:t> Operators</a:t>
            </a:r>
          </a:p>
          <a:p>
            <a:r>
              <a:rPr lang="hu-HU" sz="3600" dirty="0" err="1"/>
              <a:t>Logical</a:t>
            </a:r>
            <a:r>
              <a:rPr lang="hu-HU" sz="3600" dirty="0"/>
              <a:t> Operators</a:t>
            </a:r>
          </a:p>
          <a:p>
            <a:r>
              <a:rPr lang="hu-HU" sz="3600" dirty="0" err="1"/>
              <a:t>Type</a:t>
            </a:r>
            <a:r>
              <a:rPr lang="hu-HU" sz="3600" dirty="0"/>
              <a:t> Operator</a:t>
            </a:r>
          </a:p>
          <a:p>
            <a:r>
              <a:rPr lang="hu-HU" sz="3600" dirty="0" err="1"/>
              <a:t>Bitwise</a:t>
            </a:r>
            <a:r>
              <a:rPr lang="hu-HU" sz="3600" dirty="0"/>
              <a:t> Operators</a:t>
            </a:r>
          </a:p>
          <a:p>
            <a:r>
              <a:rPr lang="hu-HU" sz="3600" dirty="0" err="1"/>
              <a:t>Conditional</a:t>
            </a:r>
            <a:r>
              <a:rPr lang="hu-HU" sz="3600" dirty="0"/>
              <a:t> Operator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46111" y="1194486"/>
            <a:ext cx="11192963" cy="103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Java</a:t>
            </a:r>
            <a:r>
              <a:rPr lang="hu-HU" sz="2000" dirty="0"/>
              <a:t>Script</a:t>
            </a:r>
            <a:r>
              <a:rPr lang="en-US" sz="2000" dirty="0"/>
              <a:t> provides operators to manipulate variables. Operators are special symbols that perform specific operations on one, two, or three operands, and then return a result.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47678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7774" y="372507"/>
            <a:ext cx="9404723" cy="702314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Arithmetic</a:t>
            </a:r>
            <a:r>
              <a:rPr lang="hu-HU" sz="4000" dirty="0">
                <a:solidFill>
                  <a:schemeClr val="tx1"/>
                </a:solidFill>
              </a:rPr>
              <a:t> Operators</a:t>
            </a:r>
            <a:endParaRPr lang="hu-HU" sz="4400" dirty="0">
              <a:solidFill>
                <a:srgbClr val="FFFF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0168" y="2508401"/>
            <a:ext cx="3670516" cy="3588701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 err="1">
                <a:solidFill>
                  <a:srgbClr val="FFC000"/>
                </a:solidFill>
              </a:rPr>
              <a:t>Arithmetic</a:t>
            </a:r>
            <a:endParaRPr lang="hu-HU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sz="2000" dirty="0"/>
              <a:t>+ (</a:t>
            </a:r>
            <a:r>
              <a:rPr lang="hu-HU" sz="2000" dirty="0" err="1"/>
              <a:t>Addition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- (</a:t>
            </a:r>
            <a:r>
              <a:rPr lang="hu-HU" sz="2000" dirty="0" err="1"/>
              <a:t>Subtraction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* (</a:t>
            </a:r>
            <a:r>
              <a:rPr lang="hu-HU" sz="2000" dirty="0" err="1"/>
              <a:t>Multiplication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** (</a:t>
            </a:r>
            <a:r>
              <a:rPr lang="hu-HU" sz="2000" dirty="0" err="1"/>
              <a:t>Exponentiation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/ (</a:t>
            </a:r>
            <a:r>
              <a:rPr lang="hu-HU" sz="2000" dirty="0" err="1"/>
              <a:t>Division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% (Modulus)</a:t>
            </a:r>
          </a:p>
          <a:p>
            <a:pPr marL="0" indent="0">
              <a:buNone/>
            </a:pPr>
            <a:r>
              <a:rPr lang="hu-HU" sz="2000" dirty="0"/>
              <a:t>++ (</a:t>
            </a:r>
            <a:r>
              <a:rPr lang="hu-HU" sz="2000" dirty="0" err="1"/>
              <a:t>Increment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-- (</a:t>
            </a:r>
            <a:r>
              <a:rPr lang="hu-HU" sz="2000" dirty="0" err="1"/>
              <a:t>Decrement</a:t>
            </a:r>
            <a:r>
              <a:rPr lang="hu-HU" sz="2000" dirty="0"/>
              <a:t>)</a:t>
            </a:r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517774" y="1354413"/>
            <a:ext cx="10692714" cy="87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Arithmetic operators are used to perform arithmetic on numbers</a:t>
            </a:r>
            <a:r>
              <a:rPr lang="hu-HU" sz="2000" dirty="0"/>
              <a:t>.</a:t>
            </a: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721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7773" y="344543"/>
            <a:ext cx="9404723" cy="779292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Assignment</a:t>
            </a:r>
            <a:r>
              <a:rPr lang="hu-HU" sz="4000" dirty="0">
                <a:solidFill>
                  <a:schemeClr val="tx1"/>
                </a:solidFill>
              </a:rPr>
              <a:t> Operators</a:t>
            </a: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998230"/>
            <a:ext cx="7108367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19474"/>
              </p:ext>
            </p:extLst>
          </p:nvPr>
        </p:nvGraphicFramePr>
        <p:xfrm>
          <a:off x="1232930" y="1633690"/>
          <a:ext cx="9665728" cy="5117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Example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Equivalent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/>
                        <a:t>Simple</a:t>
                      </a:r>
                      <a:r>
                        <a:rPr lang="hu-HU" sz="2000" dirty="0"/>
                        <a:t> </a:t>
                      </a:r>
                      <a:r>
                        <a:rPr lang="hu-HU" sz="2000" dirty="0" err="1"/>
                        <a:t>assignment</a:t>
                      </a:r>
                      <a:r>
                        <a:rPr lang="hu-HU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 </a:t>
                      </a:r>
                      <a:r>
                        <a:rPr lang="hu-HU" sz="2000" b="1" baseline="0" dirty="0"/>
                        <a:t>=</a:t>
                      </a:r>
                      <a:r>
                        <a:rPr lang="hu-HU" sz="2000" baseline="0" dirty="0"/>
                        <a:t> 22;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 = 22;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/>
                        <a:t>Addition</a:t>
                      </a:r>
                      <a:r>
                        <a:rPr lang="hu-HU" sz="2000" dirty="0"/>
                        <a:t> </a:t>
                      </a:r>
                      <a:r>
                        <a:rPr lang="hu-HU" sz="2000" dirty="0" err="1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 </a:t>
                      </a:r>
                      <a:r>
                        <a:rPr lang="hu-HU" sz="2000" b="1" dirty="0"/>
                        <a:t>+=</a:t>
                      </a:r>
                      <a:r>
                        <a:rPr lang="hu-HU" sz="2000" dirty="0"/>
                        <a:t> 33;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</a:t>
                      </a:r>
                      <a:r>
                        <a:rPr lang="hu-HU" sz="2000" baseline="0" dirty="0"/>
                        <a:t> = </a:t>
                      </a:r>
                      <a:r>
                        <a:rPr lang="hu-HU" sz="2000" baseline="0" dirty="0" err="1"/>
                        <a:t>i</a:t>
                      </a:r>
                      <a:r>
                        <a:rPr lang="hu-HU" sz="2000" baseline="0" dirty="0"/>
                        <a:t> + 33;</a:t>
                      </a:r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/>
                        <a:t>Subtraction</a:t>
                      </a:r>
                      <a:r>
                        <a:rPr lang="hu-HU" sz="2000" dirty="0"/>
                        <a:t> </a:t>
                      </a:r>
                      <a:r>
                        <a:rPr lang="hu-HU" sz="2000" dirty="0" err="1"/>
                        <a:t>assignment</a:t>
                      </a:r>
                      <a:r>
                        <a:rPr lang="hu-HU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</a:t>
                      </a:r>
                      <a:r>
                        <a:rPr lang="hu-HU" sz="2000" baseline="0" dirty="0"/>
                        <a:t>  </a:t>
                      </a:r>
                      <a:r>
                        <a:rPr lang="hu-HU" sz="2000" b="1" baseline="0" dirty="0"/>
                        <a:t>-=</a:t>
                      </a:r>
                      <a:r>
                        <a:rPr lang="hu-HU" sz="2000" baseline="0" dirty="0"/>
                        <a:t> 44;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</a:t>
                      </a:r>
                      <a:r>
                        <a:rPr lang="hu-HU" sz="2000" baseline="0" dirty="0"/>
                        <a:t> = </a:t>
                      </a:r>
                      <a:r>
                        <a:rPr lang="hu-HU" sz="2000" baseline="0" dirty="0" err="1"/>
                        <a:t>i</a:t>
                      </a:r>
                      <a:r>
                        <a:rPr lang="hu-HU" sz="2000" baseline="0" dirty="0"/>
                        <a:t> – 44;</a:t>
                      </a:r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/>
                        <a:t>Multiplication</a:t>
                      </a:r>
                      <a:r>
                        <a:rPr lang="hu-HU" sz="2000" dirty="0"/>
                        <a:t> </a:t>
                      </a:r>
                      <a:r>
                        <a:rPr lang="hu-HU" sz="2000" dirty="0" err="1"/>
                        <a:t>assignment</a:t>
                      </a:r>
                      <a:r>
                        <a:rPr lang="hu-HU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</a:t>
                      </a:r>
                      <a:r>
                        <a:rPr lang="hu-HU" sz="2000" baseline="0" dirty="0"/>
                        <a:t> </a:t>
                      </a:r>
                      <a:r>
                        <a:rPr lang="hu-HU" sz="2000" b="1" baseline="0" dirty="0"/>
                        <a:t>*=</a:t>
                      </a:r>
                      <a:r>
                        <a:rPr lang="hu-HU" sz="2000" baseline="0" dirty="0"/>
                        <a:t> 55;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</a:t>
                      </a:r>
                      <a:r>
                        <a:rPr lang="hu-HU" sz="2000" baseline="0" dirty="0"/>
                        <a:t> = </a:t>
                      </a:r>
                      <a:r>
                        <a:rPr lang="hu-HU" sz="2000" baseline="0" dirty="0" err="1"/>
                        <a:t>i</a:t>
                      </a:r>
                      <a:r>
                        <a:rPr lang="hu-HU" sz="2000" baseline="0" dirty="0"/>
                        <a:t> * 55;</a:t>
                      </a:r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/>
                        <a:t>Division</a:t>
                      </a:r>
                      <a:r>
                        <a:rPr lang="hu-HU" sz="2000" dirty="0"/>
                        <a:t> </a:t>
                      </a:r>
                      <a:r>
                        <a:rPr lang="hu-HU" sz="2000" dirty="0" err="1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 </a:t>
                      </a:r>
                      <a:r>
                        <a:rPr lang="hu-HU" sz="2000" b="1" baseline="0" dirty="0"/>
                        <a:t>/=</a:t>
                      </a:r>
                      <a:r>
                        <a:rPr lang="hu-HU" sz="2000" baseline="0" dirty="0"/>
                        <a:t> 66;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</a:t>
                      </a:r>
                      <a:r>
                        <a:rPr lang="hu-HU" sz="2000" baseline="0" dirty="0"/>
                        <a:t> = </a:t>
                      </a:r>
                      <a:r>
                        <a:rPr lang="hu-HU" sz="2000" baseline="0" dirty="0" err="1"/>
                        <a:t>i</a:t>
                      </a:r>
                      <a:r>
                        <a:rPr lang="hu-HU" sz="2000" baseline="0" dirty="0"/>
                        <a:t> / 66;</a:t>
                      </a:r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Modulus (</a:t>
                      </a:r>
                      <a:r>
                        <a:rPr lang="hu-HU" sz="2000" dirty="0" err="1"/>
                        <a:t>Remainder</a:t>
                      </a:r>
                      <a:r>
                        <a:rPr lang="hu-HU" sz="2000" dirty="0"/>
                        <a:t>) </a:t>
                      </a:r>
                      <a:r>
                        <a:rPr lang="hu-HU" sz="2000" dirty="0" err="1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 </a:t>
                      </a:r>
                      <a:r>
                        <a:rPr lang="hu-HU" sz="2000" b="1" baseline="0" dirty="0"/>
                        <a:t>%=</a:t>
                      </a:r>
                      <a:r>
                        <a:rPr lang="hu-HU" sz="2000" baseline="0" dirty="0"/>
                        <a:t> 77;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baseline="0" dirty="0"/>
                        <a:t>i = </a:t>
                      </a:r>
                      <a:r>
                        <a:rPr lang="hu-HU" sz="2000" baseline="0" dirty="0" err="1"/>
                        <a:t>i</a:t>
                      </a:r>
                      <a:r>
                        <a:rPr lang="hu-HU" sz="2000" baseline="0" dirty="0"/>
                        <a:t> % 77;</a:t>
                      </a:r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/>
                        <a:t>Exponentiation</a:t>
                      </a:r>
                      <a:r>
                        <a:rPr lang="hu-HU" sz="2000" dirty="0"/>
                        <a:t> </a:t>
                      </a:r>
                      <a:r>
                        <a:rPr lang="hu-HU" sz="2000" dirty="0" err="1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 **=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i</a:t>
                      </a:r>
                      <a:r>
                        <a:rPr lang="hu-HU" sz="2000" baseline="0" dirty="0"/>
                        <a:t> = </a:t>
                      </a:r>
                      <a:r>
                        <a:rPr lang="hu-HU" sz="2000" baseline="0" dirty="0" err="1"/>
                        <a:t>i</a:t>
                      </a:r>
                      <a:r>
                        <a:rPr lang="hu-HU" sz="2000" baseline="0" dirty="0"/>
                        <a:t> ** 2; (i</a:t>
                      </a:r>
                      <a:r>
                        <a:rPr lang="hu-HU" sz="2000" baseline="30000" dirty="0">
                          <a:effectLst/>
                        </a:rPr>
                        <a:t>2</a:t>
                      </a:r>
                      <a:r>
                        <a:rPr lang="hu-HU" sz="2000" baseline="0" dirty="0"/>
                        <a:t>)</a:t>
                      </a:r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485689" y="1107793"/>
            <a:ext cx="11192963" cy="368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Assignment operators assign values to JavaScript variables.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12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7774" y="372507"/>
            <a:ext cx="9404723" cy="670230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Comparison</a:t>
            </a:r>
            <a:r>
              <a:rPr lang="hu-HU" sz="4000" dirty="0">
                <a:solidFill>
                  <a:schemeClr val="tx1"/>
                </a:solidFill>
              </a:rPr>
              <a:t> Operators</a:t>
            </a:r>
            <a:br>
              <a:rPr lang="hu-HU" sz="4400" dirty="0">
                <a:solidFill>
                  <a:srgbClr val="FFFF00"/>
                </a:solidFill>
              </a:rPr>
            </a:br>
            <a:endParaRPr lang="hu-HU" sz="4400" dirty="0">
              <a:solidFill>
                <a:srgbClr val="FFFF00"/>
              </a:solidFill>
            </a:endParaRPr>
          </a:p>
        </p:txBody>
      </p:sp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3420951" y="2273605"/>
            <a:ext cx="5113448" cy="3998858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solidFill>
                  <a:srgbClr val="FFC000"/>
                </a:solidFill>
              </a:rPr>
              <a:t>Comparison</a:t>
            </a:r>
            <a:endParaRPr lang="hu-HU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sz="2000" dirty="0"/>
              <a:t>== (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=== (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value</a:t>
            </a:r>
            <a:r>
              <a:rPr lang="hu-HU" sz="2000" dirty="0"/>
              <a:t> and 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type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!= (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!== (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value</a:t>
            </a:r>
            <a:r>
              <a:rPr lang="hu-HU" sz="2000" dirty="0"/>
              <a:t> 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type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&gt; (</a:t>
            </a:r>
            <a:r>
              <a:rPr lang="hu-HU" sz="2000" dirty="0" err="1"/>
              <a:t>greater</a:t>
            </a:r>
            <a:r>
              <a:rPr lang="hu-HU" sz="2000" dirty="0"/>
              <a:t> </a:t>
            </a:r>
            <a:r>
              <a:rPr lang="hu-HU" sz="2000" dirty="0" err="1"/>
              <a:t>than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hu-HU" sz="2000" dirty="0"/>
              <a:t>&lt; (less </a:t>
            </a:r>
            <a:r>
              <a:rPr lang="hu-HU" sz="2000" dirty="0" err="1"/>
              <a:t>than</a:t>
            </a:r>
            <a:r>
              <a:rPr lang="hu-HU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&gt;= (greater than or equal to)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&lt;= (less than or equal to</a:t>
            </a:r>
            <a:r>
              <a:rPr lang="hu-HU" sz="2000" dirty="0"/>
              <a:t>)</a:t>
            </a:r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517773" y="1354413"/>
            <a:ext cx="11192963" cy="87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Comparison operators are used in logical statements to determine equality or difference between variables or values. </a:t>
            </a: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66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/>
          <p:cNvSpPr/>
          <p:nvPr/>
        </p:nvSpPr>
        <p:spPr>
          <a:xfrm>
            <a:off x="455295" y="4340364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455295" y="3286191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455296" y="2232630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Logical</a:t>
            </a:r>
            <a:r>
              <a:rPr lang="hu-HU" sz="4000" dirty="0">
                <a:solidFill>
                  <a:schemeClr val="tx1"/>
                </a:solidFill>
              </a:rPr>
              <a:t> Operators</a:t>
            </a: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231242"/>
            <a:ext cx="10692714" cy="87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logical operator returns a Boolean result that’s based on the Boolean result of one or two other expressions.</a:t>
            </a:r>
            <a:endParaRPr lang="hu-HU" sz="2000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sz="half" idx="1"/>
          </p:nvPr>
        </p:nvSpPr>
        <p:spPr>
          <a:xfrm>
            <a:off x="492369" y="3500543"/>
            <a:ext cx="11271263" cy="453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>
                <a:solidFill>
                  <a:srgbClr val="FFFF00"/>
                </a:solidFill>
              </a:rPr>
              <a:t>|| </a:t>
            </a:r>
            <a:r>
              <a:rPr lang="hu-HU" sz="2000" b="1" dirty="0">
                <a:solidFill>
                  <a:srgbClr val="FFC000"/>
                </a:solidFill>
              </a:rPr>
              <a:t>(</a:t>
            </a:r>
            <a:r>
              <a:rPr lang="hu-HU" sz="2000" b="1" dirty="0" err="1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OR) </a:t>
            </a:r>
            <a:r>
              <a:rPr lang="en-US" sz="2000" dirty="0"/>
              <a:t>If any of the two operands are non-zero, then the condition becomes true.</a:t>
            </a:r>
            <a:endParaRPr lang="hu-HU" sz="2000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492369" y="4551027"/>
            <a:ext cx="11271263" cy="416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>
                <a:solidFill>
                  <a:srgbClr val="FFFF00"/>
                </a:solidFill>
              </a:rPr>
              <a:t>! </a:t>
            </a:r>
            <a:r>
              <a:rPr lang="hu-HU" sz="2000" b="1" dirty="0">
                <a:solidFill>
                  <a:srgbClr val="FFC000"/>
                </a:solidFill>
              </a:rPr>
              <a:t>(</a:t>
            </a:r>
            <a:r>
              <a:rPr lang="hu-HU" sz="2000" b="1" dirty="0" err="1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NOT) </a:t>
            </a:r>
            <a:r>
              <a:rPr lang="hu-HU" sz="2000" dirty="0" err="1"/>
              <a:t>Reverse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logical</a:t>
            </a:r>
            <a:r>
              <a:rPr lang="hu-HU" sz="2000" dirty="0"/>
              <a:t> </a:t>
            </a:r>
            <a:r>
              <a:rPr lang="hu-HU" sz="2000" dirty="0" err="1"/>
              <a:t>state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operand</a:t>
            </a:r>
            <a:r>
              <a:rPr lang="hu-HU" sz="2000" dirty="0"/>
              <a:t>.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492370" y="2457846"/>
            <a:ext cx="11271262" cy="459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>
                <a:solidFill>
                  <a:srgbClr val="FFFF00"/>
                </a:solidFill>
              </a:rPr>
              <a:t>&amp;&amp; </a:t>
            </a:r>
            <a:r>
              <a:rPr lang="hu-HU" sz="2000" b="1" dirty="0">
                <a:solidFill>
                  <a:srgbClr val="FFC000"/>
                </a:solidFill>
              </a:rPr>
              <a:t>(</a:t>
            </a:r>
            <a:r>
              <a:rPr lang="hu-HU" sz="2000" b="1" dirty="0" err="1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AND) </a:t>
            </a:r>
            <a:r>
              <a:rPr lang="en-US" sz="2000" dirty="0"/>
              <a:t>If both the operands are non-zero, then the condition becomes true.</a:t>
            </a: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211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1493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Type</a:t>
            </a:r>
            <a:r>
              <a:rPr lang="hu-HU" sz="4000" dirty="0">
                <a:solidFill>
                  <a:schemeClr val="tx1"/>
                </a:solidFill>
              </a:rPr>
              <a:t> Operators</a:t>
            </a:r>
            <a:br>
              <a:rPr lang="hu-HU" sz="4000" dirty="0">
                <a:solidFill>
                  <a:srgbClr val="FFFF00"/>
                </a:solidFill>
              </a:rPr>
            </a:br>
            <a:br>
              <a:rPr lang="hu-HU" sz="4400" dirty="0"/>
            </a:br>
            <a:endParaRPr lang="hu-HU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04707"/>
              </p:ext>
            </p:extLst>
          </p:nvPr>
        </p:nvGraphicFramePr>
        <p:xfrm>
          <a:off x="1331492" y="2596592"/>
          <a:ext cx="9240254" cy="16224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2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182">
                <a:tc>
                  <a:txBody>
                    <a:bodyPr/>
                    <a:lstStyle/>
                    <a:p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typeof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Returns the type of a variable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300">
                <a:tc>
                  <a:txBody>
                    <a:bodyPr/>
                    <a:lstStyle/>
                    <a:p>
                      <a:r>
                        <a:rPr lang="hu-HU" sz="2400" b="1" dirty="0" err="1"/>
                        <a:t>instanceof</a:t>
                      </a:r>
                      <a:endParaRPr lang="hu-H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Returns true if an object is an instance of an object type</a:t>
                      </a:r>
                      <a:endParaRPr lang="hu-H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356465"/>
            <a:ext cx="9404723" cy="1400530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Bitwise</a:t>
            </a:r>
            <a:r>
              <a:rPr lang="hu-HU" sz="4000" dirty="0">
                <a:solidFill>
                  <a:schemeClr val="tx1"/>
                </a:solidFill>
              </a:rPr>
              <a:t> Operators</a:t>
            </a: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042737"/>
            <a:ext cx="11096710" cy="1700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Bitwise operators treat their operands as a sequence of 32 bits (zeroes and ones), rather than as decimal, hexadecimal, or octal numbers.</a:t>
            </a:r>
            <a:r>
              <a:rPr lang="hu-HU" sz="2200" dirty="0"/>
              <a:t> </a:t>
            </a:r>
            <a:r>
              <a:rPr lang="en-US" sz="2200" dirty="0"/>
              <a:t>For example, the decimal number nine has a binary representation of 1001.</a:t>
            </a:r>
            <a:r>
              <a:rPr lang="hu-HU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The</a:t>
            </a:r>
            <a:r>
              <a:rPr lang="hu-HU" sz="2200" dirty="0"/>
              <a:t>se</a:t>
            </a:r>
            <a:r>
              <a:rPr lang="en-US" sz="2200" dirty="0"/>
              <a:t> operators are less commonly used. Therefore, their coverage is brief; the intent is to simply make you aware that these operators exist.</a:t>
            </a:r>
            <a:endParaRPr lang="hu-HU" sz="2200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2465"/>
              </p:ext>
            </p:extLst>
          </p:nvPr>
        </p:nvGraphicFramePr>
        <p:xfrm>
          <a:off x="646111" y="2775284"/>
          <a:ext cx="11096709" cy="3774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5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Description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each bit to 1 if both bits are 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each bit to 1 if one of two bits is 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each bit to 1 if only one of two bits is 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Inverts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all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bits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Zero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fill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left</a:t>
                      </a:r>
                      <a:r>
                        <a:rPr lang="hu-HU" dirty="0"/>
                        <a:t>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Shifts left by pushing </a:t>
                      </a:r>
                      <a:r>
                        <a:rPr lang="en-US" dirty="0" err="1"/>
                        <a:t>zeros</a:t>
                      </a:r>
                      <a:r>
                        <a:rPr lang="en-US" dirty="0"/>
                        <a:t> in from the right and let the leftmost bits fall off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Signed</a:t>
                      </a:r>
                      <a:r>
                        <a:rPr lang="hu-HU" dirty="0"/>
                        <a:t>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Shifts right by pushing copies of the leftmost bit in from the left, and let the rightmost bits fall off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&gt;&gt;&gt;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Zero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fill</a:t>
                      </a:r>
                      <a:r>
                        <a:rPr lang="hu-HU" dirty="0"/>
                        <a:t>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Shifts right by pushing </a:t>
                      </a:r>
                      <a:r>
                        <a:rPr lang="en-US" dirty="0" err="1"/>
                        <a:t>zeros</a:t>
                      </a:r>
                      <a:r>
                        <a:rPr lang="en-US" dirty="0"/>
                        <a:t> in from the left, and let the rightmost bits fall off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07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kerekített téglalap 4"/>
          <p:cNvSpPr/>
          <p:nvPr/>
        </p:nvSpPr>
        <p:spPr>
          <a:xfrm>
            <a:off x="1746422" y="4036541"/>
            <a:ext cx="9119286" cy="64255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0072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Conditional</a:t>
            </a:r>
            <a:r>
              <a:rPr lang="hu-HU" sz="4000" dirty="0">
                <a:solidFill>
                  <a:schemeClr val="tx1"/>
                </a:solidFill>
              </a:rPr>
              <a:t> Operator</a:t>
            </a:r>
            <a:br>
              <a:rPr lang="hu-HU" sz="4000" dirty="0">
                <a:solidFill>
                  <a:srgbClr val="FFFF00"/>
                </a:solidFill>
              </a:rPr>
            </a:b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9903" y="1822804"/>
            <a:ext cx="9778313" cy="1865869"/>
          </a:xfrm>
        </p:spPr>
        <p:txBody>
          <a:bodyPr>
            <a:normAutofit/>
          </a:bodyPr>
          <a:lstStyle/>
          <a:p>
            <a:r>
              <a:rPr lang="en-US" sz="2000" dirty="0"/>
              <a:t>Conditional operator is also known as the </a:t>
            </a:r>
            <a:r>
              <a:rPr lang="hu-HU" sz="2000" b="1" dirty="0">
                <a:solidFill>
                  <a:srgbClr val="FFC000"/>
                </a:solidFill>
              </a:rPr>
              <a:t>T</a:t>
            </a:r>
            <a:r>
              <a:rPr lang="en-US" sz="2000" b="1" dirty="0" err="1">
                <a:solidFill>
                  <a:srgbClr val="FFC000"/>
                </a:solidFill>
              </a:rPr>
              <a:t>ernary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hu-HU" sz="2000" b="1" dirty="0">
                <a:solidFill>
                  <a:srgbClr val="FFC000"/>
                </a:solidFill>
              </a:rPr>
              <a:t>O</a:t>
            </a:r>
            <a:r>
              <a:rPr lang="en-US" sz="2000" b="1" dirty="0" err="1">
                <a:solidFill>
                  <a:srgbClr val="FFC000"/>
                </a:solidFill>
              </a:rPr>
              <a:t>perator</a:t>
            </a:r>
            <a:r>
              <a:rPr lang="en-US" sz="2000" b="1" dirty="0"/>
              <a:t>.</a:t>
            </a:r>
            <a:endParaRPr lang="hu-HU" sz="2000" dirty="0"/>
          </a:p>
          <a:p>
            <a:r>
              <a:rPr lang="en-US" sz="2000" dirty="0"/>
              <a:t>The ternary operator consists of a condition that evaluates to either true or false, plus a value that is returned if the condition is true and another value that is returned if the condition is false.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589903" y="3626527"/>
            <a:ext cx="87156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hu-HU" dirty="0" err="1"/>
              <a:t>ternary</a:t>
            </a:r>
            <a:r>
              <a:rPr lang="hu-HU" dirty="0"/>
              <a:t> operator </a:t>
            </a:r>
            <a:r>
              <a:rPr lang="hu-HU" dirty="0" err="1"/>
              <a:t>syntax</a:t>
            </a:r>
            <a:r>
              <a:rPr lang="hu-HU" dirty="0"/>
              <a:t> is:</a:t>
            </a:r>
          </a:p>
          <a:p>
            <a:endParaRPr lang="hu-HU" dirty="0"/>
          </a:p>
          <a:p>
            <a:pPr algn="ctr"/>
            <a:r>
              <a:rPr lang="hu-HU" dirty="0"/>
              <a:t> </a:t>
            </a:r>
            <a:r>
              <a:rPr lang="hu-HU" sz="2000" b="1" dirty="0"/>
              <a:t>var</a:t>
            </a:r>
            <a:r>
              <a:rPr lang="hu-HU" dirty="0"/>
              <a:t> </a:t>
            </a:r>
            <a:r>
              <a:rPr lang="hu-HU" sz="2000" b="1" dirty="0" err="1">
                <a:solidFill>
                  <a:srgbClr val="00B0F0"/>
                </a:solidFill>
              </a:rPr>
              <a:t>result</a:t>
            </a:r>
            <a:r>
              <a:rPr lang="hu-HU" sz="2000" b="1" dirty="0"/>
              <a:t> = </a:t>
            </a:r>
            <a:r>
              <a:rPr lang="hu-HU" sz="2000" b="1" dirty="0" err="1">
                <a:solidFill>
                  <a:srgbClr val="FF0000"/>
                </a:solidFill>
              </a:rPr>
              <a:t>testCondition</a:t>
            </a:r>
            <a:r>
              <a:rPr lang="hu-HU" sz="2000" b="1" dirty="0"/>
              <a:t> ? </a:t>
            </a:r>
            <a:r>
              <a:rPr lang="hu-HU" sz="2000" b="1" dirty="0">
                <a:solidFill>
                  <a:srgbClr val="92D050"/>
                </a:solidFill>
              </a:rPr>
              <a:t>value1</a:t>
            </a:r>
            <a:r>
              <a:rPr lang="hu-HU" sz="2000" b="1" dirty="0"/>
              <a:t> : </a:t>
            </a:r>
            <a:r>
              <a:rPr lang="hu-HU" sz="2000" b="1" dirty="0">
                <a:solidFill>
                  <a:srgbClr val="FFC000"/>
                </a:solidFill>
              </a:rPr>
              <a:t>value2;</a:t>
            </a:r>
          </a:p>
          <a:p>
            <a:endParaRPr lang="hu-HU" sz="2000" b="1" dirty="0"/>
          </a:p>
          <a:p>
            <a:pPr algn="ctr"/>
            <a:endParaRPr lang="hu-HU" sz="2000" b="1" dirty="0"/>
          </a:p>
          <a:p>
            <a:pPr algn="ctr"/>
            <a:r>
              <a:rPr lang="en-US" b="1" dirty="0"/>
              <a:t>If </a:t>
            </a:r>
            <a:r>
              <a:rPr lang="en-US" b="1" dirty="0" err="1">
                <a:solidFill>
                  <a:srgbClr val="FF0000"/>
                </a:solidFill>
              </a:rPr>
              <a:t>testCondition</a:t>
            </a:r>
            <a:r>
              <a:rPr lang="en-US" b="1" dirty="0"/>
              <a:t> is true</a:t>
            </a:r>
            <a:r>
              <a:rPr lang="hu-HU" b="1" dirty="0"/>
              <a:t>:</a:t>
            </a:r>
            <a:r>
              <a:rPr lang="en-US" b="1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result</a:t>
            </a:r>
            <a:r>
              <a:rPr lang="hu-HU" b="1" dirty="0"/>
              <a:t> = </a:t>
            </a:r>
            <a:r>
              <a:rPr lang="en-US" b="1" dirty="0">
                <a:solidFill>
                  <a:srgbClr val="92D050"/>
                </a:solidFill>
              </a:rPr>
              <a:t>value1</a:t>
            </a:r>
            <a:endParaRPr lang="hu-HU" b="1" dirty="0">
              <a:solidFill>
                <a:srgbClr val="92D050"/>
              </a:solidFill>
            </a:endParaRPr>
          </a:p>
          <a:p>
            <a:pPr algn="ctr"/>
            <a:r>
              <a:rPr lang="hu-HU" b="1" dirty="0"/>
              <a:t>		     O</a:t>
            </a:r>
            <a:r>
              <a:rPr lang="en-US" b="1" dirty="0" err="1"/>
              <a:t>therwise</a:t>
            </a:r>
            <a:r>
              <a:rPr lang="hu-HU" b="1" dirty="0"/>
              <a:t>:</a:t>
            </a:r>
            <a:r>
              <a:rPr lang="en-US" b="1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result</a:t>
            </a:r>
            <a:r>
              <a:rPr lang="hu-HU" b="1" dirty="0"/>
              <a:t> = </a:t>
            </a:r>
            <a:r>
              <a:rPr lang="en-US" b="1" dirty="0">
                <a:solidFill>
                  <a:srgbClr val="FFC000"/>
                </a:solidFill>
              </a:rPr>
              <a:t>value</a:t>
            </a:r>
            <a:r>
              <a:rPr lang="hu-HU" b="1" dirty="0">
                <a:solidFill>
                  <a:srgbClr val="FFC000"/>
                </a:solidFill>
              </a:rPr>
              <a:t>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44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1389</TotalTime>
  <Words>665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JavaScript - UFO hunter game  Operators</vt:lpstr>
      <vt:lpstr>Operators</vt:lpstr>
      <vt:lpstr>Arithmetic Operators</vt:lpstr>
      <vt:lpstr>Assignment Operators </vt:lpstr>
      <vt:lpstr>Comparison Operators </vt:lpstr>
      <vt:lpstr>Logical Operators </vt:lpstr>
      <vt:lpstr>Type Operators  </vt:lpstr>
      <vt:lpstr>Bitwise Operators </vt:lpstr>
      <vt:lpstr>Conditional Operator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62</cp:revision>
  <dcterms:created xsi:type="dcterms:W3CDTF">2019-02-12T21:35:40Z</dcterms:created>
  <dcterms:modified xsi:type="dcterms:W3CDTF">2023-11-23T14:20:53Z</dcterms:modified>
</cp:coreProperties>
</file>