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269" r:id="rId3"/>
    <p:sldId id="295" r:id="rId4"/>
    <p:sldId id="300" r:id="rId5"/>
    <p:sldId id="30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3123" y="1443203"/>
            <a:ext cx="11225753" cy="3971594"/>
          </a:xfrm>
        </p:spPr>
        <p:txBody>
          <a:bodyPr/>
          <a:lstStyle/>
          <a:p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- </a:t>
            </a:r>
            <a:r>
              <a:rPr lang="hu-HU" sz="6800" b="1" dirty="0"/>
              <a:t>UFO</a:t>
            </a:r>
            <a:r>
              <a:rPr lang="en-US" sz="6800" b="1" dirty="0"/>
              <a:t> </a:t>
            </a:r>
            <a:r>
              <a:rPr lang="hu-HU" sz="6800" b="1" dirty="0"/>
              <a:t>h</a:t>
            </a:r>
            <a:r>
              <a:rPr lang="en-US" sz="6800" b="1" dirty="0" err="1"/>
              <a:t>unter</a:t>
            </a:r>
            <a:r>
              <a:rPr lang="en-US" sz="6800" b="1" dirty="0"/>
              <a:t> game</a:t>
            </a:r>
            <a:br>
              <a:rPr lang="en-US" sz="6800" b="1" dirty="0"/>
            </a:br>
            <a:br>
              <a:rPr lang="hu-HU" sz="4400" b="1" dirty="0"/>
            </a:br>
            <a:r>
              <a:rPr lang="en-US">
                <a:solidFill>
                  <a:schemeClr val="bg2">
                    <a:lumMod val="40000"/>
                    <a:lumOff val="60000"/>
                  </a:schemeClr>
                </a:solidFill>
              </a:rPr>
              <a:t>If Statement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/>
              <a:t>If</a:t>
            </a:r>
            <a:r>
              <a:rPr lang="hu-HU" sz="4000" dirty="0"/>
              <a:t> </a:t>
            </a:r>
            <a:r>
              <a:rPr lang="hu-HU" sz="4000" dirty="0" err="1"/>
              <a:t>statement</a:t>
            </a:r>
            <a:r>
              <a:rPr lang="hu-HU" sz="4000" dirty="0"/>
              <a:t> </a:t>
            </a:r>
            <a:r>
              <a:rPr lang="hu-HU" sz="4000" dirty="0" err="1"/>
              <a:t>overview</a:t>
            </a:r>
            <a:endParaRPr lang="hu-HU" sz="400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1499958" y="1975093"/>
            <a:ext cx="8550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/>
              <a:t>Th</a:t>
            </a:r>
            <a:r>
              <a:rPr lang="hu-HU" sz="2000" dirty="0"/>
              <a:t>e</a:t>
            </a:r>
            <a:r>
              <a:rPr lang="en-US" sz="2000" dirty="0"/>
              <a:t> if-else statement is used to execute the code whether condition is true or false. There are three forms of if statement in JavaScript.</a:t>
            </a:r>
            <a:endParaRPr lang="hu-HU" sz="2000" dirty="0"/>
          </a:p>
        </p:txBody>
      </p:sp>
      <p:sp>
        <p:nvSpPr>
          <p:cNvPr id="8" name="Tartalom helye 2"/>
          <p:cNvSpPr>
            <a:spLocks noGrp="1"/>
          </p:cNvSpPr>
          <p:nvPr>
            <p:ph sz="half" idx="1"/>
          </p:nvPr>
        </p:nvSpPr>
        <p:spPr>
          <a:xfrm>
            <a:off x="4044219" y="3720225"/>
            <a:ext cx="3270982" cy="2034623"/>
          </a:xfrm>
          <a:noFill/>
          <a:ln w="12700">
            <a:noFill/>
          </a:ln>
        </p:spPr>
        <p:txBody>
          <a:bodyPr>
            <a:noAutofit/>
          </a:bodyPr>
          <a:lstStyle/>
          <a:p>
            <a:r>
              <a:rPr lang="hu-HU" sz="2400" dirty="0" err="1">
                <a:solidFill>
                  <a:srgbClr val="FFC000"/>
                </a:solidFill>
              </a:rPr>
              <a:t>if</a:t>
            </a:r>
            <a:r>
              <a:rPr lang="hu-HU" sz="2400" dirty="0"/>
              <a:t> </a:t>
            </a:r>
            <a:r>
              <a:rPr lang="hu-HU" sz="2400" dirty="0" err="1"/>
              <a:t>statement</a:t>
            </a:r>
            <a:endParaRPr lang="hu-HU" sz="2400" dirty="0"/>
          </a:p>
          <a:p>
            <a:r>
              <a:rPr lang="hu-HU" sz="2400" dirty="0" err="1">
                <a:solidFill>
                  <a:srgbClr val="FFC000"/>
                </a:solidFill>
              </a:rPr>
              <a:t>if-else</a:t>
            </a:r>
            <a:r>
              <a:rPr lang="hu-HU" sz="2400" dirty="0"/>
              <a:t> </a:t>
            </a:r>
            <a:r>
              <a:rPr lang="hu-HU" sz="2400" dirty="0" err="1"/>
              <a:t>statement</a:t>
            </a:r>
            <a:endParaRPr lang="hu-HU" sz="2400" dirty="0"/>
          </a:p>
          <a:p>
            <a:r>
              <a:rPr lang="hu-HU" sz="2400" dirty="0" err="1">
                <a:solidFill>
                  <a:srgbClr val="FFC000"/>
                </a:solidFill>
              </a:rPr>
              <a:t>if-else-if</a:t>
            </a:r>
            <a:r>
              <a:rPr lang="hu-HU" sz="2400" dirty="0">
                <a:solidFill>
                  <a:srgbClr val="FFC000"/>
                </a:solidFill>
              </a:rPr>
              <a:t> </a:t>
            </a:r>
            <a:r>
              <a:rPr lang="hu-HU" sz="2400" dirty="0" err="1"/>
              <a:t>statement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85435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44367" y="416977"/>
            <a:ext cx="9840657" cy="807671"/>
          </a:xfrm>
        </p:spPr>
        <p:txBody>
          <a:bodyPr/>
          <a:lstStyle/>
          <a:p>
            <a:r>
              <a:rPr lang="hu-HU" sz="4000" dirty="0" err="1"/>
              <a:t>If</a:t>
            </a:r>
            <a:r>
              <a:rPr lang="hu-HU" sz="4000" dirty="0"/>
              <a:t> </a:t>
            </a:r>
            <a:r>
              <a:rPr lang="hu-HU" sz="4000" dirty="0" err="1"/>
              <a:t>statement</a:t>
            </a:r>
            <a:endParaRPr lang="hu-HU" sz="40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1172420" y="3249151"/>
            <a:ext cx="6316686" cy="120032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if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C000"/>
                </a:solidFill>
              </a:rPr>
              <a:t>condition</a:t>
            </a:r>
            <a:r>
              <a:rPr lang="en-US" sz="2400" dirty="0"/>
              <a:t>)</a:t>
            </a:r>
            <a:r>
              <a:rPr lang="en-US" sz="2400" dirty="0">
                <a:solidFill>
                  <a:srgbClr val="FFFF00"/>
                </a:solidFill>
              </a:rPr>
              <a:t>{</a:t>
            </a:r>
            <a:r>
              <a:rPr lang="en-US" sz="2400" dirty="0"/>
              <a:t>  </a:t>
            </a:r>
          </a:p>
          <a:p>
            <a:r>
              <a:rPr lang="hu-HU" sz="2400" dirty="0"/>
              <a:t>	</a:t>
            </a:r>
            <a:r>
              <a:rPr lang="en-US" sz="2400" dirty="0"/>
              <a:t>//code</a:t>
            </a:r>
            <a:r>
              <a:rPr lang="hu-HU" sz="2400" dirty="0"/>
              <a:t> </a:t>
            </a:r>
            <a:r>
              <a:rPr lang="en-US" sz="2400" dirty="0"/>
              <a:t>execute</a:t>
            </a:r>
            <a:r>
              <a:rPr lang="hu-HU" sz="2400" dirty="0"/>
              <a:t>d</a:t>
            </a:r>
            <a:r>
              <a:rPr lang="en-US" sz="2400" dirty="0"/>
              <a:t> if condition is </a:t>
            </a:r>
            <a:r>
              <a:rPr lang="en-US" sz="2400" b="1" dirty="0">
                <a:solidFill>
                  <a:srgbClr val="92D050"/>
                </a:solidFill>
              </a:rPr>
              <a:t>true</a:t>
            </a:r>
            <a:r>
              <a:rPr lang="en-US" sz="2400" dirty="0"/>
              <a:t>   </a:t>
            </a:r>
          </a:p>
          <a:p>
            <a:r>
              <a:rPr lang="en-US" sz="2400" dirty="0">
                <a:solidFill>
                  <a:srgbClr val="FFFF00"/>
                </a:solidFill>
              </a:rPr>
              <a:t>}</a:t>
            </a:r>
            <a:r>
              <a:rPr lang="en-US" sz="2400" dirty="0"/>
              <a:t>  </a:t>
            </a:r>
          </a:p>
        </p:txBody>
      </p:sp>
      <p:sp>
        <p:nvSpPr>
          <p:cNvPr id="11" name="Folyamatábra: Bekötés 10"/>
          <p:cNvSpPr/>
          <p:nvPr/>
        </p:nvSpPr>
        <p:spPr>
          <a:xfrm>
            <a:off x="9350334" y="1974381"/>
            <a:ext cx="427839" cy="4278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Folyamatábra: Döntés 12"/>
          <p:cNvSpPr/>
          <p:nvPr/>
        </p:nvSpPr>
        <p:spPr>
          <a:xfrm>
            <a:off x="8706574" y="2757445"/>
            <a:ext cx="1715360" cy="1149292"/>
          </a:xfrm>
          <a:prstGeom prst="flowChartDecision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5" name="Folyamatábra: Feldolgozás 14"/>
          <p:cNvSpPr/>
          <p:nvPr/>
        </p:nvSpPr>
        <p:spPr>
          <a:xfrm>
            <a:off x="8755527" y="4298784"/>
            <a:ext cx="1715360" cy="600165"/>
          </a:xfrm>
          <a:prstGeom prst="flowChartProcess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err="1"/>
              <a:t>if</a:t>
            </a:r>
            <a:r>
              <a:rPr lang="hu-HU" b="1" dirty="0"/>
              <a:t> </a:t>
            </a:r>
            <a:r>
              <a:rPr lang="hu-HU" b="1" dirty="0" err="1"/>
              <a:t>code</a:t>
            </a:r>
            <a:endParaRPr lang="hu-HU" b="1" dirty="0"/>
          </a:p>
        </p:txBody>
      </p:sp>
      <p:sp>
        <p:nvSpPr>
          <p:cNvPr id="16" name="Folyamatábra: Bekötés 15"/>
          <p:cNvSpPr/>
          <p:nvPr/>
        </p:nvSpPr>
        <p:spPr>
          <a:xfrm>
            <a:off x="9363286" y="5290996"/>
            <a:ext cx="427839" cy="4278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8" name="Egyenes összekötő nyíllal 17"/>
          <p:cNvCxnSpPr>
            <a:stCxn id="11" idx="4"/>
          </p:cNvCxnSpPr>
          <p:nvPr/>
        </p:nvCxnSpPr>
        <p:spPr>
          <a:xfrm flipH="1">
            <a:off x="9564253" y="2402220"/>
            <a:ext cx="1" cy="3552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nyíllal 22"/>
          <p:cNvCxnSpPr/>
          <p:nvPr/>
        </p:nvCxnSpPr>
        <p:spPr>
          <a:xfrm flipH="1">
            <a:off x="9564253" y="3906048"/>
            <a:ext cx="1" cy="3552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5"/>
          <p:cNvCxnSpPr/>
          <p:nvPr/>
        </p:nvCxnSpPr>
        <p:spPr>
          <a:xfrm flipH="1">
            <a:off x="9577203" y="4911865"/>
            <a:ext cx="1" cy="3552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26"/>
          <p:cNvSpPr txBox="1"/>
          <p:nvPr/>
        </p:nvSpPr>
        <p:spPr>
          <a:xfrm>
            <a:off x="8880548" y="3140997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FFC000"/>
                </a:solidFill>
              </a:rPr>
              <a:t>condition</a:t>
            </a:r>
            <a:endParaRPr lang="hu-HU" b="1" dirty="0">
              <a:solidFill>
                <a:srgbClr val="FFC000"/>
              </a:solidFill>
            </a:endParaRPr>
          </a:p>
        </p:txBody>
      </p:sp>
      <p:cxnSp>
        <p:nvCxnSpPr>
          <p:cNvPr id="28" name="Szögletes összekötő 27"/>
          <p:cNvCxnSpPr/>
          <p:nvPr/>
        </p:nvCxnSpPr>
        <p:spPr>
          <a:xfrm flipH="1">
            <a:off x="9602251" y="3324156"/>
            <a:ext cx="808727" cy="1757386"/>
          </a:xfrm>
          <a:prstGeom prst="bentConnector4">
            <a:avLst>
              <a:gd name="adj1" fmla="val -126054"/>
              <a:gd name="adj2" fmla="val 1000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zövegdoboz 29"/>
          <p:cNvSpPr txBox="1"/>
          <p:nvPr/>
        </p:nvSpPr>
        <p:spPr>
          <a:xfrm>
            <a:off x="10543257" y="2954824"/>
            <a:ext cx="76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FF0000"/>
                </a:solidFill>
              </a:rPr>
              <a:t>false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33" name="Szövegdoboz 32"/>
          <p:cNvSpPr txBox="1"/>
          <p:nvPr/>
        </p:nvSpPr>
        <p:spPr>
          <a:xfrm>
            <a:off x="9574639" y="3849316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92D050"/>
                </a:solidFill>
              </a:rPr>
              <a:t>true</a:t>
            </a:r>
            <a:endParaRPr lang="hu-HU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64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/>
              <a:t>If-else</a:t>
            </a:r>
            <a:r>
              <a:rPr lang="hu-HU" sz="4000" dirty="0"/>
              <a:t> </a:t>
            </a:r>
            <a:r>
              <a:rPr lang="hu-HU" sz="4000" dirty="0" err="1"/>
              <a:t>statement</a:t>
            </a:r>
            <a:endParaRPr lang="hu-HU" sz="40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646111" y="2528075"/>
            <a:ext cx="6217831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if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C000"/>
                </a:solidFill>
              </a:rPr>
              <a:t>condition</a:t>
            </a:r>
            <a:r>
              <a:rPr lang="en-US" sz="2400" dirty="0"/>
              <a:t>)</a:t>
            </a:r>
            <a:r>
              <a:rPr lang="en-US" sz="2400" dirty="0">
                <a:solidFill>
                  <a:srgbClr val="FFFF00"/>
                </a:solidFill>
              </a:rPr>
              <a:t>{</a:t>
            </a:r>
            <a:r>
              <a:rPr lang="en-US" sz="2400" dirty="0"/>
              <a:t>  </a:t>
            </a:r>
          </a:p>
          <a:p>
            <a:r>
              <a:rPr lang="hu-HU" sz="2400" dirty="0"/>
              <a:t>	</a:t>
            </a:r>
            <a:r>
              <a:rPr lang="en-US" sz="2400" dirty="0"/>
              <a:t>//code</a:t>
            </a:r>
            <a:r>
              <a:rPr lang="hu-HU" sz="2400" dirty="0"/>
              <a:t> </a:t>
            </a:r>
            <a:r>
              <a:rPr lang="en-US" sz="2400" dirty="0"/>
              <a:t>execute</a:t>
            </a:r>
            <a:r>
              <a:rPr lang="hu-HU" sz="2400" dirty="0"/>
              <a:t>d </a:t>
            </a:r>
            <a:r>
              <a:rPr lang="en-US" sz="2400" dirty="0"/>
              <a:t>if condition is </a:t>
            </a:r>
            <a:r>
              <a:rPr lang="en-US" sz="2400" b="1" dirty="0">
                <a:solidFill>
                  <a:srgbClr val="92D050"/>
                </a:solidFill>
              </a:rPr>
              <a:t>true</a:t>
            </a:r>
            <a:r>
              <a:rPr lang="en-US" sz="2400" dirty="0"/>
              <a:t>  </a:t>
            </a:r>
          </a:p>
          <a:p>
            <a:r>
              <a:rPr lang="en-US" sz="2400" dirty="0">
                <a:solidFill>
                  <a:srgbClr val="FFFF00"/>
                </a:solidFill>
              </a:rPr>
              <a:t>}</a:t>
            </a:r>
            <a:r>
              <a:rPr lang="en-US" sz="2400" b="1" dirty="0">
                <a:solidFill>
                  <a:srgbClr val="FFFF00"/>
                </a:solidFill>
              </a:rPr>
              <a:t>else</a:t>
            </a:r>
            <a:r>
              <a:rPr lang="en-US" sz="2400" dirty="0">
                <a:solidFill>
                  <a:srgbClr val="FFFF00"/>
                </a:solidFill>
              </a:rPr>
              <a:t>{</a:t>
            </a:r>
            <a:r>
              <a:rPr lang="en-US" sz="2400" dirty="0"/>
              <a:t>  </a:t>
            </a:r>
          </a:p>
          <a:p>
            <a:r>
              <a:rPr lang="hu-HU" sz="2400" dirty="0"/>
              <a:t>	</a:t>
            </a:r>
            <a:r>
              <a:rPr lang="en-US" sz="2400" dirty="0"/>
              <a:t>//code execute</a:t>
            </a:r>
            <a:r>
              <a:rPr lang="hu-HU" sz="2400" dirty="0"/>
              <a:t>d </a:t>
            </a:r>
            <a:r>
              <a:rPr lang="en-US" sz="2400" dirty="0"/>
              <a:t>if condition is </a:t>
            </a:r>
            <a:r>
              <a:rPr lang="en-US" sz="2400" b="1" dirty="0">
                <a:solidFill>
                  <a:srgbClr val="FF0000"/>
                </a:solidFill>
              </a:rPr>
              <a:t>false</a:t>
            </a:r>
            <a:r>
              <a:rPr lang="en-US" sz="2400" dirty="0"/>
              <a:t>  </a:t>
            </a:r>
          </a:p>
          <a:p>
            <a:r>
              <a:rPr lang="en-US" sz="2400" dirty="0">
                <a:solidFill>
                  <a:srgbClr val="FFFF00"/>
                </a:solidFill>
              </a:rPr>
              <a:t>}</a:t>
            </a:r>
            <a:r>
              <a:rPr lang="en-US" sz="2400" dirty="0"/>
              <a:t>  </a:t>
            </a:r>
          </a:p>
        </p:txBody>
      </p:sp>
      <p:sp>
        <p:nvSpPr>
          <p:cNvPr id="9" name="Folyamatábra: Bekötés 8"/>
          <p:cNvSpPr/>
          <p:nvPr/>
        </p:nvSpPr>
        <p:spPr>
          <a:xfrm>
            <a:off x="8386504" y="1974381"/>
            <a:ext cx="427839" cy="4278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Folyamatábra: Döntés 9"/>
          <p:cNvSpPr/>
          <p:nvPr/>
        </p:nvSpPr>
        <p:spPr>
          <a:xfrm>
            <a:off x="7742744" y="2757445"/>
            <a:ext cx="1715360" cy="1149292"/>
          </a:xfrm>
          <a:prstGeom prst="flowChartDecision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" name="Folyamatábra: Feldolgozás 10"/>
          <p:cNvSpPr/>
          <p:nvPr/>
        </p:nvSpPr>
        <p:spPr>
          <a:xfrm>
            <a:off x="7791697" y="4298784"/>
            <a:ext cx="1715360" cy="600165"/>
          </a:xfrm>
          <a:prstGeom prst="flowChartProcess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err="1"/>
              <a:t>if</a:t>
            </a:r>
            <a:r>
              <a:rPr lang="hu-HU" b="1" dirty="0"/>
              <a:t> </a:t>
            </a:r>
            <a:r>
              <a:rPr lang="hu-HU" b="1" dirty="0" err="1"/>
              <a:t>code</a:t>
            </a:r>
            <a:endParaRPr lang="hu-HU" b="1" dirty="0"/>
          </a:p>
        </p:txBody>
      </p:sp>
      <p:sp>
        <p:nvSpPr>
          <p:cNvPr id="12" name="Folyamatábra: Bekötés 11"/>
          <p:cNvSpPr/>
          <p:nvPr/>
        </p:nvSpPr>
        <p:spPr>
          <a:xfrm>
            <a:off x="8399456" y="5290996"/>
            <a:ext cx="427839" cy="4278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Egyenes összekötő nyíllal 12"/>
          <p:cNvCxnSpPr>
            <a:stCxn id="9" idx="4"/>
          </p:cNvCxnSpPr>
          <p:nvPr/>
        </p:nvCxnSpPr>
        <p:spPr>
          <a:xfrm flipH="1">
            <a:off x="8600423" y="2402220"/>
            <a:ext cx="1" cy="3552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/>
          <p:cNvCxnSpPr/>
          <p:nvPr/>
        </p:nvCxnSpPr>
        <p:spPr>
          <a:xfrm flipH="1">
            <a:off x="8600423" y="3906048"/>
            <a:ext cx="1" cy="3552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/>
          <p:nvPr/>
        </p:nvCxnSpPr>
        <p:spPr>
          <a:xfrm flipH="1">
            <a:off x="8613373" y="4911865"/>
            <a:ext cx="1" cy="3552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/>
          <p:cNvSpPr txBox="1"/>
          <p:nvPr/>
        </p:nvSpPr>
        <p:spPr>
          <a:xfrm>
            <a:off x="7916718" y="3140997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FFC000"/>
                </a:solidFill>
              </a:rPr>
              <a:t>condition</a:t>
            </a:r>
            <a:endParaRPr lang="hu-HU" b="1" dirty="0">
              <a:solidFill>
                <a:srgbClr val="FFC000"/>
              </a:solidFill>
            </a:endParaRPr>
          </a:p>
        </p:txBody>
      </p:sp>
      <p:cxnSp>
        <p:nvCxnSpPr>
          <p:cNvPr id="18" name="Szögletes összekötő 17"/>
          <p:cNvCxnSpPr>
            <a:stCxn id="10" idx="3"/>
            <a:endCxn id="23" idx="0"/>
          </p:cNvCxnSpPr>
          <p:nvPr/>
        </p:nvCxnSpPr>
        <p:spPr>
          <a:xfrm>
            <a:off x="9458104" y="3332091"/>
            <a:ext cx="1541379" cy="97067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zövegdoboz 18"/>
          <p:cNvSpPr txBox="1"/>
          <p:nvPr/>
        </p:nvSpPr>
        <p:spPr>
          <a:xfrm>
            <a:off x="9841395" y="2956331"/>
            <a:ext cx="76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FF0000"/>
                </a:solidFill>
              </a:rPr>
              <a:t>false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22" name="Szövegdoboz 21"/>
          <p:cNvSpPr txBox="1"/>
          <p:nvPr/>
        </p:nvSpPr>
        <p:spPr>
          <a:xfrm>
            <a:off x="8610809" y="3849316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92D050"/>
                </a:solidFill>
              </a:rPr>
              <a:t>true</a:t>
            </a:r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23" name="Folyamatábra: Feldolgozás 22"/>
          <p:cNvSpPr/>
          <p:nvPr/>
        </p:nvSpPr>
        <p:spPr>
          <a:xfrm>
            <a:off x="10141803" y="4302766"/>
            <a:ext cx="1715360" cy="600165"/>
          </a:xfrm>
          <a:prstGeom prst="flowChartProcess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err="1"/>
              <a:t>else</a:t>
            </a:r>
            <a:r>
              <a:rPr lang="hu-HU" b="1" dirty="0"/>
              <a:t> </a:t>
            </a:r>
            <a:r>
              <a:rPr lang="hu-HU" b="1" dirty="0" err="1"/>
              <a:t>code</a:t>
            </a:r>
            <a:endParaRPr lang="hu-HU" b="1" dirty="0"/>
          </a:p>
        </p:txBody>
      </p:sp>
      <p:cxnSp>
        <p:nvCxnSpPr>
          <p:cNvPr id="24" name="Szögletes összekötő 23"/>
          <p:cNvCxnSpPr>
            <a:stCxn id="23" idx="2"/>
          </p:cNvCxnSpPr>
          <p:nvPr/>
        </p:nvCxnSpPr>
        <p:spPr>
          <a:xfrm rot="5400000">
            <a:off x="9711874" y="3801868"/>
            <a:ext cx="186546" cy="23886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2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/>
              <a:t>If-else-if</a:t>
            </a:r>
            <a:r>
              <a:rPr lang="hu-HU" sz="4000" dirty="0"/>
              <a:t> </a:t>
            </a:r>
            <a:r>
              <a:rPr lang="hu-HU" sz="4000" dirty="0" err="1"/>
              <a:t>statement</a:t>
            </a:r>
            <a:endParaRPr lang="hu-HU" sz="40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78938" y="1661606"/>
            <a:ext cx="5292524" cy="427809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FFFF00"/>
                </a:solidFill>
              </a:rPr>
              <a:t>if</a:t>
            </a:r>
            <a:r>
              <a:rPr lang="en-US" sz="1700" dirty="0"/>
              <a:t>(</a:t>
            </a:r>
            <a:r>
              <a:rPr lang="en-US" sz="1700" b="1" dirty="0">
                <a:solidFill>
                  <a:srgbClr val="FFC000"/>
                </a:solidFill>
              </a:rPr>
              <a:t>condition1</a:t>
            </a:r>
            <a:r>
              <a:rPr lang="en-US" sz="1700" dirty="0"/>
              <a:t>)</a:t>
            </a:r>
            <a:r>
              <a:rPr lang="en-US" sz="1700" dirty="0">
                <a:solidFill>
                  <a:srgbClr val="FFFF00"/>
                </a:solidFill>
              </a:rPr>
              <a:t>{</a:t>
            </a:r>
            <a:r>
              <a:rPr lang="en-US" sz="1700" dirty="0"/>
              <a:t>  </a:t>
            </a:r>
          </a:p>
          <a:p>
            <a:r>
              <a:rPr lang="hu-HU" sz="1700" dirty="0"/>
              <a:t>	</a:t>
            </a:r>
            <a:r>
              <a:rPr lang="en-US" sz="1700" dirty="0"/>
              <a:t>//code executed if condition1 is </a:t>
            </a:r>
            <a:r>
              <a:rPr lang="en-US" sz="1700" b="1" dirty="0">
                <a:solidFill>
                  <a:srgbClr val="92D050"/>
                </a:solidFill>
              </a:rPr>
              <a:t>true</a:t>
            </a:r>
            <a:r>
              <a:rPr lang="en-US" sz="1700" dirty="0"/>
              <a:t>  </a:t>
            </a:r>
          </a:p>
          <a:p>
            <a:r>
              <a:rPr lang="en-US" sz="1700" dirty="0">
                <a:solidFill>
                  <a:srgbClr val="FFFF00"/>
                </a:solidFill>
              </a:rPr>
              <a:t>}</a:t>
            </a:r>
            <a:r>
              <a:rPr lang="en-US" sz="1700" b="1" dirty="0">
                <a:solidFill>
                  <a:srgbClr val="FFFF00"/>
                </a:solidFill>
              </a:rPr>
              <a:t>else if</a:t>
            </a:r>
            <a:r>
              <a:rPr lang="en-US" sz="1700" dirty="0"/>
              <a:t>(</a:t>
            </a:r>
            <a:r>
              <a:rPr lang="en-US" sz="1700" b="1" dirty="0">
                <a:solidFill>
                  <a:srgbClr val="FFC000"/>
                </a:solidFill>
              </a:rPr>
              <a:t>condition2</a:t>
            </a:r>
            <a:r>
              <a:rPr lang="en-US" sz="1700" dirty="0"/>
              <a:t>)</a:t>
            </a:r>
            <a:r>
              <a:rPr lang="en-US" sz="1700" dirty="0">
                <a:solidFill>
                  <a:srgbClr val="FFFF00"/>
                </a:solidFill>
              </a:rPr>
              <a:t>{</a:t>
            </a:r>
            <a:r>
              <a:rPr lang="en-US" sz="1700" dirty="0"/>
              <a:t>  </a:t>
            </a:r>
          </a:p>
          <a:p>
            <a:r>
              <a:rPr lang="hu-HU" sz="1700" dirty="0"/>
              <a:t>	</a:t>
            </a:r>
            <a:r>
              <a:rPr lang="en-US" sz="1700" dirty="0"/>
              <a:t>//code executed if condition1 </a:t>
            </a:r>
            <a:r>
              <a:rPr lang="hu-HU" sz="1700" dirty="0"/>
              <a:t>is </a:t>
            </a:r>
            <a:r>
              <a:rPr lang="hu-HU" sz="1700" b="1" dirty="0" err="1">
                <a:solidFill>
                  <a:srgbClr val="FF0000"/>
                </a:solidFill>
              </a:rPr>
              <a:t>false</a:t>
            </a:r>
            <a:r>
              <a:rPr lang="hu-HU" sz="1700" dirty="0"/>
              <a:t> and   </a:t>
            </a:r>
          </a:p>
          <a:p>
            <a:r>
              <a:rPr lang="hu-HU" sz="1700" dirty="0"/>
              <a:t>                                          </a:t>
            </a:r>
            <a:r>
              <a:rPr lang="en-US" sz="1700" dirty="0"/>
              <a:t>condition2 is </a:t>
            </a:r>
            <a:r>
              <a:rPr lang="en-US" sz="1700" b="1" dirty="0">
                <a:solidFill>
                  <a:srgbClr val="92D050"/>
                </a:solidFill>
              </a:rPr>
              <a:t>true</a:t>
            </a:r>
            <a:r>
              <a:rPr lang="en-US" sz="1700" dirty="0"/>
              <a:t>  </a:t>
            </a:r>
          </a:p>
          <a:p>
            <a:r>
              <a:rPr lang="en-US" sz="1700" dirty="0">
                <a:solidFill>
                  <a:srgbClr val="FFFF00"/>
                </a:solidFill>
              </a:rPr>
              <a:t>}</a:t>
            </a:r>
            <a:r>
              <a:rPr lang="en-US" sz="1700" dirty="0"/>
              <a:t>  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else if</a:t>
            </a:r>
            <a:r>
              <a:rPr lang="en-US" sz="1700" dirty="0"/>
              <a:t>(</a:t>
            </a:r>
            <a:r>
              <a:rPr lang="en-US" sz="1700" b="1" dirty="0">
                <a:solidFill>
                  <a:srgbClr val="FFC000"/>
                </a:solidFill>
              </a:rPr>
              <a:t>condition3</a:t>
            </a:r>
            <a:r>
              <a:rPr lang="en-US" sz="1700" dirty="0"/>
              <a:t>)</a:t>
            </a:r>
            <a:r>
              <a:rPr lang="en-US" sz="1700" dirty="0">
                <a:solidFill>
                  <a:srgbClr val="FFFF00"/>
                </a:solidFill>
              </a:rPr>
              <a:t>{</a:t>
            </a:r>
            <a:r>
              <a:rPr lang="en-US" sz="1700" dirty="0"/>
              <a:t>  </a:t>
            </a:r>
          </a:p>
          <a:p>
            <a:r>
              <a:rPr lang="hu-HU" sz="1700" dirty="0"/>
              <a:t>	</a:t>
            </a:r>
            <a:r>
              <a:rPr lang="en-US" sz="1700" dirty="0"/>
              <a:t> //code executed if condition1 </a:t>
            </a:r>
            <a:r>
              <a:rPr lang="hu-HU" sz="1700" dirty="0"/>
              <a:t>is </a:t>
            </a:r>
            <a:r>
              <a:rPr lang="hu-HU" sz="1700" b="1" dirty="0" err="1">
                <a:solidFill>
                  <a:srgbClr val="FF0000"/>
                </a:solidFill>
              </a:rPr>
              <a:t>false</a:t>
            </a:r>
            <a:r>
              <a:rPr lang="hu-HU" sz="1700" dirty="0"/>
              <a:t> and</a:t>
            </a:r>
          </a:p>
          <a:p>
            <a:r>
              <a:rPr lang="hu-HU" sz="1700" dirty="0"/>
              <a:t>                                        </a:t>
            </a:r>
            <a:r>
              <a:rPr lang="en-US" sz="1700" dirty="0"/>
              <a:t>if condition</a:t>
            </a:r>
            <a:r>
              <a:rPr lang="hu-HU" sz="1700" dirty="0"/>
              <a:t>2</a:t>
            </a:r>
            <a:r>
              <a:rPr lang="en-US" sz="1700" dirty="0"/>
              <a:t> </a:t>
            </a:r>
            <a:r>
              <a:rPr lang="hu-HU" sz="1700" dirty="0"/>
              <a:t>is </a:t>
            </a:r>
            <a:r>
              <a:rPr lang="hu-HU" sz="1700" b="1" dirty="0" err="1">
                <a:solidFill>
                  <a:srgbClr val="FF0000"/>
                </a:solidFill>
              </a:rPr>
              <a:t>false</a:t>
            </a:r>
            <a:r>
              <a:rPr lang="hu-HU" sz="1700" dirty="0"/>
              <a:t> and                                 </a:t>
            </a:r>
          </a:p>
          <a:p>
            <a:r>
              <a:rPr lang="hu-HU" sz="1700" dirty="0"/>
              <a:t>                                           </a:t>
            </a:r>
            <a:r>
              <a:rPr lang="en-US" sz="1700" dirty="0"/>
              <a:t>condition</a:t>
            </a:r>
            <a:r>
              <a:rPr lang="hu-HU" sz="1700" dirty="0"/>
              <a:t>3</a:t>
            </a:r>
            <a:r>
              <a:rPr lang="en-US" sz="1700" dirty="0"/>
              <a:t> is </a:t>
            </a:r>
            <a:r>
              <a:rPr lang="en-US" sz="1700" b="1" dirty="0">
                <a:solidFill>
                  <a:srgbClr val="92D050"/>
                </a:solidFill>
              </a:rPr>
              <a:t>true</a:t>
            </a:r>
            <a:r>
              <a:rPr lang="en-US" sz="1700" dirty="0"/>
              <a:t> </a:t>
            </a:r>
            <a:endParaRPr lang="hu-HU" sz="1700" dirty="0"/>
          </a:p>
          <a:p>
            <a:r>
              <a:rPr lang="en-US" sz="1700" dirty="0">
                <a:solidFill>
                  <a:srgbClr val="FFFF00"/>
                </a:solidFill>
              </a:rPr>
              <a:t>}</a:t>
            </a:r>
            <a:r>
              <a:rPr lang="en-US" sz="1700" dirty="0"/>
              <a:t>  </a:t>
            </a:r>
          </a:p>
          <a:p>
            <a:r>
              <a:rPr lang="en-US" sz="1700" dirty="0"/>
              <a:t>...  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else</a:t>
            </a:r>
            <a:r>
              <a:rPr lang="en-US" sz="1700" dirty="0">
                <a:solidFill>
                  <a:srgbClr val="FFFF00"/>
                </a:solidFill>
              </a:rPr>
              <a:t>{</a:t>
            </a:r>
            <a:r>
              <a:rPr lang="en-US" sz="1700" dirty="0"/>
              <a:t>  </a:t>
            </a:r>
          </a:p>
          <a:p>
            <a:r>
              <a:rPr lang="hu-HU" sz="1700" dirty="0"/>
              <a:t>	</a:t>
            </a:r>
            <a:r>
              <a:rPr lang="en-US" sz="1700" dirty="0"/>
              <a:t>//code executed if </a:t>
            </a:r>
            <a:endParaRPr lang="hu-HU" sz="1700" dirty="0"/>
          </a:p>
          <a:p>
            <a:r>
              <a:rPr lang="hu-HU" sz="1700" dirty="0"/>
              <a:t>	</a:t>
            </a:r>
            <a:r>
              <a:rPr lang="en-US" sz="1700" dirty="0"/>
              <a:t>all the conditions are </a:t>
            </a:r>
            <a:r>
              <a:rPr lang="en-US" sz="1700" b="1" dirty="0">
                <a:solidFill>
                  <a:srgbClr val="FF0000"/>
                </a:solidFill>
              </a:rPr>
              <a:t>false</a:t>
            </a:r>
            <a:r>
              <a:rPr lang="en-US" sz="1700" dirty="0"/>
              <a:t>  </a:t>
            </a:r>
          </a:p>
          <a:p>
            <a:r>
              <a:rPr lang="en-US" sz="1700" dirty="0">
                <a:solidFill>
                  <a:srgbClr val="FFFF00"/>
                </a:solidFill>
              </a:rPr>
              <a:t>}</a:t>
            </a:r>
            <a:endParaRPr lang="hu-HU" sz="1700" dirty="0">
              <a:solidFill>
                <a:srgbClr val="FFFF00"/>
              </a:solidFill>
            </a:endParaRPr>
          </a:p>
        </p:txBody>
      </p:sp>
      <p:sp>
        <p:nvSpPr>
          <p:cNvPr id="9" name="Folyamatábra: Bekötés 8"/>
          <p:cNvSpPr/>
          <p:nvPr/>
        </p:nvSpPr>
        <p:spPr>
          <a:xfrm>
            <a:off x="5607423" y="812845"/>
            <a:ext cx="427839" cy="4278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Folyamatábra: Döntés 9"/>
          <p:cNvSpPr/>
          <p:nvPr/>
        </p:nvSpPr>
        <p:spPr>
          <a:xfrm>
            <a:off x="4976020" y="1595909"/>
            <a:ext cx="1715360" cy="1149292"/>
          </a:xfrm>
          <a:prstGeom prst="flowChartDecision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" name="Folyamatábra: Feldolgozás 10"/>
          <p:cNvSpPr/>
          <p:nvPr/>
        </p:nvSpPr>
        <p:spPr>
          <a:xfrm>
            <a:off x="5012616" y="4706563"/>
            <a:ext cx="1715360" cy="600165"/>
          </a:xfrm>
          <a:prstGeom prst="flowChartProcess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err="1"/>
              <a:t>if</a:t>
            </a:r>
            <a:r>
              <a:rPr lang="hu-HU" b="1" dirty="0"/>
              <a:t> </a:t>
            </a:r>
            <a:r>
              <a:rPr lang="hu-HU" b="1" dirty="0" err="1"/>
              <a:t>code</a:t>
            </a:r>
            <a:endParaRPr lang="hu-HU" b="1" dirty="0"/>
          </a:p>
        </p:txBody>
      </p:sp>
      <p:sp>
        <p:nvSpPr>
          <p:cNvPr id="12" name="Folyamatábra: Bekötés 11"/>
          <p:cNvSpPr/>
          <p:nvPr/>
        </p:nvSpPr>
        <p:spPr>
          <a:xfrm>
            <a:off x="5620375" y="5871773"/>
            <a:ext cx="427839" cy="4278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Egyenes összekötő nyíllal 12"/>
          <p:cNvCxnSpPr>
            <a:stCxn id="9" idx="4"/>
          </p:cNvCxnSpPr>
          <p:nvPr/>
        </p:nvCxnSpPr>
        <p:spPr>
          <a:xfrm>
            <a:off x="5821343" y="1240684"/>
            <a:ext cx="0" cy="3552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/>
          <p:cNvCxnSpPr/>
          <p:nvPr/>
        </p:nvCxnSpPr>
        <p:spPr>
          <a:xfrm>
            <a:off x="5821343" y="2745201"/>
            <a:ext cx="0" cy="1923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>
            <a:endCxn id="12" idx="0"/>
          </p:cNvCxnSpPr>
          <p:nvPr/>
        </p:nvCxnSpPr>
        <p:spPr>
          <a:xfrm>
            <a:off x="5834294" y="5319644"/>
            <a:ext cx="1" cy="55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/>
          <p:cNvSpPr txBox="1"/>
          <p:nvPr/>
        </p:nvSpPr>
        <p:spPr>
          <a:xfrm>
            <a:off x="5137637" y="1979461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condition1</a:t>
            </a:r>
          </a:p>
        </p:txBody>
      </p:sp>
      <p:cxnSp>
        <p:nvCxnSpPr>
          <p:cNvPr id="18" name="Szögletes összekötő 17"/>
          <p:cNvCxnSpPr>
            <a:endCxn id="26" idx="0"/>
          </p:cNvCxnSpPr>
          <p:nvPr/>
        </p:nvCxnSpPr>
        <p:spPr>
          <a:xfrm>
            <a:off x="6679023" y="2170555"/>
            <a:ext cx="972964" cy="23899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zövegdoboz 18"/>
          <p:cNvSpPr txBox="1"/>
          <p:nvPr/>
        </p:nvSpPr>
        <p:spPr>
          <a:xfrm>
            <a:off x="6815176" y="1794795"/>
            <a:ext cx="76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FF0000"/>
                </a:solidFill>
              </a:rPr>
              <a:t>false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22" name="Szövegdoboz 21"/>
          <p:cNvSpPr txBox="1"/>
          <p:nvPr/>
        </p:nvSpPr>
        <p:spPr>
          <a:xfrm>
            <a:off x="5815438" y="2764292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92D050"/>
                </a:solidFill>
              </a:rPr>
              <a:t>true</a:t>
            </a:r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23" name="Folyamatábra: Feldolgozás 22"/>
          <p:cNvSpPr/>
          <p:nvPr/>
        </p:nvSpPr>
        <p:spPr>
          <a:xfrm>
            <a:off x="6794307" y="4710545"/>
            <a:ext cx="1715360" cy="600165"/>
          </a:xfrm>
          <a:prstGeom prst="flowChartProcess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err="1"/>
              <a:t>else</a:t>
            </a:r>
            <a:r>
              <a:rPr lang="hu-HU" b="1" dirty="0"/>
              <a:t> </a:t>
            </a:r>
            <a:r>
              <a:rPr lang="hu-HU" b="1" dirty="0" err="1"/>
              <a:t>if</a:t>
            </a:r>
            <a:r>
              <a:rPr lang="hu-HU" b="1" dirty="0"/>
              <a:t> </a:t>
            </a:r>
            <a:r>
              <a:rPr lang="hu-HU" b="1" dirty="0" err="1"/>
              <a:t>code</a:t>
            </a:r>
            <a:endParaRPr lang="hu-HU" b="1" dirty="0"/>
          </a:p>
        </p:txBody>
      </p:sp>
      <p:cxnSp>
        <p:nvCxnSpPr>
          <p:cNvPr id="24" name="Szögletes összekötő 23"/>
          <p:cNvCxnSpPr>
            <a:stCxn id="23" idx="2"/>
          </p:cNvCxnSpPr>
          <p:nvPr/>
        </p:nvCxnSpPr>
        <p:spPr>
          <a:xfrm rot="5400000">
            <a:off x="6590133" y="4567906"/>
            <a:ext cx="319050" cy="18046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lyamatábra: Döntés 25"/>
          <p:cNvSpPr/>
          <p:nvPr/>
        </p:nvSpPr>
        <p:spPr>
          <a:xfrm>
            <a:off x="6794307" y="2409547"/>
            <a:ext cx="1715360" cy="1149292"/>
          </a:xfrm>
          <a:prstGeom prst="flowChartDecision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7" name="Szövegdoboz 26"/>
          <p:cNvSpPr txBox="1"/>
          <p:nvPr/>
        </p:nvSpPr>
        <p:spPr>
          <a:xfrm>
            <a:off x="6938744" y="2788872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condition2</a:t>
            </a:r>
          </a:p>
        </p:txBody>
      </p:sp>
      <p:cxnSp>
        <p:nvCxnSpPr>
          <p:cNvPr id="30" name="Egyenes összekötő nyíllal 29"/>
          <p:cNvCxnSpPr>
            <a:stCxn id="26" idx="2"/>
            <a:endCxn id="23" idx="0"/>
          </p:cNvCxnSpPr>
          <p:nvPr/>
        </p:nvCxnSpPr>
        <p:spPr>
          <a:xfrm>
            <a:off x="7651987" y="3558839"/>
            <a:ext cx="0" cy="11517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lyamatábra: Feldolgozás 32"/>
          <p:cNvSpPr/>
          <p:nvPr/>
        </p:nvSpPr>
        <p:spPr>
          <a:xfrm>
            <a:off x="8592938" y="4705615"/>
            <a:ext cx="1715360" cy="600165"/>
          </a:xfrm>
          <a:prstGeom prst="flowChartProcess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err="1"/>
              <a:t>else</a:t>
            </a:r>
            <a:r>
              <a:rPr lang="hu-HU" b="1" dirty="0"/>
              <a:t> </a:t>
            </a:r>
            <a:r>
              <a:rPr lang="hu-HU" b="1" dirty="0" err="1"/>
              <a:t>if</a:t>
            </a:r>
            <a:r>
              <a:rPr lang="hu-HU" b="1" dirty="0"/>
              <a:t> </a:t>
            </a:r>
            <a:r>
              <a:rPr lang="hu-HU" b="1" dirty="0" err="1"/>
              <a:t>code</a:t>
            </a:r>
            <a:endParaRPr lang="hu-HU" b="1" dirty="0"/>
          </a:p>
        </p:txBody>
      </p:sp>
      <p:sp>
        <p:nvSpPr>
          <p:cNvPr id="34" name="Folyamatábra: Feldolgozás 33"/>
          <p:cNvSpPr/>
          <p:nvPr/>
        </p:nvSpPr>
        <p:spPr>
          <a:xfrm>
            <a:off x="10374629" y="4705615"/>
            <a:ext cx="1715360" cy="600165"/>
          </a:xfrm>
          <a:prstGeom prst="flowChartProcess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err="1"/>
              <a:t>else</a:t>
            </a:r>
            <a:r>
              <a:rPr lang="hu-HU" b="1" dirty="0"/>
              <a:t> </a:t>
            </a:r>
            <a:r>
              <a:rPr lang="hu-HU" b="1" dirty="0" err="1"/>
              <a:t>code</a:t>
            </a:r>
            <a:endParaRPr lang="hu-HU" b="1" dirty="0"/>
          </a:p>
        </p:txBody>
      </p:sp>
      <p:sp>
        <p:nvSpPr>
          <p:cNvPr id="37" name="Folyamatábra: Döntés 36"/>
          <p:cNvSpPr/>
          <p:nvPr/>
        </p:nvSpPr>
        <p:spPr>
          <a:xfrm>
            <a:off x="8588355" y="3158204"/>
            <a:ext cx="1715360" cy="1149292"/>
          </a:xfrm>
          <a:prstGeom prst="flowChartDecision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8720435" y="3537529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condition3</a:t>
            </a:r>
          </a:p>
        </p:txBody>
      </p:sp>
      <p:cxnSp>
        <p:nvCxnSpPr>
          <p:cNvPr id="39" name="Szögletes összekötő 38"/>
          <p:cNvCxnSpPr>
            <a:stCxn id="26" idx="3"/>
            <a:endCxn id="37" idx="0"/>
          </p:cNvCxnSpPr>
          <p:nvPr/>
        </p:nvCxnSpPr>
        <p:spPr>
          <a:xfrm>
            <a:off x="8509667" y="2984193"/>
            <a:ext cx="936368" cy="17401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zögletes összekötő 41"/>
          <p:cNvCxnSpPr>
            <a:endCxn id="34" idx="0"/>
          </p:cNvCxnSpPr>
          <p:nvPr/>
        </p:nvCxnSpPr>
        <p:spPr>
          <a:xfrm rot="16200000" flipH="1">
            <a:off x="10276481" y="3749786"/>
            <a:ext cx="970705" cy="940951"/>
          </a:xfrm>
          <a:prstGeom prst="bentConnector3">
            <a:avLst>
              <a:gd name="adj1" fmla="val -91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44"/>
          <p:cNvCxnSpPr>
            <a:stCxn id="37" idx="2"/>
            <a:endCxn id="33" idx="0"/>
          </p:cNvCxnSpPr>
          <p:nvPr/>
        </p:nvCxnSpPr>
        <p:spPr>
          <a:xfrm>
            <a:off x="9446035" y="4307496"/>
            <a:ext cx="4583" cy="3981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zövegdoboz 50"/>
          <p:cNvSpPr txBox="1"/>
          <p:nvPr/>
        </p:nvSpPr>
        <p:spPr>
          <a:xfrm>
            <a:off x="8606895" y="2588555"/>
            <a:ext cx="76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FF0000"/>
                </a:solidFill>
              </a:rPr>
              <a:t>false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52" name="Szövegdoboz 51"/>
          <p:cNvSpPr txBox="1"/>
          <p:nvPr/>
        </p:nvSpPr>
        <p:spPr>
          <a:xfrm>
            <a:off x="10418570" y="3353431"/>
            <a:ext cx="76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FF0000"/>
                </a:solidFill>
              </a:rPr>
              <a:t>false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53" name="Szövegdoboz 52"/>
          <p:cNvSpPr txBox="1"/>
          <p:nvPr/>
        </p:nvSpPr>
        <p:spPr>
          <a:xfrm>
            <a:off x="7648737" y="3537529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92D050"/>
                </a:solidFill>
              </a:rPr>
              <a:t>true</a:t>
            </a:r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54" name="Szövegdoboz 53"/>
          <p:cNvSpPr txBox="1"/>
          <p:nvPr/>
        </p:nvSpPr>
        <p:spPr>
          <a:xfrm>
            <a:off x="9427672" y="4238246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92D050"/>
                </a:solidFill>
              </a:rPr>
              <a:t>true</a:t>
            </a:r>
            <a:endParaRPr lang="hu-HU" b="1" dirty="0">
              <a:solidFill>
                <a:srgbClr val="92D050"/>
              </a:solidFill>
            </a:endParaRPr>
          </a:p>
        </p:txBody>
      </p:sp>
      <p:cxnSp>
        <p:nvCxnSpPr>
          <p:cNvPr id="60" name="Szögletes összekötő 59"/>
          <p:cNvCxnSpPr/>
          <p:nvPr/>
        </p:nvCxnSpPr>
        <p:spPr>
          <a:xfrm rot="5400000">
            <a:off x="8387688" y="4579187"/>
            <a:ext cx="323980" cy="180188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zögletes összekötő 60"/>
          <p:cNvCxnSpPr/>
          <p:nvPr/>
        </p:nvCxnSpPr>
        <p:spPr>
          <a:xfrm rot="5400000">
            <a:off x="10194115" y="4579187"/>
            <a:ext cx="323980" cy="180188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235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6384</TotalTime>
  <Words>201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JavaScript - UFO hunter game  If Statement</vt:lpstr>
      <vt:lpstr>If statement overview</vt:lpstr>
      <vt:lpstr>If statement</vt:lpstr>
      <vt:lpstr>If-else statement</vt:lpstr>
      <vt:lpstr>If-else-if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Alexander Karaneichev</cp:lastModifiedBy>
  <cp:revision>268</cp:revision>
  <dcterms:created xsi:type="dcterms:W3CDTF">2019-02-12T21:35:40Z</dcterms:created>
  <dcterms:modified xsi:type="dcterms:W3CDTF">2023-11-23T14:21:58Z</dcterms:modified>
</cp:coreProperties>
</file>