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299" r:id="rId3"/>
    <p:sldId id="303" r:id="rId4"/>
    <p:sldId id="30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3123" y="1443203"/>
            <a:ext cx="11225753" cy="3971594"/>
          </a:xfrm>
        </p:spPr>
        <p:txBody>
          <a:bodyPr/>
          <a:lstStyle/>
          <a:p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- </a:t>
            </a:r>
            <a:r>
              <a:rPr lang="hu-HU" sz="6800" b="1" dirty="0"/>
              <a:t>UFO</a:t>
            </a:r>
            <a:r>
              <a:rPr lang="en-US" sz="6800" b="1" dirty="0"/>
              <a:t> </a:t>
            </a:r>
            <a:r>
              <a:rPr lang="hu-HU" sz="6800" b="1" dirty="0"/>
              <a:t>h</a:t>
            </a:r>
            <a:r>
              <a:rPr lang="en-US" sz="6800" b="1" dirty="0" err="1"/>
              <a:t>unter</a:t>
            </a:r>
            <a:r>
              <a:rPr lang="en-US" sz="6800" b="1" dirty="0"/>
              <a:t> game</a:t>
            </a:r>
            <a:br>
              <a:rPr lang="en-US" sz="6800" b="1" dirty="0"/>
            </a:br>
            <a:br>
              <a:rPr lang="hu-HU" sz="4400" b="1" dirty="0"/>
            </a:br>
            <a:r>
              <a:rPr lang="hu-HU" sz="7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JavaScript Scope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/>
              <a:t>JavaScript </a:t>
            </a:r>
            <a:r>
              <a:rPr lang="hu-HU" sz="4000" dirty="0" err="1"/>
              <a:t>Scope</a:t>
            </a:r>
            <a:endParaRPr lang="hu-HU" sz="40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646111" y="1820562"/>
            <a:ext cx="10890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Scope determines the visibility</a:t>
            </a:r>
            <a:r>
              <a:rPr lang="hu-HU" sz="2000" dirty="0"/>
              <a:t>, </a:t>
            </a:r>
            <a:r>
              <a:rPr lang="hu-HU" sz="2000" dirty="0" err="1"/>
              <a:t>in</a:t>
            </a:r>
            <a:r>
              <a:rPr lang="hu-HU" sz="2000" dirty="0"/>
              <a:t> </a:t>
            </a:r>
            <a:r>
              <a:rPr lang="hu-HU" sz="2000" dirty="0" err="1"/>
              <a:t>other</a:t>
            </a:r>
            <a:r>
              <a:rPr lang="hu-HU" sz="2000" dirty="0"/>
              <a:t> </a:t>
            </a:r>
            <a:r>
              <a:rPr lang="hu-HU" sz="2000" dirty="0" err="1"/>
              <a:t>words</a:t>
            </a:r>
            <a:r>
              <a:rPr lang="hu-HU" sz="2000" dirty="0"/>
              <a:t> </a:t>
            </a:r>
            <a:r>
              <a:rPr lang="en-US" sz="2000" dirty="0"/>
              <a:t>accessibility of variables.</a:t>
            </a:r>
            <a:r>
              <a:rPr lang="hu-HU" sz="2000" dirty="0"/>
              <a:t> </a:t>
            </a:r>
            <a:r>
              <a:rPr lang="en-US" sz="2000" dirty="0"/>
              <a:t>In JavaScript, there are two types of scopes</a:t>
            </a:r>
            <a:r>
              <a:rPr lang="hu-HU" sz="2000" dirty="0"/>
              <a:t>:</a:t>
            </a:r>
          </a:p>
        </p:txBody>
      </p:sp>
      <p:sp>
        <p:nvSpPr>
          <p:cNvPr id="7" name="Tartalom helye 2"/>
          <p:cNvSpPr>
            <a:spLocks noGrp="1"/>
          </p:cNvSpPr>
          <p:nvPr>
            <p:ph sz="half" idx="1"/>
          </p:nvPr>
        </p:nvSpPr>
        <p:spPr>
          <a:xfrm>
            <a:off x="3920651" y="3275382"/>
            <a:ext cx="3270982" cy="1210121"/>
          </a:xfrm>
          <a:noFill/>
          <a:ln w="12700">
            <a:noFill/>
          </a:ln>
        </p:spPr>
        <p:txBody>
          <a:bodyPr>
            <a:noAutofit/>
          </a:bodyPr>
          <a:lstStyle/>
          <a:p>
            <a:r>
              <a:rPr lang="hu-HU" sz="3200" dirty="0">
                <a:solidFill>
                  <a:srgbClr val="FFC000"/>
                </a:solidFill>
              </a:rPr>
              <a:t>Local </a:t>
            </a:r>
            <a:r>
              <a:rPr lang="hu-HU" sz="3200" dirty="0" err="1">
                <a:solidFill>
                  <a:srgbClr val="FFC000"/>
                </a:solidFill>
              </a:rPr>
              <a:t>scope</a:t>
            </a:r>
            <a:endParaRPr lang="hu-HU" sz="3200" dirty="0">
              <a:solidFill>
                <a:srgbClr val="FFC000"/>
              </a:solidFill>
            </a:endParaRPr>
          </a:p>
          <a:p>
            <a:r>
              <a:rPr lang="hu-HU" sz="3200" dirty="0">
                <a:solidFill>
                  <a:srgbClr val="FFC000"/>
                </a:solidFill>
              </a:rPr>
              <a:t>Global </a:t>
            </a:r>
            <a:r>
              <a:rPr lang="hu-HU" sz="3200" dirty="0" err="1">
                <a:solidFill>
                  <a:srgbClr val="FFC000"/>
                </a:solidFill>
              </a:rPr>
              <a:t>scope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71422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/>
              <a:t>Local </a:t>
            </a:r>
            <a:r>
              <a:rPr lang="hu-HU" sz="4000" dirty="0" err="1"/>
              <a:t>Scope</a:t>
            </a:r>
            <a:endParaRPr lang="hu-HU" sz="40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646111" y="1820562"/>
            <a:ext cx="10890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Variables declared within a JavaScript function, become </a:t>
            </a:r>
            <a:r>
              <a:rPr lang="hu-HU" sz="2000" dirty="0"/>
              <a:t>local </a:t>
            </a:r>
            <a:r>
              <a:rPr lang="en-US" sz="2000" dirty="0"/>
              <a:t>to the function.</a:t>
            </a:r>
            <a:r>
              <a:rPr lang="hu-HU" sz="2000" dirty="0"/>
              <a:t> </a:t>
            </a:r>
            <a:r>
              <a:rPr lang="hu-HU" sz="2000" dirty="0" err="1"/>
              <a:t>It</a:t>
            </a:r>
            <a:r>
              <a:rPr lang="hu-HU" sz="2000" dirty="0"/>
              <a:t> </a:t>
            </a:r>
            <a:r>
              <a:rPr lang="hu-HU" sz="2000" dirty="0" err="1"/>
              <a:t>means</a:t>
            </a:r>
            <a:r>
              <a:rPr lang="hu-HU" sz="2000" dirty="0"/>
              <a:t> t</a:t>
            </a:r>
            <a:r>
              <a:rPr lang="en-US" sz="2000" dirty="0"/>
              <a:t>hey can only be accessed from within the function.</a:t>
            </a:r>
            <a:endParaRPr lang="hu-HU" sz="20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2702011" y="3332568"/>
            <a:ext cx="64008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// code here can NOT use </a:t>
            </a:r>
            <a:r>
              <a:rPr lang="hu-HU" sz="2000" b="1" dirty="0" err="1">
                <a:solidFill>
                  <a:srgbClr val="FFC000"/>
                </a:solidFill>
              </a:rPr>
              <a:t>exampleVariable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function </a:t>
            </a:r>
            <a:r>
              <a:rPr lang="en-US" sz="2000" b="1" dirty="0" err="1">
                <a:solidFill>
                  <a:srgbClr val="FFFF00"/>
                </a:solidFill>
              </a:rPr>
              <a:t>myFunction</a:t>
            </a:r>
            <a:r>
              <a:rPr lang="en-US" sz="2000" dirty="0"/>
              <a:t>() {</a:t>
            </a:r>
            <a:br>
              <a:rPr lang="en-US" sz="2000" dirty="0"/>
            </a:br>
            <a:r>
              <a:rPr lang="en-US" sz="2000" dirty="0"/>
              <a:t>  </a:t>
            </a:r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hu-HU" sz="2000" b="1" dirty="0" err="1">
                <a:solidFill>
                  <a:srgbClr val="FFC000"/>
                </a:solidFill>
              </a:rPr>
              <a:t>exampleVariable</a:t>
            </a:r>
            <a:r>
              <a:rPr lang="hu-HU" sz="2000" dirty="0"/>
              <a:t> </a:t>
            </a:r>
            <a:r>
              <a:rPr lang="en-US" sz="2000" dirty="0"/>
              <a:t>= </a:t>
            </a:r>
            <a:r>
              <a:rPr lang="hu-HU" sz="2000" dirty="0"/>
              <a:t>’</a:t>
            </a:r>
            <a:r>
              <a:rPr lang="hu-HU" sz="2000" dirty="0" err="1"/>
              <a:t>Kevin</a:t>
            </a:r>
            <a:r>
              <a:rPr lang="hu-HU" sz="2000" dirty="0"/>
              <a:t>’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>
                <a:solidFill>
                  <a:srgbClr val="92D050"/>
                </a:solidFill>
              </a:rPr>
              <a:t>// </a:t>
            </a:r>
            <a:r>
              <a:rPr lang="en-US" sz="2000" b="1" dirty="0">
                <a:solidFill>
                  <a:srgbClr val="92D050"/>
                </a:solidFill>
              </a:rPr>
              <a:t>code here CAN use </a:t>
            </a:r>
            <a:r>
              <a:rPr lang="hu-HU" sz="2000" b="1" dirty="0" err="1">
                <a:solidFill>
                  <a:srgbClr val="FFC000"/>
                </a:solidFill>
              </a:rPr>
              <a:t>exampleVariable</a:t>
            </a:r>
            <a:br>
              <a:rPr lang="en-US" sz="2000" dirty="0"/>
            </a:br>
            <a:r>
              <a:rPr lang="en-US" sz="2000" dirty="0"/>
              <a:t>}</a:t>
            </a:r>
            <a:endParaRPr lang="hu-HU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67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/>
              <a:t>Global </a:t>
            </a:r>
            <a:r>
              <a:rPr lang="hu-HU" sz="4000" dirty="0" err="1"/>
              <a:t>Scope</a:t>
            </a:r>
            <a:endParaRPr lang="hu-HU" sz="40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646111" y="1820562"/>
            <a:ext cx="10890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variable declared outside a function, becomes</a:t>
            </a:r>
            <a:r>
              <a:rPr lang="hu-HU" sz="2000" dirty="0"/>
              <a:t> </a:t>
            </a:r>
            <a:r>
              <a:rPr lang="hu-HU" sz="2000" dirty="0" err="1"/>
              <a:t>global</a:t>
            </a:r>
            <a:r>
              <a:rPr lang="en-US" sz="2000" dirty="0"/>
              <a:t>.</a:t>
            </a:r>
            <a:r>
              <a:rPr lang="hu-HU" sz="2000" dirty="0"/>
              <a:t> </a:t>
            </a:r>
            <a:r>
              <a:rPr lang="hu-HU" sz="2000" dirty="0" err="1"/>
              <a:t>It</a:t>
            </a:r>
            <a:r>
              <a:rPr lang="hu-HU" sz="2000" dirty="0"/>
              <a:t> </a:t>
            </a:r>
            <a:r>
              <a:rPr lang="hu-HU" sz="2000" dirty="0" err="1"/>
              <a:t>means</a:t>
            </a:r>
            <a:r>
              <a:rPr lang="hu-HU" sz="2000" dirty="0"/>
              <a:t> a</a:t>
            </a:r>
            <a:r>
              <a:rPr lang="en-US" sz="2000" dirty="0" err="1"/>
              <a:t>ll</a:t>
            </a:r>
            <a:r>
              <a:rPr lang="en-US" sz="2000" dirty="0"/>
              <a:t> scripts and functions on a web page can access it.</a:t>
            </a:r>
            <a:endParaRPr lang="hu-HU" sz="20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2702011" y="3332568"/>
            <a:ext cx="64008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hu-HU" sz="2000" b="1" dirty="0" err="1">
                <a:solidFill>
                  <a:srgbClr val="FFC000"/>
                </a:solidFill>
              </a:rPr>
              <a:t>exampleVariable</a:t>
            </a:r>
            <a:r>
              <a:rPr lang="hu-HU" sz="2000" dirty="0"/>
              <a:t> </a:t>
            </a:r>
            <a:r>
              <a:rPr lang="en-US" sz="2000" dirty="0"/>
              <a:t>= </a:t>
            </a:r>
            <a:r>
              <a:rPr lang="hu-HU" sz="2000" dirty="0"/>
              <a:t>’</a:t>
            </a:r>
            <a:r>
              <a:rPr lang="hu-HU" sz="2000" dirty="0" err="1"/>
              <a:t>Kevin</a:t>
            </a:r>
            <a:r>
              <a:rPr lang="hu-HU" sz="2000" dirty="0"/>
              <a:t>’</a:t>
            </a:r>
            <a:r>
              <a:rPr lang="en-US" sz="2000" dirty="0"/>
              <a:t>;</a:t>
            </a:r>
            <a:endParaRPr lang="hu-HU" sz="2000" dirty="0"/>
          </a:p>
          <a:p>
            <a:r>
              <a:rPr lang="en-US" sz="2000" dirty="0">
                <a:solidFill>
                  <a:srgbClr val="92D050"/>
                </a:solidFill>
              </a:rPr>
              <a:t>// </a:t>
            </a:r>
            <a:r>
              <a:rPr lang="en-US" sz="2000" b="1" dirty="0">
                <a:solidFill>
                  <a:srgbClr val="92D050"/>
                </a:solidFill>
              </a:rPr>
              <a:t>code here CAN use </a:t>
            </a:r>
            <a:r>
              <a:rPr lang="hu-HU" sz="2000" b="1" dirty="0" err="1">
                <a:solidFill>
                  <a:srgbClr val="FFC000"/>
                </a:solidFill>
              </a:rPr>
              <a:t>exampleVariable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function </a:t>
            </a:r>
            <a:r>
              <a:rPr lang="en-US" sz="2000" b="1" dirty="0" err="1">
                <a:solidFill>
                  <a:srgbClr val="FFFF00"/>
                </a:solidFill>
              </a:rPr>
              <a:t>myFunction</a:t>
            </a:r>
            <a:r>
              <a:rPr lang="en-US" sz="2000" dirty="0"/>
              <a:t>() {</a:t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>
                <a:solidFill>
                  <a:srgbClr val="92D050"/>
                </a:solidFill>
              </a:rPr>
              <a:t>// </a:t>
            </a:r>
            <a:r>
              <a:rPr lang="en-US" sz="2000" b="1" dirty="0">
                <a:solidFill>
                  <a:srgbClr val="92D050"/>
                </a:solidFill>
              </a:rPr>
              <a:t>code here CAN </a:t>
            </a:r>
            <a:r>
              <a:rPr lang="hu-HU" sz="2000" b="1" dirty="0">
                <a:solidFill>
                  <a:srgbClr val="92D050"/>
                </a:solidFill>
              </a:rPr>
              <a:t>ALSO </a:t>
            </a:r>
            <a:r>
              <a:rPr lang="en-US" sz="2000" b="1" dirty="0">
                <a:solidFill>
                  <a:srgbClr val="92D050"/>
                </a:solidFill>
              </a:rPr>
              <a:t>use </a:t>
            </a:r>
            <a:r>
              <a:rPr lang="hu-HU" sz="2000" b="1" dirty="0" err="1">
                <a:solidFill>
                  <a:srgbClr val="FFC000"/>
                </a:solidFill>
              </a:rPr>
              <a:t>exampleVariable</a:t>
            </a:r>
            <a:br>
              <a:rPr lang="en-US" sz="2000" dirty="0"/>
            </a:br>
            <a:r>
              <a:rPr lang="en-US" sz="2000" dirty="0"/>
              <a:t>}</a:t>
            </a:r>
            <a:endParaRPr lang="hu-HU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052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7893</TotalTime>
  <Words>156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JavaScript - UFO hunter game  JavaScript Scope</vt:lpstr>
      <vt:lpstr>JavaScript Scope</vt:lpstr>
      <vt:lpstr>Local Scope</vt:lpstr>
      <vt:lpstr>Global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Alexander Karaneichev</cp:lastModifiedBy>
  <cp:revision>304</cp:revision>
  <dcterms:created xsi:type="dcterms:W3CDTF">2019-02-12T21:35:40Z</dcterms:created>
  <dcterms:modified xsi:type="dcterms:W3CDTF">2023-11-23T14:31:20Z</dcterms:modified>
</cp:coreProperties>
</file>