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  <p:sldId id="302" r:id="rId4"/>
    <p:sldId id="3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Let and Const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Let</a:t>
            </a:r>
            <a:r>
              <a:rPr lang="hu-HU" sz="4000" dirty="0"/>
              <a:t> and </a:t>
            </a:r>
            <a:r>
              <a:rPr lang="hu-HU" sz="4000" dirty="0" err="1"/>
              <a:t>Const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2767913"/>
            <a:ext cx="11027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ES2015</a:t>
            </a:r>
            <a:r>
              <a:rPr lang="hu-HU" sz="2800" dirty="0"/>
              <a:t> (ES6, s</a:t>
            </a:r>
            <a:r>
              <a:rPr lang="en-US" sz="2800" dirty="0" err="1"/>
              <a:t>ome</a:t>
            </a:r>
            <a:r>
              <a:rPr lang="en-US" sz="2800" dirty="0"/>
              <a:t> people call it JavaScript 6</a:t>
            </a:r>
            <a:r>
              <a:rPr lang="hu-HU" sz="2800" dirty="0"/>
              <a:t>)</a:t>
            </a:r>
            <a:r>
              <a:rPr lang="en-US" sz="2800" dirty="0"/>
              <a:t> introduced two important new JavaScript keywords: </a:t>
            </a:r>
            <a:r>
              <a:rPr lang="en-US" sz="2800" b="1" dirty="0">
                <a:solidFill>
                  <a:srgbClr val="FFC000"/>
                </a:solidFill>
              </a:rPr>
              <a:t>let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const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Let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550818" y="1819970"/>
            <a:ext cx="7509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let statement declares a block scope local variable, optionally initializing it to a value. Before ES2015 JavaScript did not have Block Scope, variables declared with the </a:t>
            </a:r>
            <a:r>
              <a:rPr lang="en-US" sz="2800" b="1" dirty="0" err="1"/>
              <a:t>var</a:t>
            </a:r>
            <a:r>
              <a:rPr lang="en-US" sz="2000" dirty="0"/>
              <a:t> keyword can not have Block Scope. Variables declared inside a block {} can be accessed from outside the block. </a:t>
            </a:r>
            <a:endParaRPr lang="hu-HU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8327336" y="2035413"/>
            <a:ext cx="3451654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{ </a:t>
            </a:r>
            <a:br>
              <a:rPr lang="en-US" sz="2000" b="1" dirty="0"/>
            </a:br>
            <a:r>
              <a:rPr lang="en-US" sz="2000" b="1" dirty="0"/>
              <a:t>  </a:t>
            </a:r>
            <a:r>
              <a:rPr lang="en-US" sz="2000" b="1" dirty="0" err="1"/>
              <a:t>var</a:t>
            </a:r>
            <a:r>
              <a:rPr lang="en-US" sz="2000" b="1" dirty="0"/>
              <a:t> x = </a:t>
            </a:r>
            <a:r>
              <a:rPr lang="hu-HU" sz="2000" b="1" dirty="0"/>
              <a:t>5</a:t>
            </a:r>
            <a:r>
              <a:rPr lang="en-US" sz="2000" b="1" dirty="0"/>
              <a:t>; </a:t>
            </a:r>
            <a:br>
              <a:rPr lang="en-US" sz="2000" b="1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92D050"/>
                </a:solidFill>
              </a:rPr>
              <a:t>// x CAN be used here </a:t>
            </a:r>
            <a:endParaRPr lang="hu-HU" sz="2000" b="1" dirty="0">
              <a:solidFill>
                <a:srgbClr val="92D05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46111" y="4313074"/>
            <a:ext cx="72858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declared with the </a:t>
            </a:r>
            <a:r>
              <a:rPr lang="en-US" sz="2800" b="1" dirty="0">
                <a:solidFill>
                  <a:srgbClr val="FFC000"/>
                </a:solidFill>
              </a:rPr>
              <a:t>let</a:t>
            </a:r>
            <a:r>
              <a:rPr lang="en-US" sz="2000" dirty="0"/>
              <a:t> keyword can have Block Scope. Variables declared inside a block {} can not be accessed from outside the block.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327336" y="4313074"/>
            <a:ext cx="3451654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{ </a:t>
            </a:r>
            <a:br>
              <a:rPr lang="en-US" sz="2000" b="1" dirty="0"/>
            </a:br>
            <a:r>
              <a:rPr lang="en-US" sz="2000" b="1" dirty="0"/>
              <a:t>  </a:t>
            </a:r>
            <a:r>
              <a:rPr lang="en-US" sz="2000" b="1" dirty="0">
                <a:solidFill>
                  <a:srgbClr val="FFC000"/>
                </a:solidFill>
              </a:rPr>
              <a:t>let</a:t>
            </a:r>
            <a:r>
              <a:rPr lang="en-US" sz="2000" b="1" dirty="0"/>
              <a:t> x = </a:t>
            </a:r>
            <a:r>
              <a:rPr lang="hu-HU" sz="2000" b="1" dirty="0"/>
              <a:t>5</a:t>
            </a:r>
            <a:r>
              <a:rPr lang="en-US" sz="2000" b="1" dirty="0"/>
              <a:t>;</a:t>
            </a:r>
            <a:br>
              <a:rPr lang="en-US" sz="2000" b="1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// x can NOT be used here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Const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99052" y="1736976"/>
            <a:ext cx="6136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Constants are block-scoped, much like variables defined using the let statement. The value of a constant cannot change through reassignment, and it can't be </a:t>
            </a:r>
            <a:r>
              <a:rPr lang="en-US" sz="2000" dirty="0" err="1"/>
              <a:t>redeclared</a:t>
            </a:r>
            <a:r>
              <a:rPr lang="en-US" sz="2000" dirty="0"/>
              <a:t>.</a:t>
            </a:r>
            <a:endParaRPr lang="hu-HU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635578" y="1890863"/>
            <a:ext cx="5217552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b="1" dirty="0"/>
              <a:t>PI = 3.141592653589793;</a:t>
            </a:r>
            <a:br>
              <a:rPr lang="en-US" sz="2000" b="1" dirty="0"/>
            </a:br>
            <a:r>
              <a:rPr lang="en-US" sz="2000" b="1" dirty="0"/>
              <a:t>PI = 3.14;</a:t>
            </a:r>
            <a:r>
              <a:rPr lang="en-US" sz="2000" dirty="0"/>
              <a:t>      </a:t>
            </a:r>
            <a:r>
              <a:rPr lang="hu-HU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// This will give an error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/>
              <a:t>PI = PI + </a:t>
            </a:r>
            <a:r>
              <a:rPr lang="hu-HU" sz="2000" b="1" dirty="0"/>
              <a:t>44</a:t>
            </a:r>
            <a:r>
              <a:rPr lang="en-US" sz="2000" b="1" dirty="0"/>
              <a:t>; 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// This will also give an error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99052" y="3935786"/>
            <a:ext cx="7285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Declaring a variable with </a:t>
            </a:r>
            <a:r>
              <a:rPr lang="en-US" sz="2800" b="1" dirty="0" err="1">
                <a:solidFill>
                  <a:srgbClr val="00B0F0"/>
                </a:solidFill>
              </a:rPr>
              <a:t>const</a:t>
            </a:r>
            <a:r>
              <a:rPr lang="en-US" sz="2000" dirty="0"/>
              <a:t> is similar to let when it comes to Block Scope.</a:t>
            </a:r>
            <a:r>
              <a:rPr lang="hu-HU" sz="2000" dirty="0"/>
              <a:t> </a:t>
            </a:r>
            <a:r>
              <a:rPr lang="en-US" sz="2000" dirty="0"/>
              <a:t>The </a:t>
            </a:r>
            <a:r>
              <a:rPr lang="hu-HU" sz="2000" dirty="0"/>
              <a:t>‚</a:t>
            </a:r>
            <a:r>
              <a:rPr lang="hu-HU" sz="2000" dirty="0" err="1"/>
              <a:t>num</a:t>
            </a:r>
            <a:r>
              <a:rPr lang="hu-HU" sz="2000" dirty="0"/>
              <a:t>’</a:t>
            </a:r>
            <a:r>
              <a:rPr lang="en-US" sz="2000" dirty="0"/>
              <a:t> declared in the block, in this example, is not the same as the </a:t>
            </a:r>
            <a:r>
              <a:rPr lang="hu-HU" sz="2000" dirty="0"/>
              <a:t>‚</a:t>
            </a:r>
            <a:r>
              <a:rPr lang="hu-HU" sz="2000" dirty="0" err="1"/>
              <a:t>num</a:t>
            </a:r>
            <a:r>
              <a:rPr lang="hu-HU" sz="2000" dirty="0"/>
              <a:t>’</a:t>
            </a:r>
            <a:r>
              <a:rPr lang="en-US" sz="2000" dirty="0"/>
              <a:t> declared outside the block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401476" y="3423386"/>
            <a:ext cx="3451654" cy="22467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hu-HU" sz="2000" b="1" dirty="0" err="1"/>
              <a:t>num</a:t>
            </a:r>
            <a:r>
              <a:rPr lang="en-US" sz="2000" b="1" dirty="0"/>
              <a:t> = 1</a:t>
            </a:r>
            <a:r>
              <a:rPr lang="hu-HU" sz="2000" b="1" dirty="0"/>
              <a:t>1</a:t>
            </a:r>
            <a:r>
              <a:rPr lang="en-US" sz="2000" b="1" dirty="0"/>
              <a:t>;</a:t>
            </a:r>
            <a:br>
              <a:rPr lang="en-US" sz="2000" b="1" dirty="0"/>
            </a:br>
            <a:r>
              <a:rPr lang="en-US" sz="2000" dirty="0">
                <a:solidFill>
                  <a:srgbClr val="FF0000"/>
                </a:solidFill>
              </a:rPr>
              <a:t>// Here </a:t>
            </a:r>
            <a:r>
              <a:rPr lang="hu-HU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 is 1</a:t>
            </a:r>
            <a:r>
              <a:rPr lang="hu-HU" sz="2000" dirty="0">
                <a:solidFill>
                  <a:srgbClr val="FF0000"/>
                </a:solidFill>
              </a:rPr>
              <a:t>1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/>
              <a:t>{ </a:t>
            </a:r>
            <a:br>
              <a:rPr lang="en-US" sz="2000" b="1" dirty="0"/>
            </a:br>
            <a:r>
              <a:rPr lang="en-US" sz="2000" b="1" dirty="0"/>
              <a:t>  </a:t>
            </a:r>
            <a:r>
              <a:rPr lang="en-US" sz="2000" b="1" dirty="0" err="1">
                <a:solidFill>
                  <a:srgbClr val="00B0F0"/>
                </a:solidFill>
              </a:rPr>
              <a:t>const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/>
              <a:t>num</a:t>
            </a:r>
            <a:r>
              <a:rPr lang="en-US" sz="2000" b="1" dirty="0"/>
              <a:t> = </a:t>
            </a:r>
            <a:r>
              <a:rPr lang="hu-HU" sz="2000" b="1" dirty="0"/>
              <a:t>5</a:t>
            </a:r>
            <a:r>
              <a:rPr lang="en-US" sz="2000" b="1" dirty="0"/>
              <a:t>;</a:t>
            </a:r>
            <a:br>
              <a:rPr lang="en-US" sz="2000" b="1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92D050"/>
                </a:solidFill>
              </a:rPr>
              <a:t>// Here </a:t>
            </a:r>
            <a:r>
              <a:rPr lang="hu-HU" sz="2000" dirty="0" err="1">
                <a:solidFill>
                  <a:srgbClr val="92D050"/>
                </a:solidFill>
              </a:rPr>
              <a:t>num</a:t>
            </a:r>
            <a:r>
              <a:rPr lang="en-US" sz="2000" dirty="0">
                <a:solidFill>
                  <a:srgbClr val="92D050"/>
                </a:solidFill>
              </a:rPr>
              <a:t> is </a:t>
            </a:r>
            <a:r>
              <a:rPr lang="hu-HU" sz="2000" dirty="0">
                <a:solidFill>
                  <a:srgbClr val="92D050"/>
                </a:solidFill>
              </a:rPr>
              <a:t>5</a:t>
            </a:r>
          </a:p>
          <a:p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// Here </a:t>
            </a:r>
            <a:r>
              <a:rPr lang="hu-HU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 is 1</a:t>
            </a:r>
            <a:r>
              <a:rPr lang="hu-HU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953265" y="6190625"/>
            <a:ext cx="666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var</a:t>
            </a:r>
            <a:r>
              <a:rPr lang="hu-HU" b="1" dirty="0"/>
              <a:t> : </a:t>
            </a:r>
            <a:r>
              <a:rPr lang="hu-HU" b="1" u="sng" dirty="0" err="1"/>
              <a:t>function</a:t>
            </a:r>
            <a:r>
              <a:rPr lang="hu-HU" b="1" u="sng" dirty="0"/>
              <a:t> </a:t>
            </a:r>
            <a:r>
              <a:rPr lang="hu-HU" b="1" u="sng" dirty="0" err="1"/>
              <a:t>scope</a:t>
            </a:r>
            <a:r>
              <a:rPr lang="hu-HU" b="1" u="sng" dirty="0"/>
              <a:t>  </a:t>
            </a:r>
            <a:r>
              <a:rPr lang="hu-HU" b="1" dirty="0"/>
              <a:t>&lt;&gt;  </a:t>
            </a:r>
            <a:r>
              <a:rPr lang="hu-HU" sz="2800" b="1" dirty="0" err="1">
                <a:solidFill>
                  <a:srgbClr val="FFC000"/>
                </a:solidFill>
              </a:rPr>
              <a:t>let</a:t>
            </a:r>
            <a:r>
              <a:rPr lang="hu-HU" b="1" dirty="0"/>
              <a:t> and </a:t>
            </a:r>
            <a:r>
              <a:rPr lang="hu-HU" sz="2800" b="1" dirty="0" err="1">
                <a:solidFill>
                  <a:srgbClr val="00B0F0"/>
                </a:solidFill>
              </a:rPr>
              <a:t>cons</a:t>
            </a:r>
            <a:r>
              <a:rPr lang="hu-HU" b="1" dirty="0"/>
              <a:t> : </a:t>
            </a:r>
            <a:r>
              <a:rPr lang="hu-HU" b="1" u="sng" dirty="0" err="1"/>
              <a:t>block</a:t>
            </a:r>
            <a:r>
              <a:rPr lang="hu-HU" b="1" u="sng" dirty="0"/>
              <a:t> </a:t>
            </a:r>
            <a:r>
              <a:rPr lang="hu-HU" b="1" u="sng" dirty="0" err="1"/>
              <a:t>scope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1931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8016</TotalTime>
  <Words>304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 - UFO hunter game  Let and Const</vt:lpstr>
      <vt:lpstr>Let and Const</vt:lpstr>
      <vt:lpstr>Let</vt:lpstr>
      <vt:lpstr>Const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312</cp:revision>
  <dcterms:created xsi:type="dcterms:W3CDTF">2019-02-12T21:35:40Z</dcterms:created>
  <dcterms:modified xsi:type="dcterms:W3CDTF">2023-11-23T14:32:34Z</dcterms:modified>
</cp:coreProperties>
</file>