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9" r:id="rId3"/>
    <p:sldId id="302" r:id="rId4"/>
    <p:sldId id="30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37349" y="145774"/>
            <a:ext cx="11225753" cy="6202017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sz="7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Object Oriented Programming in JavaScript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en-US" sz="4000" dirty="0"/>
              <a:t>Object-oriented programming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53077" y="1266323"/>
            <a:ext cx="11327027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Object-oriented programming is a programming paradigm that uses abstraction to create models based on the real world. Today, many popular programming languages (such as Java, JavaScript, C#, C++, Python, PHP, Ruby and Objective-C) support object-oriented programming (OOP). 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98" y="1992474"/>
            <a:ext cx="3097122" cy="3097122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4804998" y="3316473"/>
            <a:ext cx="222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Blueprint</a:t>
            </a:r>
            <a:r>
              <a:rPr lang="hu-HU" b="1" dirty="0"/>
              <a:t> of a </a:t>
            </a:r>
            <a:r>
              <a:rPr lang="hu-HU" b="1" dirty="0" err="1"/>
              <a:t>car</a:t>
            </a:r>
            <a:endParaRPr lang="hu-HU" b="1" dirty="0"/>
          </a:p>
          <a:p>
            <a:endParaRPr lang="hu-HU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8" y="4123743"/>
            <a:ext cx="3086133" cy="3086133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1441036" y="5416410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Instance</a:t>
            </a:r>
            <a:r>
              <a:rPr lang="hu-HU" b="1" dirty="0"/>
              <a:t> of a </a:t>
            </a:r>
            <a:r>
              <a:rPr lang="hu-HU" b="1" dirty="0" err="1"/>
              <a:t>car</a:t>
            </a:r>
            <a:endParaRPr lang="hu-HU" b="1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98" y="4079728"/>
            <a:ext cx="3174162" cy="3174162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4815013" y="5416410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Instance</a:t>
            </a:r>
            <a:r>
              <a:rPr lang="hu-HU" b="1" dirty="0"/>
              <a:t> of a </a:t>
            </a:r>
            <a:r>
              <a:rPr lang="hu-HU" b="1" dirty="0" err="1"/>
              <a:t>car</a:t>
            </a:r>
            <a:endParaRPr lang="hu-HU" b="1" dirty="0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17" y="4069009"/>
            <a:ext cx="3184881" cy="3184881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8253694" y="5416410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Instance</a:t>
            </a:r>
            <a:r>
              <a:rPr lang="hu-HU" b="1" dirty="0"/>
              <a:t> of a </a:t>
            </a:r>
            <a:r>
              <a:rPr lang="hu-HU" b="1" dirty="0" err="1"/>
              <a:t>car</a:t>
            </a:r>
            <a:endParaRPr lang="hu-HU" b="1" dirty="0"/>
          </a:p>
        </p:txBody>
      </p:sp>
      <p:sp>
        <p:nvSpPr>
          <p:cNvPr id="18" name="Lefelé nyíl 17"/>
          <p:cNvSpPr/>
          <p:nvPr/>
        </p:nvSpPr>
        <p:spPr>
          <a:xfrm>
            <a:off x="5267614" y="4237323"/>
            <a:ext cx="1029729" cy="510746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Lefelé nyíl 18"/>
          <p:cNvSpPr/>
          <p:nvPr/>
        </p:nvSpPr>
        <p:spPr>
          <a:xfrm rot="2423901">
            <a:off x="3539853" y="4014358"/>
            <a:ext cx="1029729" cy="510746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Lefelé nyíl 19"/>
          <p:cNvSpPr/>
          <p:nvPr/>
        </p:nvSpPr>
        <p:spPr>
          <a:xfrm rot="19155556">
            <a:off x="7016679" y="4003132"/>
            <a:ext cx="1029729" cy="510746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1936" y="436108"/>
            <a:ext cx="9840657" cy="1441985"/>
          </a:xfrm>
        </p:spPr>
        <p:txBody>
          <a:bodyPr/>
          <a:lstStyle/>
          <a:p>
            <a:r>
              <a:rPr lang="en-US" sz="4000" dirty="0"/>
              <a:t>Object-oriented programming</a:t>
            </a:r>
            <a:r>
              <a:rPr lang="hu-HU" sz="4000" dirty="0"/>
              <a:t> </a:t>
            </a:r>
            <a:r>
              <a:rPr lang="hu-HU" sz="4000" dirty="0" err="1">
                <a:solidFill>
                  <a:schemeClr val="tx1"/>
                </a:solidFill>
              </a:rPr>
              <a:t>in</a:t>
            </a:r>
            <a:r>
              <a:rPr lang="hu-HU" sz="4000" dirty="0">
                <a:solidFill>
                  <a:schemeClr val="tx1"/>
                </a:solidFill>
              </a:rPr>
              <a:t> JavaScript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594584" y="2841921"/>
            <a:ext cx="8798009" cy="218521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Object Oriented Programming in JavaScript is very different from Object-Oriented Programming in other languages. JavaScript </a:t>
            </a:r>
            <a:r>
              <a:rPr lang="hu-HU" sz="2000" dirty="0"/>
              <a:t>is </a:t>
            </a:r>
            <a:r>
              <a:rPr lang="hu-HU" sz="2000" dirty="0" err="1"/>
              <a:t>special</a:t>
            </a:r>
            <a:r>
              <a:rPr lang="hu-HU" sz="2000" dirty="0"/>
              <a:t>, </a:t>
            </a:r>
            <a:r>
              <a:rPr lang="hu-HU" sz="2000" dirty="0" err="1"/>
              <a:t>because</a:t>
            </a:r>
            <a:r>
              <a:rPr lang="hu-HU" sz="2000" dirty="0"/>
              <a:t> JS </a:t>
            </a:r>
            <a:r>
              <a:rPr lang="en-US" sz="2000" dirty="0"/>
              <a:t>uses </a:t>
            </a:r>
            <a:r>
              <a:rPr lang="en-US" sz="2000" b="1" dirty="0">
                <a:solidFill>
                  <a:srgbClr val="FFC000"/>
                </a:solidFill>
              </a:rPr>
              <a:t>prototypes</a:t>
            </a:r>
            <a:r>
              <a:rPr lang="en-US" sz="2000" dirty="0"/>
              <a:t> where many other object-oriented languages use </a:t>
            </a:r>
            <a:r>
              <a:rPr lang="en-US" sz="2000" b="1" dirty="0">
                <a:solidFill>
                  <a:srgbClr val="FFFF00"/>
                </a:solidFill>
              </a:rPr>
              <a:t>classes</a:t>
            </a:r>
            <a:r>
              <a:rPr lang="en-US" sz="2000" dirty="0"/>
              <a:t> for inheritance. It is possible to simulate many class-based features with prototypes in JavaScript.</a:t>
            </a:r>
            <a:r>
              <a:rPr lang="hu-HU" sz="2000" dirty="0"/>
              <a:t> </a:t>
            </a:r>
          </a:p>
          <a:p>
            <a:pPr algn="just"/>
            <a:r>
              <a:rPr lang="hu-HU" sz="2000" dirty="0"/>
              <a:t>JS is a </a:t>
            </a:r>
            <a:r>
              <a:rPr lang="hu-HU" sz="3600" b="1" dirty="0" err="1"/>
              <a:t>prototype-based</a:t>
            </a:r>
            <a:r>
              <a:rPr lang="hu-HU" sz="2000" dirty="0"/>
              <a:t> programing </a:t>
            </a:r>
            <a:r>
              <a:rPr lang="hu-HU" sz="2000" dirty="0" err="1"/>
              <a:t>language</a:t>
            </a:r>
            <a:r>
              <a:rPr lang="hu-H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64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4"/>
            <a:ext cx="9840657" cy="1441985"/>
          </a:xfrm>
        </p:spPr>
        <p:txBody>
          <a:bodyPr/>
          <a:lstStyle/>
          <a:p>
            <a:r>
              <a:rPr lang="hu-HU" sz="4000" dirty="0" err="1">
                <a:solidFill>
                  <a:srgbClr val="FFFF00"/>
                </a:solidFill>
              </a:rPr>
              <a:t>Class</a:t>
            </a:r>
            <a:r>
              <a:rPr lang="hu-HU" sz="4000" dirty="0">
                <a:solidFill>
                  <a:srgbClr val="FFFF00"/>
                </a:solidFill>
              </a:rPr>
              <a:t> </a:t>
            </a:r>
            <a:r>
              <a:rPr lang="hu-HU" sz="4000" dirty="0" err="1">
                <a:solidFill>
                  <a:srgbClr val="FFFF00"/>
                </a:solidFill>
              </a:rPr>
              <a:t>based</a:t>
            </a:r>
            <a:r>
              <a:rPr lang="hu-HU" sz="4000" dirty="0"/>
              <a:t> VS </a:t>
            </a:r>
            <a:r>
              <a:rPr lang="hu-HU" sz="4000" dirty="0" err="1">
                <a:solidFill>
                  <a:srgbClr val="FFC000"/>
                </a:solidFill>
              </a:rPr>
              <a:t>Prototype-based</a:t>
            </a:r>
            <a:r>
              <a:rPr lang="hu-HU" sz="4000" dirty="0"/>
              <a:t> </a:t>
            </a:r>
            <a:r>
              <a:rPr lang="en-US" sz="4000" dirty="0"/>
              <a:t>Object-oriented programming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44841" y="1765863"/>
            <a:ext cx="11327027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Prototype-based programming is a style of object-oriented programming in which classes are not present, and behavior reuse (known as inheritance in class-based languages) is accomplished through a process of decorating existing objects which serve as prototypes. This model is also known as class-less, prototype-oriented, or instance-based programming.</a:t>
            </a:r>
            <a:endParaRPr lang="hu-HU" sz="2000" dirty="0"/>
          </a:p>
        </p:txBody>
      </p:sp>
      <p:sp>
        <p:nvSpPr>
          <p:cNvPr id="6" name="Téglalap 5"/>
          <p:cNvSpPr/>
          <p:nvPr/>
        </p:nvSpPr>
        <p:spPr>
          <a:xfrm>
            <a:off x="9201651" y="3611953"/>
            <a:ext cx="2459001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Prototype-Based</a:t>
            </a:r>
            <a:r>
              <a:rPr lang="hu-HU" b="1" dirty="0"/>
              <a:t> OOP </a:t>
            </a:r>
            <a:r>
              <a:rPr lang="hu-HU" b="1" dirty="0" err="1"/>
              <a:t>Language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9201651" y="4419262"/>
            <a:ext cx="2467236" cy="205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9222252" y="444019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Concrete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 (</a:t>
            </a:r>
            <a:r>
              <a:rPr lang="hu-HU" dirty="0" err="1"/>
              <a:t>Prototypes</a:t>
            </a:r>
            <a:r>
              <a:rPr lang="hu-HU" dirty="0"/>
              <a:t>)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9123396" y="5803219"/>
            <a:ext cx="260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creation using prototype chain</a:t>
            </a:r>
            <a:endParaRPr lang="hu-HU" dirty="0"/>
          </a:p>
        </p:txBody>
      </p:sp>
      <p:sp>
        <p:nvSpPr>
          <p:cNvPr id="14" name="Lefelé nyíl 13"/>
          <p:cNvSpPr/>
          <p:nvPr/>
        </p:nvSpPr>
        <p:spPr>
          <a:xfrm>
            <a:off x="9560001" y="5168905"/>
            <a:ext cx="1729946" cy="5519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518984" y="3611953"/>
            <a:ext cx="2459001" cy="584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>
                <a:solidFill>
                  <a:srgbClr val="C00000"/>
                </a:solidFill>
              </a:rPr>
              <a:t>Class-Based</a:t>
            </a:r>
            <a:r>
              <a:rPr lang="hu-HU" b="1" dirty="0">
                <a:solidFill>
                  <a:srgbClr val="C00000"/>
                </a:solidFill>
              </a:rPr>
              <a:t> OOP </a:t>
            </a:r>
            <a:r>
              <a:rPr lang="hu-HU" b="1" dirty="0" err="1">
                <a:solidFill>
                  <a:srgbClr val="C00000"/>
                </a:solidFill>
              </a:rPr>
              <a:t>Language</a:t>
            </a:r>
            <a:endParaRPr lang="hu-HU" b="1" dirty="0">
              <a:solidFill>
                <a:srgbClr val="C00000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518984" y="4419262"/>
            <a:ext cx="2467236" cy="2051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539585" y="444019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C00000"/>
                </a:solidFill>
              </a:rPr>
              <a:t>Skeleton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Structure</a:t>
            </a:r>
            <a:r>
              <a:rPr lang="hu-HU" dirty="0">
                <a:solidFill>
                  <a:srgbClr val="C00000"/>
                </a:solidFill>
              </a:rPr>
              <a:t> (</a:t>
            </a:r>
            <a:r>
              <a:rPr lang="hu-HU" dirty="0" err="1">
                <a:solidFill>
                  <a:srgbClr val="C00000"/>
                </a:solidFill>
              </a:rPr>
              <a:t>Classes</a:t>
            </a:r>
            <a:r>
              <a:rPr lang="hu-HU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440729" y="5803219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C00000"/>
                </a:solidFill>
              </a:rPr>
              <a:t>Instances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19" name="Lefelé nyíl 18"/>
          <p:cNvSpPr/>
          <p:nvPr/>
        </p:nvSpPr>
        <p:spPr>
          <a:xfrm>
            <a:off x="877334" y="5168905"/>
            <a:ext cx="1729946" cy="55193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4061252" y="3492505"/>
            <a:ext cx="1400432" cy="955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C00000"/>
                </a:solidFill>
              </a:rPr>
              <a:t>CLASS</a:t>
            </a:r>
          </a:p>
          <a:p>
            <a:pPr algn="ctr"/>
            <a:r>
              <a:rPr lang="hu-HU" dirty="0" err="1">
                <a:solidFill>
                  <a:srgbClr val="C00000"/>
                </a:solidFill>
              </a:rPr>
              <a:t>Animal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21" name="Ellipszis 20"/>
          <p:cNvSpPr/>
          <p:nvPr/>
        </p:nvSpPr>
        <p:spPr>
          <a:xfrm>
            <a:off x="3177745" y="4654265"/>
            <a:ext cx="1491049" cy="11285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C00000"/>
                </a:solidFill>
              </a:rPr>
              <a:t>OBJECT</a:t>
            </a:r>
          </a:p>
          <a:p>
            <a:pPr algn="ctr"/>
            <a:r>
              <a:rPr lang="hu-HU" dirty="0" err="1">
                <a:solidFill>
                  <a:srgbClr val="C00000"/>
                </a:solidFill>
              </a:rPr>
              <a:t>Cat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22" name="Ellipszis 21"/>
          <p:cNvSpPr/>
          <p:nvPr/>
        </p:nvSpPr>
        <p:spPr>
          <a:xfrm>
            <a:off x="4359869" y="5434067"/>
            <a:ext cx="1491049" cy="11285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C00000"/>
                </a:solidFill>
              </a:rPr>
              <a:t>OBJECT</a:t>
            </a:r>
          </a:p>
          <a:p>
            <a:pPr algn="ctr"/>
            <a:r>
              <a:rPr lang="hu-HU" dirty="0">
                <a:solidFill>
                  <a:srgbClr val="C00000"/>
                </a:solidFill>
              </a:rPr>
              <a:t>Dog</a:t>
            </a:r>
          </a:p>
        </p:txBody>
      </p:sp>
      <p:sp>
        <p:nvSpPr>
          <p:cNvPr id="23" name="Ellipszis 22"/>
          <p:cNvSpPr/>
          <p:nvPr/>
        </p:nvSpPr>
        <p:spPr>
          <a:xfrm>
            <a:off x="7052596" y="3393404"/>
            <a:ext cx="1491049" cy="1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OBJECT</a:t>
            </a:r>
          </a:p>
          <a:p>
            <a:pPr algn="ctr"/>
            <a:r>
              <a:rPr lang="hu-HU" dirty="0" err="1"/>
              <a:t>Animal</a:t>
            </a:r>
            <a:endParaRPr lang="hu-HU" dirty="0"/>
          </a:p>
        </p:txBody>
      </p:sp>
      <p:sp>
        <p:nvSpPr>
          <p:cNvPr id="24" name="Ellipszis 23"/>
          <p:cNvSpPr/>
          <p:nvPr/>
        </p:nvSpPr>
        <p:spPr>
          <a:xfrm>
            <a:off x="6246329" y="4612737"/>
            <a:ext cx="1491049" cy="1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OBJECT</a:t>
            </a:r>
          </a:p>
          <a:p>
            <a:pPr algn="ctr"/>
            <a:r>
              <a:rPr lang="hu-HU" dirty="0" err="1"/>
              <a:t>Cat</a:t>
            </a:r>
            <a:endParaRPr lang="hu-HU" dirty="0"/>
          </a:p>
        </p:txBody>
      </p:sp>
      <p:sp>
        <p:nvSpPr>
          <p:cNvPr id="25" name="Ellipszis 24"/>
          <p:cNvSpPr/>
          <p:nvPr/>
        </p:nvSpPr>
        <p:spPr>
          <a:xfrm>
            <a:off x="7471708" y="5341899"/>
            <a:ext cx="1491049" cy="1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OBJECT</a:t>
            </a:r>
          </a:p>
          <a:p>
            <a:pPr algn="ctr"/>
            <a:r>
              <a:rPr lang="hu-HU" dirty="0"/>
              <a:t>Dog</a:t>
            </a:r>
          </a:p>
        </p:txBody>
      </p:sp>
      <p:cxnSp>
        <p:nvCxnSpPr>
          <p:cNvPr id="27" name="Egyenes összekötő nyíllal 26"/>
          <p:cNvCxnSpPr>
            <a:stCxn id="20" idx="2"/>
            <a:endCxn id="21" idx="7"/>
          </p:cNvCxnSpPr>
          <p:nvPr/>
        </p:nvCxnSpPr>
        <p:spPr>
          <a:xfrm flipH="1">
            <a:off x="4450435" y="4448094"/>
            <a:ext cx="311033" cy="371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20" idx="2"/>
            <a:endCxn id="22" idx="0"/>
          </p:cNvCxnSpPr>
          <p:nvPr/>
        </p:nvCxnSpPr>
        <p:spPr>
          <a:xfrm>
            <a:off x="4761468" y="4448094"/>
            <a:ext cx="343926" cy="985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23" idx="4"/>
            <a:endCxn id="24" idx="7"/>
          </p:cNvCxnSpPr>
          <p:nvPr/>
        </p:nvCxnSpPr>
        <p:spPr>
          <a:xfrm flipH="1">
            <a:off x="7519019" y="4521988"/>
            <a:ext cx="279102" cy="25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>
            <a:stCxn id="23" idx="4"/>
            <a:endCxn id="25" idx="0"/>
          </p:cNvCxnSpPr>
          <p:nvPr/>
        </p:nvCxnSpPr>
        <p:spPr>
          <a:xfrm>
            <a:off x="7798121" y="4521988"/>
            <a:ext cx="419112" cy="81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59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8436</TotalTime>
  <Words>234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JavaScript - UFO hunter game  Object Oriented Programming in JavaScript</vt:lpstr>
      <vt:lpstr>Object-oriented programming</vt:lpstr>
      <vt:lpstr>Object-oriented programming in JavaScript</vt:lpstr>
      <vt:lpstr>Class based VS Prototype-based Object-oriented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330</cp:revision>
  <dcterms:created xsi:type="dcterms:W3CDTF">2019-02-12T21:35:40Z</dcterms:created>
  <dcterms:modified xsi:type="dcterms:W3CDTF">2023-11-23T14:34:24Z</dcterms:modified>
</cp:coreProperties>
</file>