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96" r:id="rId2"/>
    <p:sldId id="307" r:id="rId3"/>
    <p:sldId id="306" r:id="rId4"/>
    <p:sldId id="308" r:id="rId5"/>
    <p:sldId id="309" r:id="rId6"/>
    <p:sldId id="310" r:id="rId7"/>
    <p:sldId id="311" r:id="rId8"/>
    <p:sldId id="31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873" autoAdjust="0"/>
  </p:normalViewPr>
  <p:slideViewPr>
    <p:cSldViewPr snapToGrid="0">
      <p:cViewPr varScale="1">
        <p:scale>
          <a:sx n="64" d="100"/>
          <a:sy n="64" d="100"/>
        </p:scale>
        <p:origin x="18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9A839-917A-4AC8-A7CA-3A83DD46EC98}" type="datetimeFigureOut">
              <a:rPr lang="hu-HU" smtClean="0"/>
              <a:t>2023. 11. 23.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F68B4-5694-4383-960A-1FEAF9685F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12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68B4-5694-4383-960A-1FEAF9685FE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6329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6FC81-7A6C-4F2C-888B-E0AC165C6213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8466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6FC81-7A6C-4F2C-888B-E0AC165C6213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846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68B4-5694-4383-960A-1FEAF9685FE6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738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68B4-5694-4383-960A-1FEAF9685FE6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319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68B4-5694-4383-960A-1FEAF9685FE6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6329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68B4-5694-4383-960A-1FEAF9685FE6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61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983929"/>
            <a:ext cx="11225753" cy="4890141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Playing Field, Position &amp; Spaceship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321567" y="308054"/>
            <a:ext cx="8028106" cy="807671"/>
          </a:xfrm>
        </p:spPr>
        <p:txBody>
          <a:bodyPr/>
          <a:lstStyle/>
          <a:p>
            <a:r>
              <a:rPr lang="en-US" sz="4000" dirty="0"/>
              <a:t>The active playing field</a:t>
            </a:r>
            <a:endParaRPr lang="hu-HU" sz="4000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5220129" y="6322758"/>
            <a:ext cx="103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Canvas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73" y="2471404"/>
            <a:ext cx="4622800" cy="3852333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056" y="4232995"/>
            <a:ext cx="2219635" cy="1400370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659" y="3463634"/>
            <a:ext cx="4667901" cy="628738"/>
          </a:xfrm>
          <a:prstGeom prst="rect">
            <a:avLst/>
          </a:prstGeom>
        </p:spPr>
      </p:pic>
      <p:sp>
        <p:nvSpPr>
          <p:cNvPr id="16" name="Szövegdoboz 15"/>
          <p:cNvSpPr txBox="1"/>
          <p:nvPr/>
        </p:nvSpPr>
        <p:spPr>
          <a:xfrm>
            <a:off x="3389745" y="1919744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900 </a:t>
            </a:r>
            <a:r>
              <a:rPr lang="hu-HU" dirty="0" err="1"/>
              <a:t>px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426330" y="4212904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750 </a:t>
            </a:r>
            <a:r>
              <a:rPr lang="hu-HU" dirty="0" err="1"/>
              <a:t>px</a:t>
            </a:r>
            <a:endParaRPr lang="hu-HU" dirty="0"/>
          </a:p>
        </p:txBody>
      </p:sp>
      <p:sp>
        <p:nvSpPr>
          <p:cNvPr id="40" name="Téglalap 39"/>
          <p:cNvSpPr/>
          <p:nvPr/>
        </p:nvSpPr>
        <p:spPr>
          <a:xfrm>
            <a:off x="2094346" y="2992579"/>
            <a:ext cx="3629891" cy="287250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Szövegdoboz 40"/>
          <p:cNvSpPr txBox="1"/>
          <p:nvPr/>
        </p:nvSpPr>
        <p:spPr>
          <a:xfrm>
            <a:off x="1192948" y="2104410"/>
            <a:ext cx="42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</a:t>
            </a:r>
          </a:p>
        </p:txBody>
      </p:sp>
      <p:cxnSp>
        <p:nvCxnSpPr>
          <p:cNvPr id="43" name="Egyenes összekötő nyíllal 42"/>
          <p:cNvCxnSpPr>
            <a:stCxn id="41" idx="3"/>
          </p:cNvCxnSpPr>
          <p:nvPr/>
        </p:nvCxnSpPr>
        <p:spPr>
          <a:xfrm>
            <a:off x="1617822" y="2289076"/>
            <a:ext cx="47652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/>
          <p:nvPr/>
        </p:nvCxnSpPr>
        <p:spPr>
          <a:xfrm>
            <a:off x="1340728" y="2530323"/>
            <a:ext cx="0" cy="3976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zövegdoboz 47"/>
          <p:cNvSpPr txBox="1"/>
          <p:nvPr/>
        </p:nvSpPr>
        <p:spPr>
          <a:xfrm>
            <a:off x="3389745" y="2558595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700 </a:t>
            </a:r>
            <a:r>
              <a:rPr lang="hu-HU" b="1" dirty="0" err="1">
                <a:solidFill>
                  <a:srgbClr val="FFC000"/>
                </a:solidFill>
              </a:rPr>
              <a:t>px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49" name="Szövegdoboz 48"/>
          <p:cNvSpPr txBox="1"/>
          <p:nvPr/>
        </p:nvSpPr>
        <p:spPr>
          <a:xfrm>
            <a:off x="2094346" y="3863663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500 </a:t>
            </a:r>
            <a:r>
              <a:rPr lang="hu-HU" b="1" dirty="0" err="1">
                <a:solidFill>
                  <a:srgbClr val="FFC000"/>
                </a:solidFill>
              </a:rPr>
              <a:t>px</a:t>
            </a:r>
            <a:endParaRPr lang="hu-HU" b="1" dirty="0">
              <a:solidFill>
                <a:srgbClr val="FFC000"/>
              </a:solidFill>
            </a:endParaRPr>
          </a:p>
        </p:txBody>
      </p:sp>
      <p:cxnSp>
        <p:nvCxnSpPr>
          <p:cNvPr id="51" name="Egyenes összekötő nyíllal 50"/>
          <p:cNvCxnSpPr/>
          <p:nvPr/>
        </p:nvCxnSpPr>
        <p:spPr>
          <a:xfrm>
            <a:off x="4828310" y="2530323"/>
            <a:ext cx="0" cy="3976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/>
          <p:cNvSpPr txBox="1"/>
          <p:nvPr/>
        </p:nvSpPr>
        <p:spPr>
          <a:xfrm>
            <a:off x="4832929" y="2532083"/>
            <a:ext cx="126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top: 150</a:t>
            </a:r>
          </a:p>
        </p:txBody>
      </p:sp>
      <p:cxnSp>
        <p:nvCxnSpPr>
          <p:cNvPr id="53" name="Egyenes összekötő nyíllal 52"/>
          <p:cNvCxnSpPr/>
          <p:nvPr/>
        </p:nvCxnSpPr>
        <p:spPr>
          <a:xfrm>
            <a:off x="4694383" y="2526905"/>
            <a:ext cx="42416" cy="3255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zövegdoboz 55"/>
          <p:cNvSpPr txBox="1"/>
          <p:nvPr/>
        </p:nvSpPr>
        <p:spPr>
          <a:xfrm>
            <a:off x="4627422" y="3850958"/>
            <a:ext cx="1185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solidFill>
                  <a:srgbClr val="FF0000"/>
                </a:solidFill>
              </a:rPr>
              <a:t>bottom</a:t>
            </a:r>
            <a:r>
              <a:rPr lang="hu-HU" dirty="0">
                <a:solidFill>
                  <a:srgbClr val="FF0000"/>
                </a:solidFill>
              </a:rPr>
              <a:t>: 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650</a:t>
            </a:r>
          </a:p>
        </p:txBody>
      </p:sp>
      <p:cxnSp>
        <p:nvCxnSpPr>
          <p:cNvPr id="57" name="Egyenes összekötő nyíllal 56"/>
          <p:cNvCxnSpPr/>
          <p:nvPr/>
        </p:nvCxnSpPr>
        <p:spPr>
          <a:xfrm flipV="1">
            <a:off x="1585497" y="5578761"/>
            <a:ext cx="462669" cy="4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zövegdoboz 58"/>
          <p:cNvSpPr txBox="1"/>
          <p:nvPr/>
        </p:nvSpPr>
        <p:spPr>
          <a:xfrm>
            <a:off x="2081523" y="5367004"/>
            <a:ext cx="126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</a:rPr>
              <a:t>left</a:t>
            </a:r>
            <a:r>
              <a:rPr lang="hu-HU" dirty="0">
                <a:solidFill>
                  <a:srgbClr val="FF0000"/>
                </a:solidFill>
              </a:rPr>
              <a:t>: 100</a:t>
            </a:r>
          </a:p>
        </p:txBody>
      </p:sp>
      <p:cxnSp>
        <p:nvCxnSpPr>
          <p:cNvPr id="60" name="Egyenes összekötő nyíllal 59"/>
          <p:cNvCxnSpPr/>
          <p:nvPr/>
        </p:nvCxnSpPr>
        <p:spPr>
          <a:xfrm flipV="1">
            <a:off x="1585497" y="5975929"/>
            <a:ext cx="4138740" cy="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zövegdoboz 61"/>
          <p:cNvSpPr txBox="1"/>
          <p:nvPr/>
        </p:nvSpPr>
        <p:spPr>
          <a:xfrm>
            <a:off x="2081523" y="5945168"/>
            <a:ext cx="126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right: 800</a:t>
            </a:r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523" y="3043581"/>
            <a:ext cx="315520" cy="256360"/>
          </a:xfrm>
          <a:prstGeom prst="rect">
            <a:avLst/>
          </a:prstGeom>
        </p:spPr>
      </p:pic>
      <p:cxnSp>
        <p:nvCxnSpPr>
          <p:cNvPr id="64" name="Egyenes összekötő nyíllal 63"/>
          <p:cNvCxnSpPr/>
          <p:nvPr/>
        </p:nvCxnSpPr>
        <p:spPr>
          <a:xfrm flipV="1">
            <a:off x="2155523" y="3343567"/>
            <a:ext cx="3504058" cy="18472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églalap 64"/>
          <p:cNvSpPr/>
          <p:nvPr/>
        </p:nvSpPr>
        <p:spPr>
          <a:xfrm>
            <a:off x="1567873" y="2471403"/>
            <a:ext cx="4622799" cy="38523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Téglalap 65"/>
          <p:cNvSpPr/>
          <p:nvPr/>
        </p:nvSpPr>
        <p:spPr>
          <a:xfrm>
            <a:off x="6756939" y="3463634"/>
            <a:ext cx="406400" cy="6287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Téglalap 66"/>
          <p:cNvSpPr/>
          <p:nvPr/>
        </p:nvSpPr>
        <p:spPr>
          <a:xfrm>
            <a:off x="6758608" y="4232995"/>
            <a:ext cx="406400" cy="14003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Szövegdoboz 67"/>
          <p:cNvSpPr txBox="1"/>
          <p:nvPr/>
        </p:nvSpPr>
        <p:spPr>
          <a:xfrm>
            <a:off x="6756939" y="1642745"/>
            <a:ext cx="503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active playing field within the canvas is delimited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008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0 L 0.26185 -0.00069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0.26185 0 " pathEditMode="relative" rAng="0" ptsTypes="AA">
                                      <p:cBhvr>
                                        <p:cTn id="9" dur="6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>
            <a:spLocks noGrp="1"/>
          </p:cNvSpPr>
          <p:nvPr>
            <p:ph type="title"/>
          </p:nvPr>
        </p:nvSpPr>
        <p:spPr>
          <a:xfrm>
            <a:off x="321567" y="308054"/>
            <a:ext cx="10546652" cy="807671"/>
          </a:xfrm>
        </p:spPr>
        <p:txBody>
          <a:bodyPr/>
          <a:lstStyle/>
          <a:p>
            <a:r>
              <a:rPr lang="hu-HU" sz="4000" dirty="0" err="1"/>
              <a:t>Position</a:t>
            </a:r>
            <a:r>
              <a:rPr lang="hu-HU" sz="4000" dirty="0"/>
              <a:t> </a:t>
            </a:r>
            <a:r>
              <a:rPr lang="hu-HU" sz="4000" dirty="0" err="1"/>
              <a:t>Container</a:t>
            </a:r>
            <a:r>
              <a:rPr lang="hu-HU" sz="4000" dirty="0"/>
              <a:t> </a:t>
            </a:r>
            <a:r>
              <a:rPr lang="hu-HU" sz="4000" dirty="0" err="1"/>
              <a:t>Array</a:t>
            </a:r>
            <a:endParaRPr lang="hu-HU" sz="4000" dirty="0"/>
          </a:p>
        </p:txBody>
      </p:sp>
      <p:sp>
        <p:nvSpPr>
          <p:cNvPr id="2" name="Téglalap 1"/>
          <p:cNvSpPr/>
          <p:nvPr/>
        </p:nvSpPr>
        <p:spPr>
          <a:xfrm>
            <a:off x="4983918" y="3050840"/>
            <a:ext cx="1996225" cy="631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main</a:t>
            </a:r>
          </a:p>
        </p:txBody>
      </p:sp>
      <p:sp>
        <p:nvSpPr>
          <p:cNvPr id="12" name="Téglalap 11"/>
          <p:cNvSpPr/>
          <p:nvPr/>
        </p:nvSpPr>
        <p:spPr>
          <a:xfrm>
            <a:off x="4983919" y="4475139"/>
            <a:ext cx="1996225" cy="631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positionInGame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2663575" y="4475138"/>
            <a:ext cx="1996225" cy="631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positionTransfer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231413" y="4475137"/>
            <a:ext cx="2108043" cy="631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positionOpening</a:t>
            </a:r>
            <a:endParaRPr lang="hu-HU" dirty="0"/>
          </a:p>
        </p:txBody>
      </p:sp>
      <p:sp>
        <p:nvSpPr>
          <p:cNvPr id="15" name="Téglalap 14"/>
          <p:cNvSpPr/>
          <p:nvPr/>
        </p:nvSpPr>
        <p:spPr>
          <a:xfrm>
            <a:off x="7304263" y="4475137"/>
            <a:ext cx="1996225" cy="631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positionPause</a:t>
            </a:r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9624607" y="4475136"/>
            <a:ext cx="2320344" cy="631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positionGameOver</a:t>
            </a:r>
            <a:endParaRPr lang="hu-HU" dirty="0"/>
          </a:p>
        </p:txBody>
      </p:sp>
      <p:sp>
        <p:nvSpPr>
          <p:cNvPr id="19" name="Lekerekített téglalap 18"/>
          <p:cNvSpPr/>
          <p:nvPr/>
        </p:nvSpPr>
        <p:spPr>
          <a:xfrm>
            <a:off x="4488081" y="5673520"/>
            <a:ext cx="2987898" cy="772251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4400" dirty="0" err="1"/>
              <a:t>Canvas</a:t>
            </a:r>
            <a:endParaRPr lang="hu-HU" sz="4400" dirty="0"/>
          </a:p>
        </p:txBody>
      </p:sp>
      <p:cxnSp>
        <p:nvCxnSpPr>
          <p:cNvPr id="4" name="Egyenes összekötő nyíllal 3"/>
          <p:cNvCxnSpPr>
            <a:stCxn id="2" idx="2"/>
            <a:endCxn id="14" idx="0"/>
          </p:cNvCxnSpPr>
          <p:nvPr/>
        </p:nvCxnSpPr>
        <p:spPr>
          <a:xfrm flipH="1">
            <a:off x="1285435" y="3681905"/>
            <a:ext cx="4696596" cy="7932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>
            <a:stCxn id="2" idx="2"/>
            <a:endCxn id="13" idx="0"/>
          </p:cNvCxnSpPr>
          <p:nvPr/>
        </p:nvCxnSpPr>
        <p:spPr>
          <a:xfrm flipH="1">
            <a:off x="3661688" y="3681905"/>
            <a:ext cx="2320343" cy="7932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>
            <a:stCxn id="2" idx="2"/>
            <a:endCxn id="16" idx="0"/>
          </p:cNvCxnSpPr>
          <p:nvPr/>
        </p:nvCxnSpPr>
        <p:spPr>
          <a:xfrm>
            <a:off x="5982031" y="3681905"/>
            <a:ext cx="4802748" cy="7932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>
            <a:stCxn id="2" idx="2"/>
          </p:cNvCxnSpPr>
          <p:nvPr/>
        </p:nvCxnSpPr>
        <p:spPr>
          <a:xfrm>
            <a:off x="5982031" y="3681905"/>
            <a:ext cx="2376252" cy="7932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/>
          <p:cNvCxnSpPr>
            <a:stCxn id="2" idx="2"/>
          </p:cNvCxnSpPr>
          <p:nvPr/>
        </p:nvCxnSpPr>
        <p:spPr>
          <a:xfrm>
            <a:off x="5982031" y="3681905"/>
            <a:ext cx="16147" cy="7932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>
            <a:cxnSpLocks/>
            <a:stCxn id="12" idx="2"/>
            <a:endCxn id="19" idx="0"/>
          </p:cNvCxnSpPr>
          <p:nvPr/>
        </p:nvCxnSpPr>
        <p:spPr>
          <a:xfrm flipH="1">
            <a:off x="5982030" y="5106204"/>
            <a:ext cx="2" cy="5673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/>
          <p:cNvCxnSpPr>
            <a:cxnSpLocks/>
          </p:cNvCxnSpPr>
          <p:nvPr/>
        </p:nvCxnSpPr>
        <p:spPr>
          <a:xfrm flipH="1">
            <a:off x="6980143" y="5106201"/>
            <a:ext cx="3018296" cy="8511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cxnSpLocks/>
            <a:stCxn id="15" idx="2"/>
          </p:cNvCxnSpPr>
          <p:nvPr/>
        </p:nvCxnSpPr>
        <p:spPr>
          <a:xfrm flipH="1">
            <a:off x="6980143" y="5106202"/>
            <a:ext cx="1322233" cy="5108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cxnSpLocks/>
          </p:cNvCxnSpPr>
          <p:nvPr/>
        </p:nvCxnSpPr>
        <p:spPr>
          <a:xfrm>
            <a:off x="3661687" y="5127181"/>
            <a:ext cx="1711717" cy="6310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9"/>
          <p:cNvCxnSpPr>
            <a:cxnSpLocks/>
          </p:cNvCxnSpPr>
          <p:nvPr/>
        </p:nvCxnSpPr>
        <p:spPr>
          <a:xfrm>
            <a:off x="1965621" y="5127181"/>
            <a:ext cx="2856238" cy="11196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5" y="1433630"/>
            <a:ext cx="4595676" cy="39148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473" y="1492231"/>
            <a:ext cx="4636241" cy="29134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473" y="2161503"/>
            <a:ext cx="3629161" cy="32636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9473" y="2850693"/>
            <a:ext cx="3855146" cy="301183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7305365" y="1156457"/>
            <a:ext cx="351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 a position </a:t>
            </a:r>
            <a:r>
              <a:rPr lang="hu-HU" dirty="0"/>
              <a:t>i</a:t>
            </a:r>
            <a:r>
              <a:rPr lang="en-US" dirty="0" err="1"/>
              <a:t>nto</a:t>
            </a:r>
            <a:r>
              <a:rPr lang="en-US" dirty="0"/>
              <a:t> the array</a:t>
            </a:r>
            <a:endParaRPr lang="hu-HU" dirty="0"/>
          </a:p>
        </p:txBody>
      </p:sp>
      <p:sp>
        <p:nvSpPr>
          <p:cNvPr id="32" name="Szövegdoboz 31"/>
          <p:cNvSpPr txBox="1"/>
          <p:nvPr/>
        </p:nvSpPr>
        <p:spPr>
          <a:xfrm>
            <a:off x="7313787" y="1830328"/>
            <a:ext cx="403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pop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array</a:t>
            </a:r>
            <a:endParaRPr lang="hu-HU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7313787" y="2507019"/>
            <a:ext cx="403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empty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array</a:t>
            </a:r>
            <a:endParaRPr lang="hu-HU" dirty="0"/>
          </a:p>
        </p:txBody>
      </p:sp>
      <p:cxnSp>
        <p:nvCxnSpPr>
          <p:cNvPr id="11" name="Egyenes összekötő 10"/>
          <p:cNvCxnSpPr/>
          <p:nvPr/>
        </p:nvCxnSpPr>
        <p:spPr>
          <a:xfrm>
            <a:off x="5810250" y="1637905"/>
            <a:ext cx="146543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/>
          <p:cNvCxnSpPr/>
          <p:nvPr/>
        </p:nvCxnSpPr>
        <p:spPr>
          <a:xfrm>
            <a:off x="5810250" y="1637905"/>
            <a:ext cx="1465438" cy="6757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/>
          <p:cNvCxnSpPr/>
          <p:nvPr/>
        </p:nvCxnSpPr>
        <p:spPr>
          <a:xfrm>
            <a:off x="5810250" y="1626076"/>
            <a:ext cx="1465438" cy="134644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1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>
            <a:spLocks noGrp="1"/>
          </p:cNvSpPr>
          <p:nvPr>
            <p:ph type="title"/>
          </p:nvPr>
        </p:nvSpPr>
        <p:spPr>
          <a:xfrm>
            <a:off x="321567" y="308054"/>
            <a:ext cx="10546652" cy="807671"/>
          </a:xfrm>
        </p:spPr>
        <p:txBody>
          <a:bodyPr/>
          <a:lstStyle/>
          <a:p>
            <a:r>
              <a:rPr lang="hu-HU" sz="4000" dirty="0" err="1"/>
              <a:t>Spaceship</a:t>
            </a:r>
            <a:r>
              <a:rPr lang="hu-HU" sz="4000" dirty="0"/>
              <a:t> image</a:t>
            </a:r>
            <a:br>
              <a:rPr lang="hu-HU" sz="4000" dirty="0"/>
            </a:br>
            <a:br>
              <a:rPr lang="hu-HU" sz="4000" dirty="0"/>
            </a:br>
            <a:endParaRPr lang="hu-HU" sz="4000" dirty="0"/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56" y="2395181"/>
            <a:ext cx="3293240" cy="2750026"/>
          </a:xfrm>
          <a:prstGeom prst="rect">
            <a:avLst/>
          </a:prstGeom>
        </p:spPr>
      </p:pic>
      <p:sp>
        <p:nvSpPr>
          <p:cNvPr id="18" name="Téglalap 17"/>
          <p:cNvSpPr/>
          <p:nvPr/>
        </p:nvSpPr>
        <p:spPr>
          <a:xfrm>
            <a:off x="3985356" y="2395181"/>
            <a:ext cx="3293240" cy="2750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/>
          <p:cNvSpPr txBox="1"/>
          <p:nvPr/>
        </p:nvSpPr>
        <p:spPr>
          <a:xfrm>
            <a:off x="4369558" y="1871961"/>
            <a:ext cx="2524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width</a:t>
            </a:r>
            <a:r>
              <a:rPr lang="hu-HU" sz="2800" dirty="0"/>
              <a:t> = 34 </a:t>
            </a:r>
            <a:r>
              <a:rPr lang="hu-HU" sz="2800" dirty="0" err="1"/>
              <a:t>px</a:t>
            </a:r>
            <a:endParaRPr lang="hu-HU" sz="2800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7428930" y="3508584"/>
            <a:ext cx="275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height</a:t>
            </a:r>
            <a:r>
              <a:rPr lang="hu-HU" sz="2800" dirty="0"/>
              <a:t> = 28 </a:t>
            </a:r>
            <a:r>
              <a:rPr lang="hu-HU" sz="2800" dirty="0" err="1"/>
              <a:t>px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654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07" y="988388"/>
            <a:ext cx="5561390" cy="4634491"/>
          </a:xfrm>
          <a:prstGeom prst="rect">
            <a:avLst/>
          </a:prstGeom>
        </p:spPr>
      </p:pic>
      <p:sp>
        <p:nvSpPr>
          <p:cNvPr id="41" name="Szövegdoboz 40"/>
          <p:cNvSpPr txBox="1"/>
          <p:nvPr/>
        </p:nvSpPr>
        <p:spPr>
          <a:xfrm>
            <a:off x="68449" y="619052"/>
            <a:ext cx="57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</a:t>
            </a:r>
          </a:p>
        </p:txBody>
      </p:sp>
      <p:cxnSp>
        <p:nvCxnSpPr>
          <p:cNvPr id="43" name="Egyenes összekötő nyíllal 42"/>
          <p:cNvCxnSpPr/>
          <p:nvPr/>
        </p:nvCxnSpPr>
        <p:spPr>
          <a:xfrm>
            <a:off x="544290" y="748149"/>
            <a:ext cx="67036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/>
          <p:nvPr/>
        </p:nvCxnSpPr>
        <p:spPr>
          <a:xfrm flipH="1">
            <a:off x="186236" y="1078172"/>
            <a:ext cx="19123" cy="5595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52"/>
          <p:cNvCxnSpPr/>
          <p:nvPr/>
        </p:nvCxnSpPr>
        <p:spPr>
          <a:xfrm>
            <a:off x="3582082" y="1054483"/>
            <a:ext cx="57369" cy="362913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59"/>
          <p:cNvCxnSpPr/>
          <p:nvPr/>
        </p:nvCxnSpPr>
        <p:spPr>
          <a:xfrm flipV="1">
            <a:off x="462402" y="4683622"/>
            <a:ext cx="3148364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zövegdoboz 61"/>
          <p:cNvSpPr txBox="1"/>
          <p:nvPr/>
        </p:nvSpPr>
        <p:spPr>
          <a:xfrm>
            <a:off x="1799769" y="4760434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Téglalap 64"/>
          <p:cNvSpPr/>
          <p:nvPr/>
        </p:nvSpPr>
        <p:spPr>
          <a:xfrm>
            <a:off x="435107" y="988385"/>
            <a:ext cx="5561389" cy="46344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9"/>
          <p:cNvSpPr txBox="1"/>
          <p:nvPr/>
        </p:nvSpPr>
        <p:spPr>
          <a:xfrm>
            <a:off x="3636673" y="2619838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rgbClr val="FF0000"/>
                </a:solidFill>
              </a:rPr>
              <a:t>Y</a:t>
            </a:r>
          </a:p>
        </p:txBody>
      </p:sp>
      <p:pic>
        <p:nvPicPr>
          <p:cNvPr id="32" name="Kép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86" y="4718431"/>
            <a:ext cx="824300" cy="688334"/>
          </a:xfrm>
          <a:prstGeom prst="rect">
            <a:avLst/>
          </a:prstGeom>
        </p:spPr>
      </p:pic>
      <p:sp>
        <p:nvSpPr>
          <p:cNvPr id="33" name="Téglalap 32"/>
          <p:cNvSpPr/>
          <p:nvPr/>
        </p:nvSpPr>
        <p:spPr>
          <a:xfrm>
            <a:off x="3626284" y="4718431"/>
            <a:ext cx="824302" cy="688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0" name="Kép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32" y="988387"/>
            <a:ext cx="5561390" cy="4634491"/>
          </a:xfrm>
          <a:prstGeom prst="rect">
            <a:avLst/>
          </a:prstGeom>
        </p:spPr>
      </p:pic>
      <p:cxnSp>
        <p:nvCxnSpPr>
          <p:cNvPr id="54" name="Egyenes összekötő nyíllal 53"/>
          <p:cNvCxnSpPr/>
          <p:nvPr/>
        </p:nvCxnSpPr>
        <p:spPr>
          <a:xfrm>
            <a:off x="9455107" y="1054482"/>
            <a:ext cx="57369" cy="362913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/>
          <p:nvPr/>
        </p:nvCxnSpPr>
        <p:spPr>
          <a:xfrm flipV="1">
            <a:off x="6335427" y="4683621"/>
            <a:ext cx="3148364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zövegdoboz 57"/>
          <p:cNvSpPr txBox="1"/>
          <p:nvPr/>
        </p:nvSpPr>
        <p:spPr>
          <a:xfrm>
            <a:off x="7672794" y="4760433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1" name="Téglalap 60"/>
          <p:cNvSpPr/>
          <p:nvPr/>
        </p:nvSpPr>
        <p:spPr>
          <a:xfrm>
            <a:off x="6308132" y="988384"/>
            <a:ext cx="5561389" cy="46344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Szövegdoboz 62"/>
          <p:cNvSpPr txBox="1"/>
          <p:nvPr/>
        </p:nvSpPr>
        <p:spPr>
          <a:xfrm>
            <a:off x="9509698" y="2619837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rgbClr val="FF0000"/>
                </a:solidFill>
              </a:rPr>
              <a:t>Y</a:t>
            </a:r>
          </a:p>
        </p:txBody>
      </p:sp>
      <p:pic>
        <p:nvPicPr>
          <p:cNvPr id="69" name="Kép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527" y="4315472"/>
            <a:ext cx="824300" cy="688334"/>
          </a:xfrm>
          <a:prstGeom prst="rect">
            <a:avLst/>
          </a:prstGeom>
        </p:spPr>
      </p:pic>
      <p:sp>
        <p:nvSpPr>
          <p:cNvPr id="70" name="Téglalap 69"/>
          <p:cNvSpPr/>
          <p:nvPr/>
        </p:nvSpPr>
        <p:spPr>
          <a:xfrm>
            <a:off x="9097952" y="4336142"/>
            <a:ext cx="824302" cy="688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Felfelé nyíl 26"/>
          <p:cNvSpPr/>
          <p:nvPr/>
        </p:nvSpPr>
        <p:spPr>
          <a:xfrm>
            <a:off x="2080374" y="5419948"/>
            <a:ext cx="1637730" cy="577150"/>
          </a:xfrm>
          <a:prstGeom prst="upArrow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Felfelé nyíl 70"/>
          <p:cNvSpPr/>
          <p:nvPr/>
        </p:nvSpPr>
        <p:spPr>
          <a:xfrm>
            <a:off x="8106802" y="5443358"/>
            <a:ext cx="1637730" cy="978109"/>
          </a:xfrm>
          <a:prstGeom prst="upArrow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Cím 1"/>
          <p:cNvSpPr>
            <a:spLocks noGrp="1"/>
          </p:cNvSpPr>
          <p:nvPr>
            <p:ph type="title"/>
          </p:nvPr>
        </p:nvSpPr>
        <p:spPr>
          <a:xfrm>
            <a:off x="2208063" y="75120"/>
            <a:ext cx="7888406" cy="807671"/>
          </a:xfrm>
        </p:spPr>
        <p:txBody>
          <a:bodyPr/>
          <a:lstStyle/>
          <a:p>
            <a:r>
              <a:rPr lang="hu-HU" sz="4000" dirty="0" err="1"/>
              <a:t>Spaceship</a:t>
            </a:r>
            <a:r>
              <a:rPr lang="hu-HU" sz="4000" dirty="0"/>
              <a:t> </a:t>
            </a:r>
            <a:r>
              <a:rPr lang="hu-HU" sz="4000" dirty="0" err="1"/>
              <a:t>correct</a:t>
            </a:r>
            <a:r>
              <a:rPr lang="hu-HU" sz="4000" dirty="0"/>
              <a:t> </a:t>
            </a:r>
            <a:r>
              <a:rPr lang="hu-HU" sz="4000" dirty="0" err="1"/>
              <a:t>positioning</a:t>
            </a:r>
            <a:br>
              <a:rPr lang="hu-HU" sz="4000" dirty="0"/>
            </a:br>
            <a:endParaRPr lang="hu-HU" sz="4000" dirty="0"/>
          </a:p>
        </p:txBody>
      </p:sp>
      <p:pic>
        <p:nvPicPr>
          <p:cNvPr id="28" name="Kép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297" y="1118495"/>
            <a:ext cx="1433717" cy="1406835"/>
          </a:xfrm>
          <a:prstGeom prst="rect">
            <a:avLst/>
          </a:prstGeom>
        </p:spPr>
      </p:pic>
      <p:pic>
        <p:nvPicPr>
          <p:cNvPr id="29" name="Kép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908" y="1007607"/>
            <a:ext cx="1142354" cy="1429148"/>
          </a:xfrm>
          <a:prstGeom prst="rect">
            <a:avLst/>
          </a:prstGeom>
        </p:spPr>
      </p:pic>
      <p:sp>
        <p:nvSpPr>
          <p:cNvPr id="34" name="Folyamatábra: Bekötés 33"/>
          <p:cNvSpPr/>
          <p:nvPr/>
        </p:nvSpPr>
        <p:spPr>
          <a:xfrm>
            <a:off x="3522249" y="4585171"/>
            <a:ext cx="223267" cy="22326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Folyamatábra: Bekötés 72"/>
          <p:cNvSpPr/>
          <p:nvPr/>
        </p:nvSpPr>
        <p:spPr>
          <a:xfrm>
            <a:off x="8999965" y="4217652"/>
            <a:ext cx="223267" cy="22326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Folyamatábra: Bekötés 34"/>
          <p:cNvSpPr/>
          <p:nvPr/>
        </p:nvSpPr>
        <p:spPr>
          <a:xfrm>
            <a:off x="9398064" y="4563690"/>
            <a:ext cx="223267" cy="22326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12" y="6400801"/>
            <a:ext cx="11861566" cy="343020"/>
          </a:xfrm>
          <a:prstGeom prst="rect">
            <a:avLst/>
          </a:prstGeom>
        </p:spPr>
      </p:pic>
      <p:sp>
        <p:nvSpPr>
          <p:cNvPr id="75" name="Folyamatábra: Bekötés 74"/>
          <p:cNvSpPr/>
          <p:nvPr/>
        </p:nvSpPr>
        <p:spPr>
          <a:xfrm>
            <a:off x="11844681" y="6289166"/>
            <a:ext cx="223267" cy="22326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012" y="5969672"/>
            <a:ext cx="6653334" cy="332423"/>
          </a:xfrm>
          <a:prstGeom prst="rect">
            <a:avLst/>
          </a:prstGeom>
        </p:spPr>
      </p:pic>
      <p:sp>
        <p:nvSpPr>
          <p:cNvPr id="74" name="Folyamatábra: Bekötés 73"/>
          <p:cNvSpPr/>
          <p:nvPr/>
        </p:nvSpPr>
        <p:spPr>
          <a:xfrm>
            <a:off x="6645712" y="5844333"/>
            <a:ext cx="223267" cy="22326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989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Kép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85" y="1571312"/>
            <a:ext cx="5561390" cy="4634491"/>
          </a:xfrm>
          <a:prstGeom prst="rect">
            <a:avLst/>
          </a:prstGeom>
        </p:spPr>
      </p:pic>
      <p:sp>
        <p:nvSpPr>
          <p:cNvPr id="41" name="Szövegdoboz 40"/>
          <p:cNvSpPr txBox="1"/>
          <p:nvPr/>
        </p:nvSpPr>
        <p:spPr>
          <a:xfrm>
            <a:off x="132128" y="1201981"/>
            <a:ext cx="57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</a:t>
            </a:r>
          </a:p>
        </p:txBody>
      </p:sp>
      <p:cxnSp>
        <p:nvCxnSpPr>
          <p:cNvPr id="43" name="Egyenes összekötő nyíllal 42"/>
          <p:cNvCxnSpPr/>
          <p:nvPr/>
        </p:nvCxnSpPr>
        <p:spPr>
          <a:xfrm>
            <a:off x="607969" y="1331078"/>
            <a:ext cx="67036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/>
          <p:nvPr/>
        </p:nvCxnSpPr>
        <p:spPr>
          <a:xfrm flipH="1">
            <a:off x="249915" y="1661101"/>
            <a:ext cx="19123" cy="5595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nyíllal 53"/>
          <p:cNvCxnSpPr/>
          <p:nvPr/>
        </p:nvCxnSpPr>
        <p:spPr>
          <a:xfrm>
            <a:off x="3248599" y="1637408"/>
            <a:ext cx="57369" cy="362913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/>
          <p:nvPr/>
        </p:nvCxnSpPr>
        <p:spPr>
          <a:xfrm flipV="1">
            <a:off x="526080" y="5266547"/>
            <a:ext cx="3148364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zövegdoboz 57"/>
          <p:cNvSpPr txBox="1"/>
          <p:nvPr/>
        </p:nvSpPr>
        <p:spPr>
          <a:xfrm>
            <a:off x="1863447" y="5343359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1" name="Téglalap 60"/>
          <p:cNvSpPr/>
          <p:nvPr/>
        </p:nvSpPr>
        <p:spPr>
          <a:xfrm>
            <a:off x="498785" y="1571310"/>
            <a:ext cx="5561389" cy="46344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Szövegdoboz 62"/>
          <p:cNvSpPr txBox="1"/>
          <p:nvPr/>
        </p:nvSpPr>
        <p:spPr>
          <a:xfrm>
            <a:off x="3303190" y="3202763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rgbClr val="FF0000"/>
                </a:solidFill>
              </a:rPr>
              <a:t>Y</a:t>
            </a:r>
          </a:p>
        </p:txBody>
      </p:sp>
      <p:pic>
        <p:nvPicPr>
          <p:cNvPr id="69" name="Kép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019" y="4898398"/>
            <a:ext cx="824300" cy="688334"/>
          </a:xfrm>
          <a:prstGeom prst="rect">
            <a:avLst/>
          </a:prstGeom>
        </p:spPr>
      </p:pic>
      <p:sp>
        <p:nvSpPr>
          <p:cNvPr id="70" name="Téglalap 69"/>
          <p:cNvSpPr/>
          <p:nvPr/>
        </p:nvSpPr>
        <p:spPr>
          <a:xfrm>
            <a:off x="2891444" y="4919068"/>
            <a:ext cx="824302" cy="688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Cím 1"/>
          <p:cNvSpPr>
            <a:spLocks noGrp="1"/>
          </p:cNvSpPr>
          <p:nvPr>
            <p:ph type="title"/>
          </p:nvPr>
        </p:nvSpPr>
        <p:spPr>
          <a:xfrm>
            <a:off x="3248599" y="73854"/>
            <a:ext cx="5756710" cy="807671"/>
          </a:xfrm>
        </p:spPr>
        <p:txBody>
          <a:bodyPr/>
          <a:lstStyle/>
          <a:p>
            <a:r>
              <a:rPr lang="hu-HU" sz="4000" dirty="0" err="1"/>
              <a:t>Moving</a:t>
            </a:r>
            <a:r>
              <a:rPr lang="hu-HU" sz="4000" dirty="0"/>
              <a:t> </a:t>
            </a:r>
            <a:r>
              <a:rPr lang="hu-HU" sz="4000" dirty="0" err="1"/>
              <a:t>our</a:t>
            </a:r>
            <a:r>
              <a:rPr lang="hu-HU" sz="4000" dirty="0"/>
              <a:t> </a:t>
            </a:r>
            <a:r>
              <a:rPr lang="hu-HU" sz="4000" dirty="0" err="1"/>
              <a:t>spaceship</a:t>
            </a:r>
            <a:br>
              <a:rPr lang="hu-HU" sz="4000" dirty="0"/>
            </a:br>
            <a:endParaRPr lang="hu-HU" sz="4000" dirty="0"/>
          </a:p>
        </p:txBody>
      </p:sp>
      <p:sp>
        <p:nvSpPr>
          <p:cNvPr id="73" name="Folyamatábra: Bekötés 72"/>
          <p:cNvSpPr/>
          <p:nvPr/>
        </p:nvSpPr>
        <p:spPr>
          <a:xfrm>
            <a:off x="3182320" y="5145195"/>
            <a:ext cx="223267" cy="22326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4091709" y="2253603"/>
            <a:ext cx="78232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497" y="2359945"/>
            <a:ext cx="7621064" cy="295316"/>
          </a:xfrm>
          <a:prstGeom prst="rect">
            <a:avLst/>
          </a:prstGeom>
        </p:spPr>
      </p:pic>
      <p:sp>
        <p:nvSpPr>
          <p:cNvPr id="35" name="Szövegdoboz 34"/>
          <p:cNvSpPr txBox="1"/>
          <p:nvPr/>
        </p:nvSpPr>
        <p:spPr>
          <a:xfrm>
            <a:off x="10259299" y="1695633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8198137" y="1690502"/>
            <a:ext cx="455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421723" y="1111888"/>
            <a:ext cx="194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width</a:t>
            </a:r>
            <a:r>
              <a:rPr lang="hu-HU" b="1" dirty="0"/>
              <a:t> = 900 </a:t>
            </a:r>
            <a:r>
              <a:rPr lang="hu-HU" b="1" dirty="0" err="1"/>
              <a:t>px</a:t>
            </a:r>
            <a:endParaRPr lang="hu-HU" b="1" dirty="0"/>
          </a:p>
        </p:txBody>
      </p:sp>
      <p:sp>
        <p:nvSpPr>
          <p:cNvPr id="6" name="Szövegdoboz 5"/>
          <p:cNvSpPr txBox="1"/>
          <p:nvPr/>
        </p:nvSpPr>
        <p:spPr>
          <a:xfrm>
            <a:off x="6594763" y="2981957"/>
            <a:ext cx="532014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X</a:t>
            </a:r>
            <a:r>
              <a:rPr lang="hu-HU" dirty="0"/>
              <a:t> = </a:t>
            </a:r>
            <a:r>
              <a:rPr lang="hu-HU" dirty="0" err="1"/>
              <a:t>play.width</a:t>
            </a:r>
            <a:r>
              <a:rPr lang="hu-HU" dirty="0"/>
              <a:t> / 2 = 900 / 2 = </a:t>
            </a:r>
            <a:r>
              <a:rPr lang="hu-HU" b="1" dirty="0">
                <a:solidFill>
                  <a:srgbClr val="FF0000"/>
                </a:solidFill>
              </a:rPr>
              <a:t>450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8426028" y="4669566"/>
            <a:ext cx="348888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this.spaceshipSpeed</a:t>
            </a:r>
            <a:r>
              <a:rPr lang="en-US" dirty="0"/>
              <a:t> = 200 </a:t>
            </a:r>
          </a:p>
          <a:p>
            <a:r>
              <a:rPr lang="en-US" dirty="0" err="1">
                <a:solidFill>
                  <a:srgbClr val="FFC000"/>
                </a:solidFill>
              </a:rPr>
              <a:t>this.upSec</a:t>
            </a:r>
            <a:r>
              <a:rPr lang="en-US" dirty="0"/>
              <a:t> = 0,01666667</a:t>
            </a:r>
          </a:p>
          <a:p>
            <a:r>
              <a:rPr lang="en-US" dirty="0"/>
              <a:t>200 * 0,01666667 = </a:t>
            </a:r>
            <a:r>
              <a:rPr lang="en-US" dirty="0">
                <a:solidFill>
                  <a:srgbClr val="FFFF00"/>
                </a:solidFill>
              </a:rPr>
              <a:t>3,34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40" name="Szövegdoboz 39"/>
          <p:cNvSpPr txBox="1"/>
          <p:nvPr/>
        </p:nvSpPr>
        <p:spPr>
          <a:xfrm>
            <a:off x="6594763" y="5836471"/>
            <a:ext cx="532014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X</a:t>
            </a:r>
            <a:r>
              <a:rPr lang="hu-HU" dirty="0"/>
              <a:t> = 450 + </a:t>
            </a:r>
            <a:r>
              <a:rPr lang="hu-HU" dirty="0">
                <a:solidFill>
                  <a:srgbClr val="FFFF00"/>
                </a:solidFill>
              </a:rPr>
              <a:t>3,34</a:t>
            </a:r>
            <a:r>
              <a:rPr lang="hu-HU" dirty="0"/>
              <a:t> = </a:t>
            </a:r>
            <a:r>
              <a:rPr lang="hu-HU" b="1" dirty="0">
                <a:solidFill>
                  <a:srgbClr val="FF0000"/>
                </a:solidFill>
              </a:rPr>
              <a:t>453,34</a:t>
            </a:r>
            <a:r>
              <a:rPr lang="hu-HU" dirty="0"/>
              <a:t> </a:t>
            </a:r>
          </a:p>
        </p:txBody>
      </p:sp>
      <p:sp>
        <p:nvSpPr>
          <p:cNvPr id="10" name="Fazetta 9"/>
          <p:cNvSpPr/>
          <p:nvPr/>
        </p:nvSpPr>
        <p:spPr>
          <a:xfrm>
            <a:off x="6594763" y="4702783"/>
            <a:ext cx="868218" cy="85689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/>
              <a:t>&gt;</a:t>
            </a:r>
          </a:p>
        </p:txBody>
      </p:sp>
      <p:sp>
        <p:nvSpPr>
          <p:cNvPr id="45" name="Téglalap 44"/>
          <p:cNvSpPr/>
          <p:nvPr/>
        </p:nvSpPr>
        <p:spPr>
          <a:xfrm>
            <a:off x="6594763" y="3567587"/>
            <a:ext cx="5320146" cy="88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5027" y="3688349"/>
            <a:ext cx="5077534" cy="647790"/>
          </a:xfrm>
          <a:prstGeom prst="rect">
            <a:avLst/>
          </a:prstGeom>
        </p:spPr>
      </p:pic>
      <p:sp>
        <p:nvSpPr>
          <p:cNvPr id="11" name="Téglalap 10"/>
          <p:cNvSpPr/>
          <p:nvPr/>
        </p:nvSpPr>
        <p:spPr>
          <a:xfrm>
            <a:off x="7712366" y="1801090"/>
            <a:ext cx="1403927" cy="10437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Téglalap 45"/>
          <p:cNvSpPr/>
          <p:nvPr/>
        </p:nvSpPr>
        <p:spPr>
          <a:xfrm>
            <a:off x="9254836" y="1806263"/>
            <a:ext cx="2410691" cy="10437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482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321567" y="308054"/>
            <a:ext cx="8028106" cy="807671"/>
          </a:xfrm>
        </p:spPr>
        <p:txBody>
          <a:bodyPr/>
          <a:lstStyle/>
          <a:p>
            <a:r>
              <a:rPr lang="en-US" sz="4000" dirty="0"/>
              <a:t>The active playing field</a:t>
            </a:r>
            <a:endParaRPr lang="hu-HU" sz="4000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5220129" y="6322758"/>
            <a:ext cx="103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Canvas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73" y="2471404"/>
            <a:ext cx="4622800" cy="3852333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056" y="4232995"/>
            <a:ext cx="2219635" cy="1400370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659" y="3463634"/>
            <a:ext cx="4667901" cy="628738"/>
          </a:xfrm>
          <a:prstGeom prst="rect">
            <a:avLst/>
          </a:prstGeom>
        </p:spPr>
      </p:pic>
      <p:sp>
        <p:nvSpPr>
          <p:cNvPr id="16" name="Szövegdoboz 15"/>
          <p:cNvSpPr txBox="1"/>
          <p:nvPr/>
        </p:nvSpPr>
        <p:spPr>
          <a:xfrm>
            <a:off x="3389745" y="1919744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900 </a:t>
            </a:r>
            <a:r>
              <a:rPr lang="hu-HU" dirty="0" err="1"/>
              <a:t>px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426330" y="4212904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750 </a:t>
            </a:r>
            <a:r>
              <a:rPr lang="hu-HU" dirty="0" err="1"/>
              <a:t>px</a:t>
            </a:r>
            <a:endParaRPr lang="hu-HU" dirty="0"/>
          </a:p>
        </p:txBody>
      </p:sp>
      <p:sp>
        <p:nvSpPr>
          <p:cNvPr id="40" name="Téglalap 39"/>
          <p:cNvSpPr/>
          <p:nvPr/>
        </p:nvSpPr>
        <p:spPr>
          <a:xfrm>
            <a:off x="2094346" y="2992579"/>
            <a:ext cx="3629891" cy="287250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Szövegdoboz 40"/>
          <p:cNvSpPr txBox="1"/>
          <p:nvPr/>
        </p:nvSpPr>
        <p:spPr>
          <a:xfrm>
            <a:off x="1192948" y="2104410"/>
            <a:ext cx="42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</a:t>
            </a:r>
          </a:p>
        </p:txBody>
      </p:sp>
      <p:cxnSp>
        <p:nvCxnSpPr>
          <p:cNvPr id="43" name="Egyenes összekötő nyíllal 42"/>
          <p:cNvCxnSpPr>
            <a:stCxn id="41" idx="3"/>
          </p:cNvCxnSpPr>
          <p:nvPr/>
        </p:nvCxnSpPr>
        <p:spPr>
          <a:xfrm>
            <a:off x="1617822" y="2289076"/>
            <a:ext cx="47652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/>
          <p:nvPr/>
        </p:nvCxnSpPr>
        <p:spPr>
          <a:xfrm>
            <a:off x="1340728" y="2530323"/>
            <a:ext cx="0" cy="3976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zövegdoboz 47"/>
          <p:cNvSpPr txBox="1"/>
          <p:nvPr/>
        </p:nvSpPr>
        <p:spPr>
          <a:xfrm>
            <a:off x="3389745" y="2558595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700 </a:t>
            </a:r>
            <a:r>
              <a:rPr lang="hu-HU" b="1" dirty="0" err="1">
                <a:solidFill>
                  <a:srgbClr val="FFC000"/>
                </a:solidFill>
              </a:rPr>
              <a:t>px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49" name="Szövegdoboz 48"/>
          <p:cNvSpPr txBox="1"/>
          <p:nvPr/>
        </p:nvSpPr>
        <p:spPr>
          <a:xfrm>
            <a:off x="2094346" y="3863663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500 </a:t>
            </a:r>
            <a:r>
              <a:rPr lang="hu-HU" b="1" dirty="0" err="1">
                <a:solidFill>
                  <a:srgbClr val="FFC000"/>
                </a:solidFill>
              </a:rPr>
              <a:t>px</a:t>
            </a:r>
            <a:endParaRPr lang="hu-HU" b="1" dirty="0">
              <a:solidFill>
                <a:srgbClr val="FFC000"/>
              </a:solidFill>
            </a:endParaRPr>
          </a:p>
        </p:txBody>
      </p:sp>
      <p:cxnSp>
        <p:nvCxnSpPr>
          <p:cNvPr id="51" name="Egyenes összekötő nyíllal 50"/>
          <p:cNvCxnSpPr/>
          <p:nvPr/>
        </p:nvCxnSpPr>
        <p:spPr>
          <a:xfrm>
            <a:off x="4828310" y="2530323"/>
            <a:ext cx="0" cy="3976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/>
          <p:cNvSpPr txBox="1"/>
          <p:nvPr/>
        </p:nvSpPr>
        <p:spPr>
          <a:xfrm>
            <a:off x="4832929" y="2532083"/>
            <a:ext cx="126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top: 150</a:t>
            </a:r>
          </a:p>
        </p:txBody>
      </p:sp>
      <p:cxnSp>
        <p:nvCxnSpPr>
          <p:cNvPr id="53" name="Egyenes összekötő nyíllal 52"/>
          <p:cNvCxnSpPr/>
          <p:nvPr/>
        </p:nvCxnSpPr>
        <p:spPr>
          <a:xfrm>
            <a:off x="4694383" y="2526905"/>
            <a:ext cx="42416" cy="3255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zövegdoboz 55"/>
          <p:cNvSpPr txBox="1"/>
          <p:nvPr/>
        </p:nvSpPr>
        <p:spPr>
          <a:xfrm>
            <a:off x="4627422" y="3850958"/>
            <a:ext cx="1185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solidFill>
                  <a:srgbClr val="FF0000"/>
                </a:solidFill>
              </a:rPr>
              <a:t>bottom</a:t>
            </a:r>
            <a:r>
              <a:rPr lang="hu-HU" dirty="0">
                <a:solidFill>
                  <a:srgbClr val="FF0000"/>
                </a:solidFill>
              </a:rPr>
              <a:t>: 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650</a:t>
            </a:r>
          </a:p>
        </p:txBody>
      </p:sp>
      <p:cxnSp>
        <p:nvCxnSpPr>
          <p:cNvPr id="57" name="Egyenes összekötő nyíllal 56"/>
          <p:cNvCxnSpPr/>
          <p:nvPr/>
        </p:nvCxnSpPr>
        <p:spPr>
          <a:xfrm flipV="1">
            <a:off x="1585497" y="3232729"/>
            <a:ext cx="462669" cy="4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zövegdoboz 58"/>
          <p:cNvSpPr txBox="1"/>
          <p:nvPr/>
        </p:nvSpPr>
        <p:spPr>
          <a:xfrm>
            <a:off x="2081523" y="3020972"/>
            <a:ext cx="126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</a:rPr>
              <a:t>left</a:t>
            </a:r>
            <a:r>
              <a:rPr lang="hu-HU" dirty="0">
                <a:solidFill>
                  <a:srgbClr val="FF0000"/>
                </a:solidFill>
              </a:rPr>
              <a:t>: 100</a:t>
            </a:r>
          </a:p>
        </p:txBody>
      </p:sp>
      <p:cxnSp>
        <p:nvCxnSpPr>
          <p:cNvPr id="60" name="Egyenes összekötő nyíllal 59"/>
          <p:cNvCxnSpPr/>
          <p:nvPr/>
        </p:nvCxnSpPr>
        <p:spPr>
          <a:xfrm flipV="1">
            <a:off x="1585497" y="5975929"/>
            <a:ext cx="4138740" cy="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zövegdoboz 61"/>
          <p:cNvSpPr txBox="1"/>
          <p:nvPr/>
        </p:nvSpPr>
        <p:spPr>
          <a:xfrm>
            <a:off x="2081523" y="5945168"/>
            <a:ext cx="126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right: 800</a:t>
            </a:r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84" y="5509691"/>
            <a:ext cx="306998" cy="256360"/>
          </a:xfrm>
          <a:prstGeom prst="rect">
            <a:avLst/>
          </a:prstGeom>
        </p:spPr>
      </p:pic>
      <p:cxnSp>
        <p:nvCxnSpPr>
          <p:cNvPr id="64" name="Egyenes összekötő nyíllal 63"/>
          <p:cNvCxnSpPr/>
          <p:nvPr/>
        </p:nvCxnSpPr>
        <p:spPr>
          <a:xfrm flipV="1">
            <a:off x="2155523" y="5449463"/>
            <a:ext cx="3504058" cy="1847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églalap 64"/>
          <p:cNvSpPr/>
          <p:nvPr/>
        </p:nvSpPr>
        <p:spPr>
          <a:xfrm>
            <a:off x="1567873" y="2471403"/>
            <a:ext cx="4622799" cy="38523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Téglalap 65"/>
          <p:cNvSpPr/>
          <p:nvPr/>
        </p:nvSpPr>
        <p:spPr>
          <a:xfrm>
            <a:off x="6756939" y="3463634"/>
            <a:ext cx="406400" cy="6287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Téglalap 66"/>
          <p:cNvSpPr/>
          <p:nvPr/>
        </p:nvSpPr>
        <p:spPr>
          <a:xfrm>
            <a:off x="6758608" y="4232995"/>
            <a:ext cx="406400" cy="14003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Szövegdoboz 67"/>
          <p:cNvSpPr txBox="1"/>
          <p:nvPr/>
        </p:nvSpPr>
        <p:spPr>
          <a:xfrm>
            <a:off x="6756939" y="1642745"/>
            <a:ext cx="503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active playing field within the canvas is delimited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735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0 L 0.26185 -0.00069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0.26185 0 " pathEditMode="relative" rAng="0" ptsTypes="AA">
                                      <p:cBhvr>
                                        <p:cTn id="9" dur="6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07" y="988388"/>
            <a:ext cx="5561390" cy="4634491"/>
          </a:xfrm>
          <a:prstGeom prst="rect">
            <a:avLst/>
          </a:prstGeom>
        </p:spPr>
      </p:pic>
      <p:sp>
        <p:nvSpPr>
          <p:cNvPr id="41" name="Szövegdoboz 40"/>
          <p:cNvSpPr txBox="1"/>
          <p:nvPr/>
        </p:nvSpPr>
        <p:spPr>
          <a:xfrm>
            <a:off x="68449" y="619052"/>
            <a:ext cx="57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</a:t>
            </a:r>
          </a:p>
        </p:txBody>
      </p:sp>
      <p:cxnSp>
        <p:nvCxnSpPr>
          <p:cNvPr id="43" name="Egyenes összekötő nyíllal 42"/>
          <p:cNvCxnSpPr/>
          <p:nvPr/>
        </p:nvCxnSpPr>
        <p:spPr>
          <a:xfrm>
            <a:off x="544290" y="748149"/>
            <a:ext cx="67036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/>
          <p:nvPr/>
        </p:nvCxnSpPr>
        <p:spPr>
          <a:xfrm flipH="1">
            <a:off x="186236" y="1078172"/>
            <a:ext cx="19123" cy="5595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52"/>
          <p:cNvCxnSpPr/>
          <p:nvPr/>
        </p:nvCxnSpPr>
        <p:spPr>
          <a:xfrm>
            <a:off x="3582082" y="1054483"/>
            <a:ext cx="57369" cy="362913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59"/>
          <p:cNvCxnSpPr/>
          <p:nvPr/>
        </p:nvCxnSpPr>
        <p:spPr>
          <a:xfrm flipV="1">
            <a:off x="462402" y="4683622"/>
            <a:ext cx="3148364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zövegdoboz 61"/>
          <p:cNvSpPr txBox="1"/>
          <p:nvPr/>
        </p:nvSpPr>
        <p:spPr>
          <a:xfrm>
            <a:off x="1799769" y="4760434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Téglalap 64"/>
          <p:cNvSpPr/>
          <p:nvPr/>
        </p:nvSpPr>
        <p:spPr>
          <a:xfrm>
            <a:off x="435107" y="988385"/>
            <a:ext cx="5561389" cy="46344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9"/>
          <p:cNvSpPr txBox="1"/>
          <p:nvPr/>
        </p:nvSpPr>
        <p:spPr>
          <a:xfrm>
            <a:off x="3636673" y="2619838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rgbClr val="FF0000"/>
                </a:solidFill>
              </a:rPr>
              <a:t>Y</a:t>
            </a:r>
          </a:p>
        </p:txBody>
      </p:sp>
      <p:pic>
        <p:nvPicPr>
          <p:cNvPr id="32" name="Kép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86" y="4718431"/>
            <a:ext cx="824300" cy="688334"/>
          </a:xfrm>
          <a:prstGeom prst="rect">
            <a:avLst/>
          </a:prstGeom>
        </p:spPr>
      </p:pic>
      <p:sp>
        <p:nvSpPr>
          <p:cNvPr id="33" name="Téglalap 32"/>
          <p:cNvSpPr/>
          <p:nvPr/>
        </p:nvSpPr>
        <p:spPr>
          <a:xfrm>
            <a:off x="3626284" y="4718431"/>
            <a:ext cx="824302" cy="688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0" name="Kép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32" y="988387"/>
            <a:ext cx="5561390" cy="4634491"/>
          </a:xfrm>
          <a:prstGeom prst="rect">
            <a:avLst/>
          </a:prstGeom>
        </p:spPr>
      </p:pic>
      <p:cxnSp>
        <p:nvCxnSpPr>
          <p:cNvPr id="54" name="Egyenes összekötő nyíllal 53"/>
          <p:cNvCxnSpPr/>
          <p:nvPr/>
        </p:nvCxnSpPr>
        <p:spPr>
          <a:xfrm>
            <a:off x="9455107" y="1054482"/>
            <a:ext cx="57369" cy="362913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/>
          <p:nvPr/>
        </p:nvCxnSpPr>
        <p:spPr>
          <a:xfrm flipV="1">
            <a:off x="6335427" y="4683621"/>
            <a:ext cx="3148364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zövegdoboz 57"/>
          <p:cNvSpPr txBox="1"/>
          <p:nvPr/>
        </p:nvSpPr>
        <p:spPr>
          <a:xfrm>
            <a:off x="7672794" y="4760433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1" name="Téglalap 60"/>
          <p:cNvSpPr/>
          <p:nvPr/>
        </p:nvSpPr>
        <p:spPr>
          <a:xfrm>
            <a:off x="6308132" y="988384"/>
            <a:ext cx="5561389" cy="46344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Szövegdoboz 62"/>
          <p:cNvSpPr txBox="1"/>
          <p:nvPr/>
        </p:nvSpPr>
        <p:spPr>
          <a:xfrm>
            <a:off x="9509698" y="2619837"/>
            <a:ext cx="4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rgbClr val="FF0000"/>
                </a:solidFill>
              </a:rPr>
              <a:t>Y</a:t>
            </a:r>
          </a:p>
        </p:txBody>
      </p:sp>
      <p:pic>
        <p:nvPicPr>
          <p:cNvPr id="69" name="Kép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527" y="4315472"/>
            <a:ext cx="824300" cy="688334"/>
          </a:xfrm>
          <a:prstGeom prst="rect">
            <a:avLst/>
          </a:prstGeom>
        </p:spPr>
      </p:pic>
      <p:sp>
        <p:nvSpPr>
          <p:cNvPr id="70" name="Téglalap 69"/>
          <p:cNvSpPr/>
          <p:nvPr/>
        </p:nvSpPr>
        <p:spPr>
          <a:xfrm>
            <a:off x="9097952" y="4336142"/>
            <a:ext cx="824302" cy="688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Felfelé nyíl 26"/>
          <p:cNvSpPr/>
          <p:nvPr/>
        </p:nvSpPr>
        <p:spPr>
          <a:xfrm>
            <a:off x="2080374" y="5419948"/>
            <a:ext cx="1637730" cy="577150"/>
          </a:xfrm>
          <a:prstGeom prst="upArrow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Felfelé nyíl 70"/>
          <p:cNvSpPr/>
          <p:nvPr/>
        </p:nvSpPr>
        <p:spPr>
          <a:xfrm>
            <a:off x="8106802" y="5443358"/>
            <a:ext cx="1637730" cy="978109"/>
          </a:xfrm>
          <a:prstGeom prst="upArrow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Cím 1"/>
          <p:cNvSpPr>
            <a:spLocks noGrp="1"/>
          </p:cNvSpPr>
          <p:nvPr>
            <p:ph type="title"/>
          </p:nvPr>
        </p:nvSpPr>
        <p:spPr>
          <a:xfrm>
            <a:off x="2208063" y="75120"/>
            <a:ext cx="7888406" cy="807671"/>
          </a:xfrm>
        </p:spPr>
        <p:txBody>
          <a:bodyPr/>
          <a:lstStyle/>
          <a:p>
            <a:r>
              <a:rPr lang="hu-HU" sz="4000" dirty="0" err="1"/>
              <a:t>Spaceship</a:t>
            </a:r>
            <a:r>
              <a:rPr lang="hu-HU" sz="4000" dirty="0"/>
              <a:t> </a:t>
            </a:r>
            <a:r>
              <a:rPr lang="hu-HU" sz="4000" dirty="0" err="1"/>
              <a:t>correct</a:t>
            </a:r>
            <a:r>
              <a:rPr lang="hu-HU" sz="4000" dirty="0"/>
              <a:t> </a:t>
            </a:r>
            <a:r>
              <a:rPr lang="hu-HU" sz="4000" dirty="0" err="1"/>
              <a:t>positioning</a:t>
            </a:r>
            <a:br>
              <a:rPr lang="hu-HU" sz="4000" dirty="0"/>
            </a:br>
            <a:endParaRPr lang="hu-HU" sz="4000" dirty="0"/>
          </a:p>
        </p:txBody>
      </p:sp>
      <p:pic>
        <p:nvPicPr>
          <p:cNvPr id="28" name="Kép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297" y="1118495"/>
            <a:ext cx="1433717" cy="1406835"/>
          </a:xfrm>
          <a:prstGeom prst="rect">
            <a:avLst/>
          </a:prstGeom>
        </p:spPr>
      </p:pic>
      <p:pic>
        <p:nvPicPr>
          <p:cNvPr id="29" name="Kép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908" y="1007607"/>
            <a:ext cx="1142354" cy="1429148"/>
          </a:xfrm>
          <a:prstGeom prst="rect">
            <a:avLst/>
          </a:prstGeom>
        </p:spPr>
      </p:pic>
      <p:sp>
        <p:nvSpPr>
          <p:cNvPr id="34" name="Folyamatábra: Bekötés 33"/>
          <p:cNvSpPr/>
          <p:nvPr/>
        </p:nvSpPr>
        <p:spPr>
          <a:xfrm>
            <a:off x="3522249" y="4585171"/>
            <a:ext cx="223267" cy="22326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Folyamatábra: Bekötés 72"/>
          <p:cNvSpPr/>
          <p:nvPr/>
        </p:nvSpPr>
        <p:spPr>
          <a:xfrm>
            <a:off x="8999965" y="4217652"/>
            <a:ext cx="223267" cy="22326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Folyamatábra: Bekötés 34"/>
          <p:cNvSpPr/>
          <p:nvPr/>
        </p:nvSpPr>
        <p:spPr>
          <a:xfrm>
            <a:off x="9398064" y="4563690"/>
            <a:ext cx="223267" cy="22326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12" y="6400801"/>
            <a:ext cx="11861566" cy="343020"/>
          </a:xfrm>
          <a:prstGeom prst="rect">
            <a:avLst/>
          </a:prstGeom>
        </p:spPr>
      </p:pic>
      <p:sp>
        <p:nvSpPr>
          <p:cNvPr id="75" name="Folyamatábra: Bekötés 74"/>
          <p:cNvSpPr/>
          <p:nvPr/>
        </p:nvSpPr>
        <p:spPr>
          <a:xfrm>
            <a:off x="11844681" y="6289166"/>
            <a:ext cx="223267" cy="22326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012" y="5969672"/>
            <a:ext cx="6653334" cy="332423"/>
          </a:xfrm>
          <a:prstGeom prst="rect">
            <a:avLst/>
          </a:prstGeom>
        </p:spPr>
      </p:pic>
      <p:sp>
        <p:nvSpPr>
          <p:cNvPr id="74" name="Folyamatábra: Bekötés 73"/>
          <p:cNvSpPr/>
          <p:nvPr/>
        </p:nvSpPr>
        <p:spPr>
          <a:xfrm>
            <a:off x="6645712" y="5844333"/>
            <a:ext cx="223267" cy="223267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8345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11386</TotalTime>
  <Words>198</Words>
  <Application>Microsoft Office PowerPoint</Application>
  <PresentationFormat>Widescreen</PresentationFormat>
  <Paragraphs>73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JavaScript - UFO hunter game  Playing Field, Position &amp; Spaceship</vt:lpstr>
      <vt:lpstr>The active playing field</vt:lpstr>
      <vt:lpstr>Position Container Array</vt:lpstr>
      <vt:lpstr>Spaceship image  </vt:lpstr>
      <vt:lpstr>Spaceship correct positioning </vt:lpstr>
      <vt:lpstr>Moving our spaceship </vt:lpstr>
      <vt:lpstr>The active playing field</vt:lpstr>
      <vt:lpstr>Spaceship correct positioning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508</cp:revision>
  <dcterms:created xsi:type="dcterms:W3CDTF">2019-02-12T21:35:40Z</dcterms:created>
  <dcterms:modified xsi:type="dcterms:W3CDTF">2023-11-23T14:57:26Z</dcterms:modified>
</cp:coreProperties>
</file>