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Bobby Jones" charset="1" panose="00000000000000000000"/>
      <p:regular r:id="rId18"/>
    </p:embeddedFont>
    <p:embeddedFont>
      <p:font typeface="Canva Sans Bold" charset="1" panose="020B0803030501040103"/>
      <p:regular r:id="rId19"/>
    </p:embeddedFont>
    <p:embeddedFont>
      <p:font typeface="Krabuler" charset="1" panose="00000500000000000000"/>
      <p:regular r:id="rId20"/>
    </p:embeddedFont>
    <p:embeddedFont>
      <p:font typeface="Handy Casual" charset="1" panose="00000500000000000000"/>
      <p:regular r:id="rId21"/>
    </p:embeddedFont>
    <p:embeddedFont>
      <p:font typeface="Nunito Bold" charset="1" panose="00000000000000000000"/>
      <p:regular r:id="rId22"/>
    </p:embeddedFont>
    <p:embeddedFont>
      <p:font typeface="Sniglet" charset="1" panose="04070505030100020000"/>
      <p:regular r:id="rId23"/>
    </p:embeddedFont>
    <p:embeddedFont>
      <p:font typeface="Bricolage Grotesque Ultra-Bold" charset="1" panose="020B0605040402000204"/>
      <p:regular r:id="rId24"/>
    </p:embeddedFont>
    <p:embeddedFont>
      <p:font typeface="Glacial Indifference" charset="1" panose="00000000000000000000"/>
      <p:regular r:id="rId25"/>
    </p:embeddedFont>
    <p:embeddedFont>
      <p:font typeface="Bricolage Grotesque Bold" charset="1" panose="020B0605040402000204"/>
      <p:regular r:id="rId26"/>
    </p:embeddedFont>
    <p:embeddedFont>
      <p:font typeface="Paytone One" charset="1" panose="000005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58E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5733" y="616771"/>
            <a:ext cx="17256534" cy="9053457"/>
            <a:chOff x="0" y="0"/>
            <a:chExt cx="4544931" cy="23844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931" cy="2384450"/>
            </a:xfrm>
            <a:custGeom>
              <a:avLst/>
              <a:gdLst/>
              <a:ahLst/>
              <a:cxnLst/>
              <a:rect r="r" b="b" t="t" l="l"/>
              <a:pathLst>
                <a:path h="2384450" w="4544931">
                  <a:moveTo>
                    <a:pt x="11216" y="0"/>
                  </a:moveTo>
                  <a:lnTo>
                    <a:pt x="4533715" y="0"/>
                  </a:lnTo>
                  <a:cubicBezTo>
                    <a:pt x="4539909" y="0"/>
                    <a:pt x="4544931" y="5022"/>
                    <a:pt x="4544931" y="11216"/>
                  </a:cubicBezTo>
                  <a:lnTo>
                    <a:pt x="4544931" y="2373234"/>
                  </a:lnTo>
                  <a:cubicBezTo>
                    <a:pt x="4544931" y="2376208"/>
                    <a:pt x="4543749" y="2379061"/>
                    <a:pt x="4541646" y="2381165"/>
                  </a:cubicBezTo>
                  <a:cubicBezTo>
                    <a:pt x="4539542" y="2383268"/>
                    <a:pt x="4536689" y="2384450"/>
                    <a:pt x="4533715" y="2384450"/>
                  </a:cubicBezTo>
                  <a:lnTo>
                    <a:pt x="11216" y="2384450"/>
                  </a:lnTo>
                  <a:cubicBezTo>
                    <a:pt x="5022" y="2384450"/>
                    <a:pt x="0" y="2379428"/>
                    <a:pt x="0" y="2373234"/>
                  </a:cubicBezTo>
                  <a:lnTo>
                    <a:pt x="0" y="11216"/>
                  </a:lnTo>
                  <a:cubicBezTo>
                    <a:pt x="0" y="5022"/>
                    <a:pt x="5022" y="0"/>
                    <a:pt x="112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931" cy="2422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6155767"/>
            <a:ext cx="3688004" cy="3102533"/>
          </a:xfrm>
          <a:custGeom>
            <a:avLst/>
            <a:gdLst/>
            <a:ahLst/>
            <a:cxnLst/>
            <a:rect r="r" b="b" t="t" l="l"/>
            <a:pathLst>
              <a:path h="3102533" w="3688004">
                <a:moveTo>
                  <a:pt x="0" y="0"/>
                </a:moveTo>
                <a:lnTo>
                  <a:pt x="3688004" y="0"/>
                </a:lnTo>
                <a:lnTo>
                  <a:pt x="3688004" y="3102533"/>
                </a:lnTo>
                <a:lnTo>
                  <a:pt x="0" y="31025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795908" y="5385518"/>
            <a:ext cx="4759179" cy="3872782"/>
          </a:xfrm>
          <a:custGeom>
            <a:avLst/>
            <a:gdLst/>
            <a:ahLst/>
            <a:cxnLst/>
            <a:rect r="r" b="b" t="t" l="l"/>
            <a:pathLst>
              <a:path h="3872782" w="4759179">
                <a:moveTo>
                  <a:pt x="0" y="0"/>
                </a:moveTo>
                <a:lnTo>
                  <a:pt x="4759179" y="0"/>
                </a:lnTo>
                <a:lnTo>
                  <a:pt x="4759179" y="3872782"/>
                </a:lnTo>
                <a:lnTo>
                  <a:pt x="0" y="38727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41172" y="2131188"/>
            <a:ext cx="16230600" cy="2474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Introduction to object-oriented programming (oop)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CF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6284" y="-208590"/>
            <a:ext cx="9477782" cy="10763510"/>
            <a:chOff x="0" y="0"/>
            <a:chExt cx="3717607" cy="42219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17607" cy="4221926"/>
            </a:xfrm>
            <a:custGeom>
              <a:avLst/>
              <a:gdLst/>
              <a:ahLst/>
              <a:cxnLst/>
              <a:rect r="r" b="b" t="t" l="l"/>
              <a:pathLst>
                <a:path h="4221926" w="3717607">
                  <a:moveTo>
                    <a:pt x="0" y="0"/>
                  </a:moveTo>
                  <a:lnTo>
                    <a:pt x="3717607" y="0"/>
                  </a:lnTo>
                  <a:lnTo>
                    <a:pt x="3717607" y="4221926"/>
                  </a:lnTo>
                  <a:lnTo>
                    <a:pt x="0" y="4221926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717607" cy="42409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504124" y="2210898"/>
            <a:ext cx="6545626" cy="5865203"/>
            <a:chOff x="0" y="0"/>
            <a:chExt cx="1723951" cy="15447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23951" cy="1544745"/>
            </a:xfrm>
            <a:custGeom>
              <a:avLst/>
              <a:gdLst/>
              <a:ahLst/>
              <a:cxnLst/>
              <a:rect r="r" b="b" t="t" l="l"/>
              <a:pathLst>
                <a:path h="1544745" w="1723951">
                  <a:moveTo>
                    <a:pt x="35483" y="0"/>
                  </a:moveTo>
                  <a:lnTo>
                    <a:pt x="1688468" y="0"/>
                  </a:lnTo>
                  <a:cubicBezTo>
                    <a:pt x="1708065" y="0"/>
                    <a:pt x="1723951" y="15886"/>
                    <a:pt x="1723951" y="35483"/>
                  </a:cubicBezTo>
                  <a:lnTo>
                    <a:pt x="1723951" y="1509262"/>
                  </a:lnTo>
                  <a:cubicBezTo>
                    <a:pt x="1723951" y="1528859"/>
                    <a:pt x="1708065" y="1544745"/>
                    <a:pt x="1688468" y="1544745"/>
                  </a:cubicBezTo>
                  <a:lnTo>
                    <a:pt x="35483" y="1544745"/>
                  </a:lnTo>
                  <a:cubicBezTo>
                    <a:pt x="15886" y="1544745"/>
                    <a:pt x="0" y="1528859"/>
                    <a:pt x="0" y="1509262"/>
                  </a:cubicBezTo>
                  <a:lnTo>
                    <a:pt x="0" y="35483"/>
                  </a:lnTo>
                  <a:cubicBezTo>
                    <a:pt x="0" y="15886"/>
                    <a:pt x="15886" y="0"/>
                    <a:pt x="35483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723951" cy="1563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860465" y="3297066"/>
            <a:ext cx="6020026" cy="4036085"/>
            <a:chOff x="0" y="0"/>
            <a:chExt cx="8026701" cy="538144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7156405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b="true" sz="3500">
                  <a:solidFill>
                    <a:srgbClr val="000000"/>
                  </a:solidFill>
                  <a:latin typeface="Bricolage Grotesque Bold"/>
                  <a:ea typeface="Bricolage Grotesque Bold"/>
                  <a:cs typeface="Bricolage Grotesque Bold"/>
                  <a:sym typeface="Bricolage Grotesque Bold"/>
                </a:rPr>
                <a:t>String Characteristics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34119"/>
              <a:ext cx="8026701" cy="44473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96575" indent="-248288" lvl="1">
                <a:lnSpc>
                  <a:spcPts val="2990"/>
                </a:lnSpc>
                <a:buFont typeface="Arial"/>
                <a:buChar char="•"/>
              </a:pPr>
              <a:r>
                <a:rPr lang="en-US" sz="23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Immutable: Once a string is </a:t>
              </a:r>
              <a:r>
                <a:rPr lang="en-US" sz="23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created, it cannot be changed. Any operation that modifies a string will result in a new string being created.</a:t>
              </a:r>
            </a:p>
            <a:p>
              <a:pPr algn="l">
                <a:lnSpc>
                  <a:spcPts val="2990"/>
                </a:lnSpc>
              </a:pPr>
            </a:p>
            <a:p>
              <a:pPr algn="l" marL="496575" indent="-248288" lvl="1">
                <a:lnSpc>
                  <a:spcPts val="2990"/>
                </a:lnSpc>
                <a:buFont typeface="Arial"/>
                <a:buChar char="•"/>
              </a:pPr>
              <a:r>
                <a:rPr lang="en-US" sz="23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Reference Type: Strings are reference types in Java, meaning they store references to objects rather than the actual string data.</a:t>
              </a:r>
            </a:p>
            <a:p>
              <a:pPr algn="l" marL="0" indent="0" lvl="0">
                <a:lnSpc>
                  <a:spcPts val="29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542652">
            <a:off x="10191858" y="1154791"/>
            <a:ext cx="1736593" cy="1673444"/>
          </a:xfrm>
          <a:custGeom>
            <a:avLst/>
            <a:gdLst/>
            <a:ahLst/>
            <a:cxnLst/>
            <a:rect r="r" b="b" t="t" l="l"/>
            <a:pathLst>
              <a:path h="1673444" w="1736593">
                <a:moveTo>
                  <a:pt x="0" y="0"/>
                </a:moveTo>
                <a:lnTo>
                  <a:pt x="1736594" y="0"/>
                </a:lnTo>
                <a:lnTo>
                  <a:pt x="1736594" y="1673444"/>
                </a:lnTo>
                <a:lnTo>
                  <a:pt x="0" y="1673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10236723">
            <a:off x="15947243" y="7358431"/>
            <a:ext cx="1866496" cy="2102344"/>
          </a:xfrm>
          <a:custGeom>
            <a:avLst/>
            <a:gdLst/>
            <a:ahLst/>
            <a:cxnLst/>
            <a:rect r="r" b="b" t="t" l="l"/>
            <a:pathLst>
              <a:path h="2102344" w="1866496">
                <a:moveTo>
                  <a:pt x="0" y="0"/>
                </a:moveTo>
                <a:lnTo>
                  <a:pt x="1866496" y="0"/>
                </a:lnTo>
                <a:lnTo>
                  <a:pt x="1866496" y="2102344"/>
                </a:lnTo>
                <a:lnTo>
                  <a:pt x="0" y="21023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178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95141" y="687520"/>
            <a:ext cx="6570589" cy="2283949"/>
            <a:chOff x="0" y="0"/>
            <a:chExt cx="8760786" cy="304526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66675"/>
              <a:ext cx="8760786" cy="1554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800"/>
                </a:lnSpc>
              </a:pPr>
              <a:r>
                <a:rPr lang="en-US" b="true" sz="8000">
                  <a:solidFill>
                    <a:srgbClr val="000000"/>
                  </a:solidFill>
                  <a:latin typeface="Bricolage Grotesque Ultra-Bold"/>
                  <a:ea typeface="Bricolage Grotesque Ultra-Bold"/>
                  <a:cs typeface="Bricolage Grotesque Ultra-Bold"/>
                  <a:sym typeface="Bricolage Grotesque Ultra-Bold"/>
                </a:rPr>
                <a:t>String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844905"/>
              <a:ext cx="8760786" cy="12003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 Java, strings are objects that represent sequences of characters.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5141" y="3678968"/>
            <a:ext cx="6570589" cy="2541127"/>
            <a:chOff x="0" y="0"/>
            <a:chExt cx="8760786" cy="338817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28575"/>
              <a:ext cx="8760786" cy="1326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50"/>
                </a:lnSpc>
              </a:pPr>
              <a:r>
                <a:rPr lang="en-US" b="true" sz="3500">
                  <a:solidFill>
                    <a:srgbClr val="000000"/>
                  </a:solidFill>
                  <a:latin typeface="Bricolage Grotesque Ultra-Bold"/>
                  <a:ea typeface="Bricolage Grotesque Ultra-Bold"/>
                  <a:cs typeface="Bricolage Grotesque Ultra-Bold"/>
                  <a:sym typeface="Bricolage Grotesque Ultra-Bold"/>
                </a:rPr>
                <a:t>String creation using String Literal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578208"/>
              <a:ext cx="8760786" cy="18099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8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String str1 = "Hello, World!";</a:t>
              </a:r>
            </a:p>
            <a:p>
              <a:pPr algn="l">
                <a:lnSpc>
                  <a:spcPts val="3640"/>
                </a:lnSpc>
              </a:pPr>
              <a:r>
                <a:rPr lang="en-US" sz="28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String str2 = "Hello, World!";</a:t>
              </a:r>
            </a:p>
            <a:p>
              <a:pPr algn="l" marL="0" indent="0" lvl="0">
                <a:lnSpc>
                  <a:spcPts val="36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95141" y="6527943"/>
            <a:ext cx="6570589" cy="2501757"/>
            <a:chOff x="0" y="0"/>
            <a:chExt cx="8760786" cy="3335677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28575"/>
              <a:ext cx="8760786" cy="12736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40"/>
                </a:lnSpc>
              </a:pPr>
              <a:r>
                <a:rPr lang="en-US" b="true" sz="3400">
                  <a:solidFill>
                    <a:srgbClr val="000000"/>
                  </a:solidFill>
                  <a:latin typeface="Bricolage Grotesque Ultra-Bold"/>
                  <a:ea typeface="Bricolage Grotesque Ultra-Bold"/>
                  <a:cs typeface="Bricolage Grotesque Ultra-Bold"/>
                  <a:sym typeface="Bricolage Grotesque Ultra-Bold"/>
                </a:rPr>
                <a:t>String creation using new Keyword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525715"/>
              <a:ext cx="8760786" cy="18099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8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String str1 = new String("Hello, World!");</a:t>
              </a:r>
            </a:p>
            <a:p>
              <a:pPr algn="l">
                <a:lnSpc>
                  <a:spcPts val="3640"/>
                </a:lnSpc>
              </a:pPr>
              <a:r>
                <a:rPr lang="en-US" sz="28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String str2 = new String("Hello, World!");</a:t>
              </a:r>
            </a:p>
            <a:p>
              <a:pPr algn="l" marL="0" indent="0" lvl="0">
                <a:lnSpc>
                  <a:spcPts val="364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fast">
    <p:push dir="l"/>
  </p:transition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3DBA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365" y="453924"/>
            <a:ext cx="17779374" cy="9379152"/>
            <a:chOff x="0" y="0"/>
            <a:chExt cx="62563075" cy="330038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2418295" cy="32859113"/>
            </a:xfrm>
            <a:custGeom>
              <a:avLst/>
              <a:gdLst/>
              <a:ahLst/>
              <a:cxnLst/>
              <a:rect r="r" b="b" t="t" l="l"/>
              <a:pathLst>
                <a:path h="32859113" w="62418295">
                  <a:moveTo>
                    <a:pt x="0" y="0"/>
                  </a:moveTo>
                  <a:lnTo>
                    <a:pt x="62418295" y="0"/>
                  </a:lnTo>
                  <a:lnTo>
                    <a:pt x="62418295" y="32859113"/>
                  </a:lnTo>
                  <a:lnTo>
                    <a:pt x="0" y="32859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563077" cy="33003892"/>
            </a:xfrm>
            <a:custGeom>
              <a:avLst/>
              <a:gdLst/>
              <a:ahLst/>
              <a:cxnLst/>
              <a:rect r="r" b="b" t="t" l="l"/>
              <a:pathLst>
                <a:path h="33003892" w="62563077">
                  <a:moveTo>
                    <a:pt x="62418292" y="32859114"/>
                  </a:moveTo>
                  <a:lnTo>
                    <a:pt x="62563077" y="32859114"/>
                  </a:lnTo>
                  <a:lnTo>
                    <a:pt x="62563077" y="33003892"/>
                  </a:lnTo>
                  <a:lnTo>
                    <a:pt x="62418292" y="33003892"/>
                  </a:lnTo>
                  <a:lnTo>
                    <a:pt x="62418292" y="3285911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2859114"/>
                  </a:lnTo>
                  <a:lnTo>
                    <a:pt x="0" y="32859114"/>
                  </a:lnTo>
                  <a:lnTo>
                    <a:pt x="0" y="144780"/>
                  </a:lnTo>
                  <a:close/>
                  <a:moveTo>
                    <a:pt x="0" y="32859114"/>
                  </a:moveTo>
                  <a:lnTo>
                    <a:pt x="144780" y="32859114"/>
                  </a:lnTo>
                  <a:lnTo>
                    <a:pt x="144780" y="33003892"/>
                  </a:lnTo>
                  <a:lnTo>
                    <a:pt x="0" y="33003892"/>
                  </a:lnTo>
                  <a:lnTo>
                    <a:pt x="0" y="32859114"/>
                  </a:lnTo>
                  <a:close/>
                  <a:moveTo>
                    <a:pt x="62418292" y="144780"/>
                  </a:moveTo>
                  <a:lnTo>
                    <a:pt x="62563077" y="144780"/>
                  </a:lnTo>
                  <a:lnTo>
                    <a:pt x="62563077" y="32859114"/>
                  </a:lnTo>
                  <a:lnTo>
                    <a:pt x="62418292" y="32859114"/>
                  </a:lnTo>
                  <a:lnTo>
                    <a:pt x="62418292" y="144780"/>
                  </a:lnTo>
                  <a:close/>
                  <a:moveTo>
                    <a:pt x="144780" y="32859114"/>
                  </a:moveTo>
                  <a:lnTo>
                    <a:pt x="62418292" y="32859114"/>
                  </a:lnTo>
                  <a:lnTo>
                    <a:pt x="62418292" y="33003892"/>
                  </a:lnTo>
                  <a:lnTo>
                    <a:pt x="144780" y="33003892"/>
                  </a:lnTo>
                  <a:lnTo>
                    <a:pt x="144780" y="32859114"/>
                  </a:lnTo>
                  <a:close/>
                  <a:moveTo>
                    <a:pt x="62418292" y="0"/>
                  </a:moveTo>
                  <a:lnTo>
                    <a:pt x="62563077" y="0"/>
                  </a:lnTo>
                  <a:lnTo>
                    <a:pt x="62563077" y="144780"/>
                  </a:lnTo>
                  <a:lnTo>
                    <a:pt x="62418292" y="144780"/>
                  </a:lnTo>
                  <a:lnTo>
                    <a:pt x="62418292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2418292" y="0"/>
                  </a:lnTo>
                  <a:lnTo>
                    <a:pt x="6241829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885825"/>
            <a:ext cx="16230600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Operations on Strings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8690" y="2572361"/>
            <a:ext cx="16690620" cy="5887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38" indent="-399419" lvl="1">
              <a:lnSpc>
                <a:spcPts val="5180"/>
              </a:lnSpc>
              <a:buAutoNum type="arabicPeriod" startAt="1"/>
            </a:pPr>
            <a:r>
              <a:rPr lang="en-US" b="true" sz="3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length(): Returns the length of the string.</a:t>
            </a:r>
          </a:p>
          <a:p>
            <a:pPr algn="l" marL="798838" indent="-399419" lvl="1">
              <a:lnSpc>
                <a:spcPts val="5180"/>
              </a:lnSpc>
              <a:buAutoNum type="arabicPeriod" startAt="1"/>
            </a:pPr>
            <a:r>
              <a:rPr lang="en-US" b="true" sz="3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charAt(index): Returns the character at the specified index.</a:t>
            </a:r>
          </a:p>
          <a:p>
            <a:pPr algn="l" marL="798838" indent="-399419" lvl="1">
              <a:lnSpc>
                <a:spcPts val="5180"/>
              </a:lnSpc>
              <a:buAutoNum type="arabicPeriod" startAt="1"/>
            </a:pPr>
            <a:r>
              <a:rPr lang="en-US" b="true" sz="3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substring(start): Returns a substring from the given starting index.</a:t>
            </a:r>
          </a:p>
          <a:p>
            <a:pPr algn="l" marL="798838" indent="-399419" lvl="1">
              <a:lnSpc>
                <a:spcPts val="5180"/>
              </a:lnSpc>
              <a:buAutoNum type="arabicPeriod" startAt="1"/>
            </a:pPr>
            <a:r>
              <a:rPr lang="en-US" b="true" sz="3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equals(String): Compares two strings for equality.</a:t>
            </a:r>
          </a:p>
          <a:p>
            <a:pPr algn="l" marL="798838" indent="-399419" lvl="1">
              <a:lnSpc>
                <a:spcPts val="5180"/>
              </a:lnSpc>
              <a:buAutoNum type="arabicPeriod" startAt="1"/>
            </a:pPr>
            <a:r>
              <a:rPr lang="en-US" b="true" sz="3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substring(start, end): Returns a substring between the specified start and end indices.</a:t>
            </a:r>
          </a:p>
          <a:p>
            <a:pPr algn="l" marL="798838" indent="-399419" lvl="1">
              <a:lnSpc>
                <a:spcPts val="5180"/>
              </a:lnSpc>
              <a:buAutoNum type="arabicPeriod" startAt="1"/>
            </a:pPr>
            <a:r>
              <a:rPr lang="en-US" b="true" sz="3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replace(old, new): Replaces occurrences of old with new in the string.</a:t>
            </a:r>
          </a:p>
          <a:p>
            <a:pPr algn="l" marL="798838" indent="-399419" lvl="1">
              <a:lnSpc>
                <a:spcPts val="5180"/>
              </a:lnSpc>
              <a:buAutoNum type="arabicPeriod" startAt="1"/>
            </a:pPr>
            <a:r>
              <a:rPr lang="en-US" b="true" sz="3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contains(substring): Checks if the string contains the specified substring.</a:t>
            </a:r>
          </a:p>
        </p:txBody>
      </p:sp>
    </p:spTree>
  </p:cSld>
  <p:clrMapOvr>
    <a:masterClrMapping/>
  </p:clrMapOvr>
  <p:transition spd="fast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3E5B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795283" y="971550"/>
            <a:ext cx="8697434" cy="3896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49"/>
              </a:lnSpc>
            </a:pPr>
            <a:r>
              <a:rPr lang="en-US" sz="6999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Thank You for Listening!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813487" y="3321070"/>
            <a:ext cx="4661027" cy="4669862"/>
            <a:chOff x="0" y="0"/>
            <a:chExt cx="6214702" cy="62264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24438"/>
              <a:ext cx="5797485" cy="6202045"/>
            </a:xfrm>
            <a:custGeom>
              <a:avLst/>
              <a:gdLst/>
              <a:ahLst/>
              <a:cxnLst/>
              <a:rect r="r" b="b" t="t" l="l"/>
              <a:pathLst>
                <a:path h="6202045" w="5797485">
                  <a:moveTo>
                    <a:pt x="0" y="0"/>
                  </a:moveTo>
                  <a:lnTo>
                    <a:pt x="5797485" y="0"/>
                  </a:lnTo>
                  <a:lnTo>
                    <a:pt x="5797485" y="6202044"/>
                  </a:lnTo>
                  <a:lnTo>
                    <a:pt x="0" y="6202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394" r="-21527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false" rot="0">
              <a:off x="5772085" y="0"/>
              <a:ext cx="442617" cy="6226482"/>
            </a:xfrm>
            <a:custGeom>
              <a:avLst/>
              <a:gdLst/>
              <a:ahLst/>
              <a:cxnLst/>
              <a:rect r="r" b="b" t="t" l="l"/>
              <a:pathLst>
                <a:path h="6226482" w="442617">
                  <a:moveTo>
                    <a:pt x="442617" y="0"/>
                  </a:moveTo>
                  <a:lnTo>
                    <a:pt x="0" y="0"/>
                  </a:lnTo>
                  <a:lnTo>
                    <a:pt x="0" y="6226482"/>
                  </a:lnTo>
                  <a:lnTo>
                    <a:pt x="442617" y="6226482"/>
                  </a:lnTo>
                  <a:lnTo>
                    <a:pt x="442617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491787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B6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1686" y="309862"/>
            <a:ext cx="17809573" cy="9500724"/>
            <a:chOff x="0" y="0"/>
            <a:chExt cx="4690587" cy="25022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90587" cy="2502248"/>
            </a:xfrm>
            <a:custGeom>
              <a:avLst/>
              <a:gdLst/>
              <a:ahLst/>
              <a:cxnLst/>
              <a:rect r="r" b="b" t="t" l="l"/>
              <a:pathLst>
                <a:path h="2502248" w="4690587">
                  <a:moveTo>
                    <a:pt x="10868" y="0"/>
                  </a:moveTo>
                  <a:lnTo>
                    <a:pt x="4679719" y="0"/>
                  </a:lnTo>
                  <a:cubicBezTo>
                    <a:pt x="4682602" y="0"/>
                    <a:pt x="4685366" y="1145"/>
                    <a:pt x="4687404" y="3183"/>
                  </a:cubicBezTo>
                  <a:cubicBezTo>
                    <a:pt x="4689442" y="5221"/>
                    <a:pt x="4690587" y="7985"/>
                    <a:pt x="4690587" y="10868"/>
                  </a:cubicBezTo>
                  <a:lnTo>
                    <a:pt x="4690587" y="2491381"/>
                  </a:lnTo>
                  <a:cubicBezTo>
                    <a:pt x="4690587" y="2494263"/>
                    <a:pt x="4689442" y="2497027"/>
                    <a:pt x="4687404" y="2499065"/>
                  </a:cubicBezTo>
                  <a:cubicBezTo>
                    <a:pt x="4685366" y="2501103"/>
                    <a:pt x="4682602" y="2502248"/>
                    <a:pt x="4679719" y="2502248"/>
                  </a:cubicBezTo>
                  <a:lnTo>
                    <a:pt x="10868" y="2502248"/>
                  </a:lnTo>
                  <a:cubicBezTo>
                    <a:pt x="7985" y="2502248"/>
                    <a:pt x="5221" y="2501103"/>
                    <a:pt x="3183" y="2499065"/>
                  </a:cubicBezTo>
                  <a:cubicBezTo>
                    <a:pt x="1145" y="2497027"/>
                    <a:pt x="0" y="2494263"/>
                    <a:pt x="0" y="2491381"/>
                  </a:cubicBezTo>
                  <a:lnTo>
                    <a:pt x="0" y="10868"/>
                  </a:lnTo>
                  <a:cubicBezTo>
                    <a:pt x="0" y="7985"/>
                    <a:pt x="1145" y="5221"/>
                    <a:pt x="3183" y="3183"/>
                  </a:cubicBezTo>
                  <a:cubicBezTo>
                    <a:pt x="5221" y="1145"/>
                    <a:pt x="7985" y="0"/>
                    <a:pt x="1086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90587" cy="25403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84720" y="2428983"/>
            <a:ext cx="742004" cy="1262986"/>
          </a:xfrm>
          <a:custGeom>
            <a:avLst/>
            <a:gdLst/>
            <a:ahLst/>
            <a:cxnLst/>
            <a:rect r="r" b="b" t="t" l="l"/>
            <a:pathLst>
              <a:path h="1262986" w="742004">
                <a:moveTo>
                  <a:pt x="0" y="0"/>
                </a:moveTo>
                <a:lnTo>
                  <a:pt x="742004" y="0"/>
                </a:lnTo>
                <a:lnTo>
                  <a:pt x="742004" y="1262986"/>
                </a:lnTo>
                <a:lnTo>
                  <a:pt x="0" y="1262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447957" y="4219379"/>
            <a:ext cx="1506212" cy="850749"/>
            <a:chOff x="0" y="0"/>
            <a:chExt cx="947427" cy="5351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47427" cy="535132"/>
            </a:xfrm>
            <a:custGeom>
              <a:avLst/>
              <a:gdLst/>
              <a:ahLst/>
              <a:cxnLst/>
              <a:rect r="r" b="b" t="t" l="l"/>
              <a:pathLst>
                <a:path h="535132" w="947427">
                  <a:moveTo>
                    <a:pt x="947427" y="267566"/>
                  </a:moveTo>
                  <a:lnTo>
                    <a:pt x="541027" y="0"/>
                  </a:lnTo>
                  <a:lnTo>
                    <a:pt x="541027" y="203200"/>
                  </a:lnTo>
                  <a:lnTo>
                    <a:pt x="0" y="203200"/>
                  </a:lnTo>
                  <a:lnTo>
                    <a:pt x="0" y="331932"/>
                  </a:lnTo>
                  <a:lnTo>
                    <a:pt x="541027" y="331932"/>
                  </a:lnTo>
                  <a:lnTo>
                    <a:pt x="541027" y="535132"/>
                  </a:lnTo>
                  <a:lnTo>
                    <a:pt x="947427" y="267566"/>
                  </a:lnTo>
                  <a:close/>
                </a:path>
              </a:pathLst>
            </a:custGeom>
            <a:solidFill>
              <a:srgbClr val="FCB6A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65100"/>
              <a:ext cx="845827" cy="16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43491" y="658847"/>
            <a:ext cx="14849087" cy="1246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13"/>
              </a:lnSpc>
            </a:pPr>
            <a:r>
              <a:rPr lang="en-US" sz="78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Evolution of Oop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5067" y="3729674"/>
            <a:ext cx="4642890" cy="1823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7"/>
              </a:lnSpc>
            </a:pPr>
            <a:r>
              <a:rPr lang="en-US" sz="258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Pre-OOP Era (1950s-1970s)</a:t>
            </a:r>
          </a:p>
          <a:p>
            <a:pPr algn="l" marL="557947" indent="-278974" lvl="1">
              <a:lnSpc>
                <a:spcPts val="3617"/>
              </a:lnSpc>
              <a:buFont typeface="Arial"/>
              <a:buChar char="•"/>
            </a:pPr>
            <a:r>
              <a:rPr lang="en-US" b="true" sz="258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Procedural Language (Fortran)</a:t>
            </a:r>
          </a:p>
          <a:p>
            <a:pPr algn="l" marL="557947" indent="-278974" lvl="1">
              <a:lnSpc>
                <a:spcPts val="3617"/>
              </a:lnSpc>
              <a:buFont typeface="Arial"/>
              <a:buChar char="•"/>
            </a:pPr>
            <a:r>
              <a:rPr lang="en-US" b="true" sz="258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Structural Language (C)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9649127" y="2428983"/>
            <a:ext cx="797732" cy="1357841"/>
          </a:xfrm>
          <a:custGeom>
            <a:avLst/>
            <a:gdLst/>
            <a:ahLst/>
            <a:cxnLst/>
            <a:rect r="r" b="b" t="t" l="l"/>
            <a:pathLst>
              <a:path h="1357841" w="797732">
                <a:moveTo>
                  <a:pt x="0" y="0"/>
                </a:moveTo>
                <a:lnTo>
                  <a:pt x="797731" y="0"/>
                </a:lnTo>
                <a:lnTo>
                  <a:pt x="797731" y="1357841"/>
                </a:lnTo>
                <a:lnTo>
                  <a:pt x="0" y="13578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508239" y="3870656"/>
            <a:ext cx="5877238" cy="1682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8"/>
              </a:lnSpc>
            </a:pPr>
            <a:r>
              <a:rPr lang="en-US" sz="24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Early Concepts Leading to OOP:</a:t>
            </a:r>
          </a:p>
          <a:p>
            <a:pPr algn="l" marL="519438" indent="-259719" lvl="1">
              <a:lnSpc>
                <a:spcPts val="3368"/>
              </a:lnSpc>
              <a:buFont typeface="Arial"/>
              <a:buChar char="•"/>
            </a:pPr>
            <a:r>
              <a:rPr lang="en-US" b="true" sz="24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Simula (1967): First to introduce classes, objects, inheritance, and polymorphism.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3443508" y="4219379"/>
            <a:ext cx="1496619" cy="845330"/>
            <a:chOff x="0" y="0"/>
            <a:chExt cx="947427" cy="5351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47427" cy="535132"/>
            </a:xfrm>
            <a:custGeom>
              <a:avLst/>
              <a:gdLst/>
              <a:ahLst/>
              <a:cxnLst/>
              <a:rect r="r" b="b" t="t" l="l"/>
              <a:pathLst>
                <a:path h="535132" w="947427">
                  <a:moveTo>
                    <a:pt x="947427" y="267566"/>
                  </a:moveTo>
                  <a:lnTo>
                    <a:pt x="541027" y="0"/>
                  </a:lnTo>
                  <a:lnTo>
                    <a:pt x="541027" y="203200"/>
                  </a:lnTo>
                  <a:lnTo>
                    <a:pt x="0" y="203200"/>
                  </a:lnTo>
                  <a:lnTo>
                    <a:pt x="0" y="331932"/>
                  </a:lnTo>
                  <a:lnTo>
                    <a:pt x="541027" y="331932"/>
                  </a:lnTo>
                  <a:lnTo>
                    <a:pt x="541027" y="535132"/>
                  </a:lnTo>
                  <a:lnTo>
                    <a:pt x="947427" y="267566"/>
                  </a:lnTo>
                  <a:close/>
                </a:path>
              </a:pathLst>
            </a:custGeom>
            <a:solidFill>
              <a:srgbClr val="FCB6A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65100"/>
              <a:ext cx="845827" cy="16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5492577" y="3908756"/>
            <a:ext cx="766073" cy="1303954"/>
          </a:xfrm>
          <a:custGeom>
            <a:avLst/>
            <a:gdLst/>
            <a:ahLst/>
            <a:cxnLst/>
            <a:rect r="r" b="b" t="t" l="l"/>
            <a:pathLst>
              <a:path h="1303954" w="766073">
                <a:moveTo>
                  <a:pt x="0" y="0"/>
                </a:moveTo>
                <a:lnTo>
                  <a:pt x="766073" y="0"/>
                </a:lnTo>
                <a:lnTo>
                  <a:pt x="766073" y="1303953"/>
                </a:lnTo>
                <a:lnTo>
                  <a:pt x="0" y="13039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385477" y="5515365"/>
            <a:ext cx="4386790" cy="165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8"/>
              </a:lnSpc>
            </a:pPr>
            <a:r>
              <a:rPr lang="en-US" sz="24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Formalization and Wider Adoption (1980s):</a:t>
            </a:r>
          </a:p>
          <a:p>
            <a:pPr algn="l" marL="519438" indent="-259719" lvl="1">
              <a:lnSpc>
                <a:spcPts val="3368"/>
              </a:lnSpc>
              <a:buFont typeface="Arial"/>
              <a:buChar char="•"/>
            </a:pPr>
            <a:r>
              <a:rPr lang="en-US" b="true" sz="24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Inclusion of oop concepts in C and the rise of C++.</a:t>
            </a:r>
          </a:p>
        </p:txBody>
      </p:sp>
      <p:grpSp>
        <p:nvGrpSpPr>
          <p:cNvPr name="Group 18" id="18"/>
          <p:cNvGrpSpPr/>
          <p:nvPr/>
        </p:nvGrpSpPr>
        <p:grpSpPr>
          <a:xfrm rot="-10800000">
            <a:off x="10766334" y="6147994"/>
            <a:ext cx="1784147" cy="845330"/>
            <a:chOff x="0" y="0"/>
            <a:chExt cx="1129445" cy="5351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29445" cy="535132"/>
            </a:xfrm>
            <a:custGeom>
              <a:avLst/>
              <a:gdLst/>
              <a:ahLst/>
              <a:cxnLst/>
              <a:rect r="r" b="b" t="t" l="l"/>
              <a:pathLst>
                <a:path h="535132" w="1129445">
                  <a:moveTo>
                    <a:pt x="1129445" y="267566"/>
                  </a:moveTo>
                  <a:lnTo>
                    <a:pt x="723045" y="0"/>
                  </a:lnTo>
                  <a:lnTo>
                    <a:pt x="723045" y="203200"/>
                  </a:lnTo>
                  <a:lnTo>
                    <a:pt x="0" y="203200"/>
                  </a:lnTo>
                  <a:lnTo>
                    <a:pt x="0" y="331932"/>
                  </a:lnTo>
                  <a:lnTo>
                    <a:pt x="723045" y="331932"/>
                  </a:lnTo>
                  <a:lnTo>
                    <a:pt x="723045" y="535132"/>
                  </a:lnTo>
                  <a:lnTo>
                    <a:pt x="1129445" y="267566"/>
                  </a:lnTo>
                  <a:close/>
                </a:path>
              </a:pathLst>
            </a:custGeom>
            <a:solidFill>
              <a:srgbClr val="FCB6A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65100"/>
              <a:ext cx="1027845" cy="16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8851395" y="5891739"/>
            <a:ext cx="797732" cy="1357841"/>
          </a:xfrm>
          <a:custGeom>
            <a:avLst/>
            <a:gdLst/>
            <a:ahLst/>
            <a:cxnLst/>
            <a:rect r="r" b="b" t="t" l="l"/>
            <a:pathLst>
              <a:path h="1357841" w="797732">
                <a:moveTo>
                  <a:pt x="0" y="0"/>
                </a:moveTo>
                <a:lnTo>
                  <a:pt x="797732" y="0"/>
                </a:lnTo>
                <a:lnTo>
                  <a:pt x="797732" y="1357841"/>
                </a:lnTo>
                <a:lnTo>
                  <a:pt x="0" y="13578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7119324" y="7411505"/>
            <a:ext cx="6655069" cy="1234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8"/>
              </a:lnSpc>
            </a:pPr>
            <a:r>
              <a:rPr lang="en-US" sz="24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Mainstream Adoption (1990s):</a:t>
            </a:r>
          </a:p>
          <a:p>
            <a:pPr algn="l" marL="519438" indent="-259719" lvl="1">
              <a:lnSpc>
                <a:spcPts val="3368"/>
              </a:lnSpc>
              <a:buFont typeface="Arial"/>
              <a:buChar char="•"/>
            </a:pPr>
            <a:r>
              <a:rPr lang="en-US" b="true" sz="24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Sun Microsystem builts Java.</a:t>
            </a:r>
          </a:p>
          <a:p>
            <a:pPr algn="l" marL="519438" indent="-259719" lvl="1">
              <a:lnSpc>
                <a:spcPts val="3368"/>
              </a:lnSpc>
              <a:buFont typeface="Arial"/>
              <a:buChar char="•"/>
            </a:pPr>
            <a:r>
              <a:rPr lang="en-US" b="true" sz="24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Microsoft builts C#.</a:t>
            </a:r>
          </a:p>
        </p:txBody>
      </p:sp>
      <p:grpSp>
        <p:nvGrpSpPr>
          <p:cNvPr name="Group 23" id="23"/>
          <p:cNvGrpSpPr/>
          <p:nvPr/>
        </p:nvGrpSpPr>
        <p:grpSpPr>
          <a:xfrm rot="-10800000">
            <a:off x="5308990" y="6147994"/>
            <a:ext cx="1784147" cy="845330"/>
            <a:chOff x="0" y="0"/>
            <a:chExt cx="1129445" cy="5351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29445" cy="535132"/>
            </a:xfrm>
            <a:custGeom>
              <a:avLst/>
              <a:gdLst/>
              <a:ahLst/>
              <a:cxnLst/>
              <a:rect r="r" b="b" t="t" l="l"/>
              <a:pathLst>
                <a:path h="535132" w="1129445">
                  <a:moveTo>
                    <a:pt x="1129445" y="267566"/>
                  </a:moveTo>
                  <a:lnTo>
                    <a:pt x="723045" y="0"/>
                  </a:lnTo>
                  <a:lnTo>
                    <a:pt x="723045" y="203200"/>
                  </a:lnTo>
                  <a:lnTo>
                    <a:pt x="0" y="203200"/>
                  </a:lnTo>
                  <a:lnTo>
                    <a:pt x="0" y="331932"/>
                  </a:lnTo>
                  <a:lnTo>
                    <a:pt x="723045" y="331932"/>
                  </a:lnTo>
                  <a:lnTo>
                    <a:pt x="723045" y="535132"/>
                  </a:lnTo>
                  <a:lnTo>
                    <a:pt x="1129445" y="267566"/>
                  </a:lnTo>
                  <a:close/>
                </a:path>
              </a:pathLst>
            </a:custGeom>
            <a:solidFill>
              <a:srgbClr val="FCB6AE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165100"/>
              <a:ext cx="1027845" cy="16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2128992" y="5891739"/>
            <a:ext cx="797732" cy="1357841"/>
          </a:xfrm>
          <a:custGeom>
            <a:avLst/>
            <a:gdLst/>
            <a:ahLst/>
            <a:cxnLst/>
            <a:rect r="r" b="b" t="t" l="l"/>
            <a:pathLst>
              <a:path h="1357841" w="797732">
                <a:moveTo>
                  <a:pt x="0" y="0"/>
                </a:moveTo>
                <a:lnTo>
                  <a:pt x="797732" y="0"/>
                </a:lnTo>
                <a:lnTo>
                  <a:pt x="797732" y="1357841"/>
                </a:lnTo>
                <a:lnTo>
                  <a:pt x="0" y="13578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159492" y="7430555"/>
            <a:ext cx="6655069" cy="1234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8"/>
              </a:lnSpc>
            </a:pPr>
            <a:r>
              <a:rPr lang="en-US" sz="24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Modern Era (2000s-Present):</a:t>
            </a:r>
          </a:p>
          <a:p>
            <a:pPr algn="l" marL="519438" indent="-259719" lvl="1">
              <a:lnSpc>
                <a:spcPts val="3368"/>
              </a:lnSpc>
              <a:buFont typeface="Arial"/>
              <a:buChar char="•"/>
            </a:pPr>
            <a:r>
              <a:rPr lang="en-US" b="true" sz="24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Agile works on oop principles.</a:t>
            </a:r>
          </a:p>
          <a:p>
            <a:pPr algn="l" marL="519438" indent="-259719" lvl="1">
              <a:lnSpc>
                <a:spcPts val="3368"/>
              </a:lnSpc>
              <a:buFont typeface="Arial"/>
              <a:buChar char="•"/>
            </a:pPr>
            <a:r>
              <a:rPr lang="en-US" b="true" sz="240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Functional programming.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122617">
            <a:off x="8504696" y="2247821"/>
            <a:ext cx="1437070" cy="1309040"/>
          </a:xfrm>
          <a:custGeom>
            <a:avLst/>
            <a:gdLst/>
            <a:ahLst/>
            <a:cxnLst/>
            <a:rect r="r" b="b" t="t" l="l"/>
            <a:pathLst>
              <a:path h="1309040" w="143707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10971" y="3743909"/>
            <a:ext cx="5786268" cy="10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7700" spc="16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OOP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18870" y="4889554"/>
            <a:ext cx="4868434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0"/>
              </a:lnSpc>
            </a:pPr>
            <a:r>
              <a:rPr lang="en-US" sz="6000" spc="131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PRINCIPLES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355999" y="1600354"/>
            <a:ext cx="4313540" cy="1270557"/>
            <a:chOff x="0" y="0"/>
            <a:chExt cx="1242120" cy="3658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2120" cy="365868"/>
            </a:xfrm>
            <a:custGeom>
              <a:avLst/>
              <a:gdLst/>
              <a:ahLst/>
              <a:cxnLst/>
              <a:rect r="r" b="b" t="t" l="l"/>
              <a:pathLst>
                <a:path h="365868" w="1242120">
                  <a:moveTo>
                    <a:pt x="64613" y="0"/>
                  </a:moveTo>
                  <a:lnTo>
                    <a:pt x="1177508" y="0"/>
                  </a:lnTo>
                  <a:cubicBezTo>
                    <a:pt x="1194644" y="0"/>
                    <a:pt x="1211079" y="6807"/>
                    <a:pt x="1223196" y="18925"/>
                  </a:cubicBezTo>
                  <a:cubicBezTo>
                    <a:pt x="1235313" y="31042"/>
                    <a:pt x="1242120" y="47476"/>
                    <a:pt x="1242120" y="64613"/>
                  </a:cubicBezTo>
                  <a:lnTo>
                    <a:pt x="1242120" y="301255"/>
                  </a:lnTo>
                  <a:cubicBezTo>
                    <a:pt x="1242120" y="318391"/>
                    <a:pt x="1235313" y="334826"/>
                    <a:pt x="1223196" y="346943"/>
                  </a:cubicBezTo>
                  <a:cubicBezTo>
                    <a:pt x="1211079" y="359060"/>
                    <a:pt x="1194644" y="365868"/>
                    <a:pt x="1177508" y="365868"/>
                  </a:cubicBezTo>
                  <a:lnTo>
                    <a:pt x="64613" y="365868"/>
                  </a:lnTo>
                  <a:cubicBezTo>
                    <a:pt x="47476" y="365868"/>
                    <a:pt x="31042" y="359060"/>
                    <a:pt x="18925" y="346943"/>
                  </a:cubicBezTo>
                  <a:cubicBezTo>
                    <a:pt x="6807" y="334826"/>
                    <a:pt x="0" y="318391"/>
                    <a:pt x="0" y="301255"/>
                  </a:cubicBezTo>
                  <a:lnTo>
                    <a:pt x="0" y="64613"/>
                  </a:lnTo>
                  <a:cubicBezTo>
                    <a:pt x="0" y="47476"/>
                    <a:pt x="6807" y="31042"/>
                    <a:pt x="18925" y="18925"/>
                  </a:cubicBezTo>
                  <a:cubicBezTo>
                    <a:pt x="31042" y="6807"/>
                    <a:pt x="47476" y="0"/>
                    <a:pt x="64613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1242120" cy="337293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76915" y="6306554"/>
            <a:ext cx="3892624" cy="1245872"/>
            <a:chOff x="0" y="0"/>
            <a:chExt cx="1120914" cy="3587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20914" cy="358759"/>
            </a:xfrm>
            <a:custGeom>
              <a:avLst/>
              <a:gdLst/>
              <a:ahLst/>
              <a:cxnLst/>
              <a:rect r="r" b="b" t="t" l="l"/>
              <a:pathLst>
                <a:path h="358759" w="1120914">
                  <a:moveTo>
                    <a:pt x="71599" y="0"/>
                  </a:moveTo>
                  <a:lnTo>
                    <a:pt x="1049315" y="0"/>
                  </a:lnTo>
                  <a:cubicBezTo>
                    <a:pt x="1088858" y="0"/>
                    <a:pt x="1120914" y="32056"/>
                    <a:pt x="1120914" y="71599"/>
                  </a:cubicBezTo>
                  <a:lnTo>
                    <a:pt x="1120914" y="287160"/>
                  </a:lnTo>
                  <a:cubicBezTo>
                    <a:pt x="1120914" y="306149"/>
                    <a:pt x="1113371" y="324361"/>
                    <a:pt x="1099943" y="337788"/>
                  </a:cubicBezTo>
                  <a:cubicBezTo>
                    <a:pt x="1086516" y="351216"/>
                    <a:pt x="1068304" y="358759"/>
                    <a:pt x="1049315" y="358759"/>
                  </a:cubicBezTo>
                  <a:lnTo>
                    <a:pt x="71599" y="358759"/>
                  </a:lnTo>
                  <a:cubicBezTo>
                    <a:pt x="32056" y="358759"/>
                    <a:pt x="0" y="326703"/>
                    <a:pt x="0" y="287160"/>
                  </a:cubicBezTo>
                  <a:lnTo>
                    <a:pt x="0" y="71599"/>
                  </a:lnTo>
                  <a:cubicBezTo>
                    <a:pt x="0" y="32056"/>
                    <a:pt x="32056" y="0"/>
                    <a:pt x="71599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1120914" cy="330184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715296" y="1426688"/>
            <a:ext cx="4235507" cy="1351829"/>
            <a:chOff x="0" y="0"/>
            <a:chExt cx="1219650" cy="3892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9650" cy="389271"/>
            </a:xfrm>
            <a:custGeom>
              <a:avLst/>
              <a:gdLst/>
              <a:ahLst/>
              <a:cxnLst/>
              <a:rect r="r" b="b" t="t" l="l"/>
              <a:pathLst>
                <a:path h="389271" w="1219650">
                  <a:moveTo>
                    <a:pt x="65803" y="0"/>
                  </a:moveTo>
                  <a:lnTo>
                    <a:pt x="1153847" y="0"/>
                  </a:lnTo>
                  <a:cubicBezTo>
                    <a:pt x="1171299" y="0"/>
                    <a:pt x="1188037" y="6933"/>
                    <a:pt x="1200377" y="19273"/>
                  </a:cubicBezTo>
                  <a:cubicBezTo>
                    <a:pt x="1212717" y="31614"/>
                    <a:pt x="1219650" y="48351"/>
                    <a:pt x="1219650" y="65803"/>
                  </a:cubicBezTo>
                  <a:lnTo>
                    <a:pt x="1219650" y="323468"/>
                  </a:lnTo>
                  <a:cubicBezTo>
                    <a:pt x="1219650" y="359810"/>
                    <a:pt x="1190189" y="389271"/>
                    <a:pt x="1153847" y="389271"/>
                  </a:cubicBezTo>
                  <a:lnTo>
                    <a:pt x="65803" y="389271"/>
                  </a:lnTo>
                  <a:cubicBezTo>
                    <a:pt x="29461" y="389271"/>
                    <a:pt x="0" y="359810"/>
                    <a:pt x="0" y="323468"/>
                  </a:cubicBezTo>
                  <a:lnTo>
                    <a:pt x="0" y="65803"/>
                  </a:lnTo>
                  <a:cubicBezTo>
                    <a:pt x="0" y="29461"/>
                    <a:pt x="29461" y="0"/>
                    <a:pt x="65803" y="0"/>
                  </a:cubicBezTo>
                  <a:close/>
                </a:path>
              </a:pathLst>
            </a:custGeom>
            <a:solidFill>
              <a:srgbClr val="FBC04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1219650" cy="360696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912701" y="6614943"/>
            <a:ext cx="4038102" cy="1048003"/>
            <a:chOff x="0" y="0"/>
            <a:chExt cx="1162806" cy="30178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62806" cy="301781"/>
            </a:xfrm>
            <a:custGeom>
              <a:avLst/>
              <a:gdLst/>
              <a:ahLst/>
              <a:cxnLst/>
              <a:rect r="r" b="b" t="t" l="l"/>
              <a:pathLst>
                <a:path h="301781" w="1162806">
                  <a:moveTo>
                    <a:pt x="69020" y="0"/>
                  </a:moveTo>
                  <a:lnTo>
                    <a:pt x="1093786" y="0"/>
                  </a:lnTo>
                  <a:cubicBezTo>
                    <a:pt x="1112091" y="0"/>
                    <a:pt x="1129647" y="7272"/>
                    <a:pt x="1142590" y="20215"/>
                  </a:cubicBezTo>
                  <a:cubicBezTo>
                    <a:pt x="1155534" y="33159"/>
                    <a:pt x="1162806" y="50715"/>
                    <a:pt x="1162806" y="69020"/>
                  </a:cubicBezTo>
                  <a:lnTo>
                    <a:pt x="1162806" y="232762"/>
                  </a:lnTo>
                  <a:cubicBezTo>
                    <a:pt x="1162806" y="270880"/>
                    <a:pt x="1131905" y="301781"/>
                    <a:pt x="1093786" y="301781"/>
                  </a:cubicBezTo>
                  <a:lnTo>
                    <a:pt x="69020" y="301781"/>
                  </a:lnTo>
                  <a:cubicBezTo>
                    <a:pt x="50715" y="301781"/>
                    <a:pt x="33159" y="294510"/>
                    <a:pt x="20215" y="281566"/>
                  </a:cubicBezTo>
                  <a:cubicBezTo>
                    <a:pt x="7272" y="268622"/>
                    <a:pt x="0" y="251067"/>
                    <a:pt x="0" y="232762"/>
                  </a:cubicBezTo>
                  <a:lnTo>
                    <a:pt x="0" y="69020"/>
                  </a:lnTo>
                  <a:cubicBezTo>
                    <a:pt x="0" y="50715"/>
                    <a:pt x="7272" y="33159"/>
                    <a:pt x="20215" y="20215"/>
                  </a:cubicBezTo>
                  <a:cubicBezTo>
                    <a:pt x="33159" y="7272"/>
                    <a:pt x="50715" y="0"/>
                    <a:pt x="69020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1162806" cy="273206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-1643804">
            <a:off x="10477014" y="2895848"/>
            <a:ext cx="2196191" cy="611817"/>
          </a:xfrm>
          <a:custGeom>
            <a:avLst/>
            <a:gdLst/>
            <a:ahLst/>
            <a:cxnLst/>
            <a:rect r="r" b="b" t="t" l="l"/>
            <a:pathLst>
              <a:path h="611817" w="2196191">
                <a:moveTo>
                  <a:pt x="0" y="0"/>
                </a:moveTo>
                <a:lnTo>
                  <a:pt x="2196190" y="0"/>
                </a:lnTo>
                <a:lnTo>
                  <a:pt x="2196190" y="611816"/>
                </a:lnTo>
                <a:lnTo>
                  <a:pt x="0" y="611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76915" y="1941556"/>
            <a:ext cx="3471708" cy="61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4393" spc="184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Encapsulation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93304" y="2999833"/>
            <a:ext cx="4875651" cy="2005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2242" indent="-406121" lvl="1">
              <a:lnSpc>
                <a:spcPts val="3950"/>
              </a:lnSpc>
              <a:buFont typeface="Arial"/>
              <a:buChar char="•"/>
            </a:pPr>
            <a:r>
              <a:rPr lang="en-US" sz="3762" spc="158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Restricts access to an object's state using private attributes and public methods.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99571" y="6662568"/>
            <a:ext cx="3088337" cy="61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4393" spc="184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Inheritance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45303" y="1807770"/>
            <a:ext cx="3546918" cy="61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4393" spc="184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Abstraction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245499" y="6847708"/>
            <a:ext cx="3471708" cy="61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4393" spc="184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Polymorphism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1543996">
            <a:off x="10606292" y="6494174"/>
            <a:ext cx="2196191" cy="611817"/>
          </a:xfrm>
          <a:custGeom>
            <a:avLst/>
            <a:gdLst/>
            <a:ahLst/>
            <a:cxnLst/>
            <a:rect r="r" b="b" t="t" l="l"/>
            <a:pathLst>
              <a:path h="611817" w="2196191">
                <a:moveTo>
                  <a:pt x="0" y="0"/>
                </a:moveTo>
                <a:lnTo>
                  <a:pt x="2196190" y="0"/>
                </a:lnTo>
                <a:lnTo>
                  <a:pt x="2196190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8767587">
            <a:off x="5953077" y="3012795"/>
            <a:ext cx="2196191" cy="611817"/>
          </a:xfrm>
          <a:custGeom>
            <a:avLst/>
            <a:gdLst/>
            <a:ahLst/>
            <a:cxnLst/>
            <a:rect r="r" b="b" t="t" l="l"/>
            <a:pathLst>
              <a:path h="611817" w="2196191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9139054">
            <a:off x="5920775" y="6494174"/>
            <a:ext cx="2196191" cy="611817"/>
          </a:xfrm>
          <a:custGeom>
            <a:avLst/>
            <a:gdLst/>
            <a:ahLst/>
            <a:cxnLst/>
            <a:rect r="r" b="b" t="t" l="l"/>
            <a:pathLst>
              <a:path h="611817" w="2196191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8261386">
            <a:off x="8806164" y="6010457"/>
            <a:ext cx="1437070" cy="1309040"/>
          </a:xfrm>
          <a:custGeom>
            <a:avLst/>
            <a:gdLst/>
            <a:ahLst/>
            <a:cxnLst/>
            <a:rect r="r" b="b" t="t" l="l"/>
            <a:pathLst>
              <a:path h="1309040" w="1437070">
                <a:moveTo>
                  <a:pt x="0" y="0"/>
                </a:moveTo>
                <a:lnTo>
                  <a:pt x="1437070" y="0"/>
                </a:lnTo>
                <a:lnTo>
                  <a:pt x="1437070" y="1309040"/>
                </a:lnTo>
                <a:lnTo>
                  <a:pt x="0" y="1309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355999" y="7833385"/>
            <a:ext cx="6234538" cy="1539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8390" indent="-409195" lvl="1">
              <a:lnSpc>
                <a:spcPts val="3980"/>
              </a:lnSpc>
              <a:buFont typeface="Arial"/>
              <a:buChar char="•"/>
            </a:pPr>
            <a:r>
              <a:rPr lang="en-US" sz="3790" spc="15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Inherits properties and methods from a parent class, allowing method overriding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424522" y="2999833"/>
            <a:ext cx="4868085" cy="1539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8390" indent="-409195" lvl="1">
              <a:lnSpc>
                <a:spcPts val="3980"/>
              </a:lnSpc>
              <a:buFont typeface="Arial"/>
              <a:buChar char="•"/>
            </a:pPr>
            <a:r>
              <a:rPr lang="en-US" sz="3790" spc="15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Hides implementation details using abstract methods and classes.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358240" y="7882021"/>
            <a:ext cx="6721045" cy="1539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8390" indent="-409195" lvl="1">
              <a:lnSpc>
                <a:spcPts val="3980"/>
              </a:lnSpc>
              <a:buFont typeface="Arial"/>
              <a:buChar char="•"/>
            </a:pPr>
            <a:r>
              <a:rPr lang="en-US" sz="3790" spc="15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Uses the same method name across different classes but</a:t>
            </a:r>
          </a:p>
          <a:p>
            <a:pPr algn="l">
              <a:lnSpc>
                <a:spcPts val="3980"/>
              </a:lnSpc>
            </a:pPr>
            <a:r>
              <a:rPr lang="en-US" sz="3790" spc="15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       with different implementations.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122617">
            <a:off x="8504696" y="2247821"/>
            <a:ext cx="1437070" cy="1309040"/>
          </a:xfrm>
          <a:custGeom>
            <a:avLst/>
            <a:gdLst/>
            <a:ahLst/>
            <a:cxnLst/>
            <a:rect r="r" b="b" t="t" l="l"/>
            <a:pathLst>
              <a:path h="1309040" w="143707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10971" y="3743909"/>
            <a:ext cx="5786268" cy="10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7700" spc="16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Java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18870" y="4889554"/>
            <a:ext cx="4868434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0"/>
              </a:lnSpc>
            </a:pPr>
            <a:r>
              <a:rPr lang="en-US" sz="6000" spc="131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FEATURES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92639" y="928937"/>
            <a:ext cx="4952492" cy="1973404"/>
            <a:chOff x="0" y="0"/>
            <a:chExt cx="1426112" cy="5682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26112" cy="568258"/>
            </a:xfrm>
            <a:custGeom>
              <a:avLst/>
              <a:gdLst/>
              <a:ahLst/>
              <a:cxnLst/>
              <a:rect r="r" b="b" t="t" l="l"/>
              <a:pathLst>
                <a:path h="568258" w="1426112">
                  <a:moveTo>
                    <a:pt x="56277" y="0"/>
                  </a:moveTo>
                  <a:lnTo>
                    <a:pt x="1369836" y="0"/>
                  </a:lnTo>
                  <a:cubicBezTo>
                    <a:pt x="1400916" y="0"/>
                    <a:pt x="1426112" y="25196"/>
                    <a:pt x="1426112" y="56277"/>
                  </a:cubicBezTo>
                  <a:lnTo>
                    <a:pt x="1426112" y="511982"/>
                  </a:lnTo>
                  <a:cubicBezTo>
                    <a:pt x="1426112" y="526907"/>
                    <a:pt x="1420183" y="541222"/>
                    <a:pt x="1409629" y="551775"/>
                  </a:cubicBezTo>
                  <a:cubicBezTo>
                    <a:pt x="1399075" y="562329"/>
                    <a:pt x="1384761" y="568258"/>
                    <a:pt x="1369836" y="568258"/>
                  </a:cubicBezTo>
                  <a:lnTo>
                    <a:pt x="56277" y="568258"/>
                  </a:lnTo>
                  <a:cubicBezTo>
                    <a:pt x="41351" y="568258"/>
                    <a:pt x="27037" y="562329"/>
                    <a:pt x="16483" y="551775"/>
                  </a:cubicBezTo>
                  <a:cubicBezTo>
                    <a:pt x="5929" y="541222"/>
                    <a:pt x="0" y="526907"/>
                    <a:pt x="0" y="511982"/>
                  </a:cubicBezTo>
                  <a:lnTo>
                    <a:pt x="0" y="56277"/>
                  </a:lnTo>
                  <a:cubicBezTo>
                    <a:pt x="0" y="41351"/>
                    <a:pt x="5929" y="27037"/>
                    <a:pt x="16483" y="16483"/>
                  </a:cubicBezTo>
                  <a:cubicBezTo>
                    <a:pt x="27037" y="5929"/>
                    <a:pt x="41351" y="0"/>
                    <a:pt x="56277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1426112" cy="539683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3982" y="4444364"/>
            <a:ext cx="4041045" cy="1852985"/>
            <a:chOff x="0" y="0"/>
            <a:chExt cx="1163653" cy="5335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63653" cy="533583"/>
            </a:xfrm>
            <a:custGeom>
              <a:avLst/>
              <a:gdLst/>
              <a:ahLst/>
              <a:cxnLst/>
              <a:rect r="r" b="b" t="t" l="l"/>
              <a:pathLst>
                <a:path h="533583" w="1163653">
                  <a:moveTo>
                    <a:pt x="68970" y="0"/>
                  </a:moveTo>
                  <a:lnTo>
                    <a:pt x="1094684" y="0"/>
                  </a:lnTo>
                  <a:cubicBezTo>
                    <a:pt x="1132775" y="0"/>
                    <a:pt x="1163653" y="30879"/>
                    <a:pt x="1163653" y="68970"/>
                  </a:cubicBezTo>
                  <a:lnTo>
                    <a:pt x="1163653" y="464613"/>
                  </a:lnTo>
                  <a:cubicBezTo>
                    <a:pt x="1163653" y="482905"/>
                    <a:pt x="1156387" y="500448"/>
                    <a:pt x="1143453" y="513382"/>
                  </a:cubicBezTo>
                  <a:cubicBezTo>
                    <a:pt x="1130518" y="526316"/>
                    <a:pt x="1112976" y="533583"/>
                    <a:pt x="1094684" y="533583"/>
                  </a:cubicBezTo>
                  <a:lnTo>
                    <a:pt x="68970" y="533583"/>
                  </a:lnTo>
                  <a:cubicBezTo>
                    <a:pt x="30879" y="533583"/>
                    <a:pt x="0" y="502704"/>
                    <a:pt x="0" y="464613"/>
                  </a:cubicBezTo>
                  <a:lnTo>
                    <a:pt x="0" y="68970"/>
                  </a:lnTo>
                  <a:cubicBezTo>
                    <a:pt x="0" y="30879"/>
                    <a:pt x="30879" y="0"/>
                    <a:pt x="68970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1163653" cy="505008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715296" y="1426688"/>
            <a:ext cx="4235507" cy="1351829"/>
            <a:chOff x="0" y="0"/>
            <a:chExt cx="1219650" cy="3892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9650" cy="389271"/>
            </a:xfrm>
            <a:custGeom>
              <a:avLst/>
              <a:gdLst/>
              <a:ahLst/>
              <a:cxnLst/>
              <a:rect r="r" b="b" t="t" l="l"/>
              <a:pathLst>
                <a:path h="389271" w="1219650">
                  <a:moveTo>
                    <a:pt x="65803" y="0"/>
                  </a:moveTo>
                  <a:lnTo>
                    <a:pt x="1153847" y="0"/>
                  </a:lnTo>
                  <a:cubicBezTo>
                    <a:pt x="1171299" y="0"/>
                    <a:pt x="1188037" y="6933"/>
                    <a:pt x="1200377" y="19273"/>
                  </a:cubicBezTo>
                  <a:cubicBezTo>
                    <a:pt x="1212717" y="31614"/>
                    <a:pt x="1219650" y="48351"/>
                    <a:pt x="1219650" y="65803"/>
                  </a:cubicBezTo>
                  <a:lnTo>
                    <a:pt x="1219650" y="323468"/>
                  </a:lnTo>
                  <a:cubicBezTo>
                    <a:pt x="1219650" y="359810"/>
                    <a:pt x="1190189" y="389271"/>
                    <a:pt x="1153847" y="389271"/>
                  </a:cubicBezTo>
                  <a:lnTo>
                    <a:pt x="65803" y="389271"/>
                  </a:lnTo>
                  <a:cubicBezTo>
                    <a:pt x="29461" y="389271"/>
                    <a:pt x="0" y="359810"/>
                    <a:pt x="0" y="323468"/>
                  </a:cubicBezTo>
                  <a:lnTo>
                    <a:pt x="0" y="65803"/>
                  </a:lnTo>
                  <a:cubicBezTo>
                    <a:pt x="0" y="29461"/>
                    <a:pt x="29461" y="0"/>
                    <a:pt x="65803" y="0"/>
                  </a:cubicBezTo>
                  <a:close/>
                </a:path>
              </a:pathLst>
            </a:custGeom>
            <a:solidFill>
              <a:srgbClr val="FBC04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1219650" cy="360696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796255" y="4552806"/>
            <a:ext cx="4038102" cy="1048003"/>
            <a:chOff x="0" y="0"/>
            <a:chExt cx="1162806" cy="30178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62806" cy="301781"/>
            </a:xfrm>
            <a:custGeom>
              <a:avLst/>
              <a:gdLst/>
              <a:ahLst/>
              <a:cxnLst/>
              <a:rect r="r" b="b" t="t" l="l"/>
              <a:pathLst>
                <a:path h="301781" w="1162806">
                  <a:moveTo>
                    <a:pt x="69020" y="0"/>
                  </a:moveTo>
                  <a:lnTo>
                    <a:pt x="1093786" y="0"/>
                  </a:lnTo>
                  <a:cubicBezTo>
                    <a:pt x="1112091" y="0"/>
                    <a:pt x="1129647" y="7272"/>
                    <a:pt x="1142590" y="20215"/>
                  </a:cubicBezTo>
                  <a:cubicBezTo>
                    <a:pt x="1155534" y="33159"/>
                    <a:pt x="1162806" y="50715"/>
                    <a:pt x="1162806" y="69020"/>
                  </a:cubicBezTo>
                  <a:lnTo>
                    <a:pt x="1162806" y="232762"/>
                  </a:lnTo>
                  <a:cubicBezTo>
                    <a:pt x="1162806" y="270880"/>
                    <a:pt x="1131905" y="301781"/>
                    <a:pt x="1093786" y="301781"/>
                  </a:cubicBezTo>
                  <a:lnTo>
                    <a:pt x="69020" y="301781"/>
                  </a:lnTo>
                  <a:cubicBezTo>
                    <a:pt x="50715" y="301781"/>
                    <a:pt x="33159" y="294510"/>
                    <a:pt x="20215" y="281566"/>
                  </a:cubicBezTo>
                  <a:cubicBezTo>
                    <a:pt x="7272" y="268622"/>
                    <a:pt x="0" y="251067"/>
                    <a:pt x="0" y="232762"/>
                  </a:cubicBezTo>
                  <a:lnTo>
                    <a:pt x="0" y="69020"/>
                  </a:lnTo>
                  <a:cubicBezTo>
                    <a:pt x="0" y="50715"/>
                    <a:pt x="7272" y="33159"/>
                    <a:pt x="20215" y="20215"/>
                  </a:cubicBezTo>
                  <a:cubicBezTo>
                    <a:pt x="33159" y="7272"/>
                    <a:pt x="50715" y="0"/>
                    <a:pt x="69020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1162806" cy="273206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-1643804">
            <a:off x="10477014" y="2895848"/>
            <a:ext cx="2196191" cy="611817"/>
          </a:xfrm>
          <a:custGeom>
            <a:avLst/>
            <a:gdLst/>
            <a:ahLst/>
            <a:cxnLst/>
            <a:rect r="r" b="b" t="t" l="l"/>
            <a:pathLst>
              <a:path h="611817" w="2196191">
                <a:moveTo>
                  <a:pt x="0" y="0"/>
                </a:moveTo>
                <a:lnTo>
                  <a:pt x="2196190" y="0"/>
                </a:lnTo>
                <a:lnTo>
                  <a:pt x="2196190" y="611816"/>
                </a:lnTo>
                <a:lnTo>
                  <a:pt x="0" y="611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1395095"/>
            <a:ext cx="4635471" cy="1106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9"/>
              </a:lnSpc>
              <a:spcBef>
                <a:spcPct val="0"/>
              </a:spcBef>
            </a:pPr>
            <a:r>
              <a:rPr lang="en-US" sz="4094" spc="171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Platform Independent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945303" y="1807770"/>
            <a:ext cx="3738604" cy="61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4393" spc="184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Multithreading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129052" y="4785570"/>
            <a:ext cx="3471708" cy="61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4393" spc="184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Robust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75998">
            <a:off x="11299143" y="4804097"/>
            <a:ext cx="2196191" cy="611817"/>
          </a:xfrm>
          <a:custGeom>
            <a:avLst/>
            <a:gdLst/>
            <a:ahLst/>
            <a:cxnLst/>
            <a:rect r="r" b="b" t="t" l="l"/>
            <a:pathLst>
              <a:path h="611817" w="2196191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8767587">
            <a:off x="5953077" y="3012795"/>
            <a:ext cx="2196191" cy="611817"/>
          </a:xfrm>
          <a:custGeom>
            <a:avLst/>
            <a:gdLst/>
            <a:ahLst/>
            <a:cxnLst/>
            <a:rect r="r" b="b" t="t" l="l"/>
            <a:pathLst>
              <a:path h="611817" w="2196191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0730971">
            <a:off x="5248622" y="4935118"/>
            <a:ext cx="2196191" cy="611817"/>
          </a:xfrm>
          <a:custGeom>
            <a:avLst/>
            <a:gdLst/>
            <a:ahLst/>
            <a:cxnLst/>
            <a:rect r="r" b="b" t="t" l="l"/>
            <a:pathLst>
              <a:path h="611817" w="2196191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8261386">
            <a:off x="8806164" y="6010457"/>
            <a:ext cx="1437070" cy="1309040"/>
          </a:xfrm>
          <a:custGeom>
            <a:avLst/>
            <a:gdLst/>
            <a:ahLst/>
            <a:cxnLst/>
            <a:rect r="r" b="b" t="t" l="l"/>
            <a:pathLst>
              <a:path h="1309040" w="1437070">
                <a:moveTo>
                  <a:pt x="0" y="0"/>
                </a:moveTo>
                <a:lnTo>
                  <a:pt x="1437070" y="0"/>
                </a:lnTo>
                <a:lnTo>
                  <a:pt x="1437070" y="1309040"/>
                </a:lnTo>
                <a:lnTo>
                  <a:pt x="0" y="1309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8812725">
            <a:off x="5948469" y="6847657"/>
            <a:ext cx="2196191" cy="611817"/>
          </a:xfrm>
          <a:custGeom>
            <a:avLst/>
            <a:gdLst/>
            <a:ahLst/>
            <a:cxnLst/>
            <a:rect r="r" b="b" t="t" l="l"/>
            <a:pathLst>
              <a:path h="611817" w="2196191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2478623">
            <a:off x="11221324" y="6663058"/>
            <a:ext cx="2196191" cy="611817"/>
          </a:xfrm>
          <a:custGeom>
            <a:avLst/>
            <a:gdLst/>
            <a:ahLst/>
            <a:cxnLst/>
            <a:rect r="r" b="b" t="t" l="l"/>
            <a:pathLst>
              <a:path h="611817" w="2196191">
                <a:moveTo>
                  <a:pt x="0" y="0"/>
                </a:moveTo>
                <a:lnTo>
                  <a:pt x="2196191" y="0"/>
                </a:lnTo>
                <a:lnTo>
                  <a:pt x="2196191" y="611817"/>
                </a:lnTo>
                <a:lnTo>
                  <a:pt x="0" y="6118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230336" y="4785570"/>
            <a:ext cx="3088337" cy="119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4393" spc="184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OOP Language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028700" y="7632680"/>
            <a:ext cx="4640839" cy="1858990"/>
            <a:chOff x="0" y="0"/>
            <a:chExt cx="1336369" cy="53531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336369" cy="535312"/>
            </a:xfrm>
            <a:custGeom>
              <a:avLst/>
              <a:gdLst/>
              <a:ahLst/>
              <a:cxnLst/>
              <a:rect r="r" b="b" t="t" l="l"/>
              <a:pathLst>
                <a:path h="535312" w="1336369">
                  <a:moveTo>
                    <a:pt x="60056" y="0"/>
                  </a:moveTo>
                  <a:lnTo>
                    <a:pt x="1276313" y="0"/>
                  </a:lnTo>
                  <a:cubicBezTo>
                    <a:pt x="1309481" y="0"/>
                    <a:pt x="1336369" y="26888"/>
                    <a:pt x="1336369" y="60056"/>
                  </a:cubicBezTo>
                  <a:lnTo>
                    <a:pt x="1336369" y="475256"/>
                  </a:lnTo>
                  <a:cubicBezTo>
                    <a:pt x="1336369" y="508424"/>
                    <a:pt x="1309481" y="535312"/>
                    <a:pt x="1276313" y="535312"/>
                  </a:cubicBezTo>
                  <a:lnTo>
                    <a:pt x="60056" y="535312"/>
                  </a:lnTo>
                  <a:cubicBezTo>
                    <a:pt x="26888" y="535312"/>
                    <a:pt x="0" y="508424"/>
                    <a:pt x="0" y="475256"/>
                  </a:cubicBezTo>
                  <a:lnTo>
                    <a:pt x="0" y="60056"/>
                  </a:lnTo>
                  <a:cubicBezTo>
                    <a:pt x="0" y="26888"/>
                    <a:pt x="26888" y="0"/>
                    <a:pt x="60056" y="0"/>
                  </a:cubicBezTo>
                  <a:close/>
                </a:path>
              </a:pathLst>
            </a:custGeom>
            <a:solidFill>
              <a:srgbClr val="FBC046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28575"/>
              <a:ext cx="1336369" cy="506737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572976" y="7986924"/>
            <a:ext cx="3546918" cy="119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4393" spc="184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Garbage Collection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3501828" y="7562959"/>
            <a:ext cx="3946532" cy="1622091"/>
            <a:chOff x="0" y="0"/>
            <a:chExt cx="1136437" cy="46709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136438" cy="467095"/>
            </a:xfrm>
            <a:custGeom>
              <a:avLst/>
              <a:gdLst/>
              <a:ahLst/>
              <a:cxnLst/>
              <a:rect r="r" b="b" t="t" l="l"/>
              <a:pathLst>
                <a:path h="467095" w="1136438">
                  <a:moveTo>
                    <a:pt x="70621" y="0"/>
                  </a:moveTo>
                  <a:lnTo>
                    <a:pt x="1065816" y="0"/>
                  </a:lnTo>
                  <a:cubicBezTo>
                    <a:pt x="1084546" y="0"/>
                    <a:pt x="1102509" y="7440"/>
                    <a:pt x="1115753" y="20684"/>
                  </a:cubicBezTo>
                  <a:cubicBezTo>
                    <a:pt x="1128997" y="33929"/>
                    <a:pt x="1136438" y="51891"/>
                    <a:pt x="1136438" y="70621"/>
                  </a:cubicBezTo>
                  <a:lnTo>
                    <a:pt x="1136438" y="396474"/>
                  </a:lnTo>
                  <a:cubicBezTo>
                    <a:pt x="1136438" y="435477"/>
                    <a:pt x="1104819" y="467095"/>
                    <a:pt x="1065816" y="467095"/>
                  </a:cubicBezTo>
                  <a:lnTo>
                    <a:pt x="70621" y="467095"/>
                  </a:lnTo>
                  <a:cubicBezTo>
                    <a:pt x="51891" y="467095"/>
                    <a:pt x="33929" y="459654"/>
                    <a:pt x="20684" y="446410"/>
                  </a:cubicBezTo>
                  <a:cubicBezTo>
                    <a:pt x="7440" y="433166"/>
                    <a:pt x="0" y="415203"/>
                    <a:pt x="0" y="396474"/>
                  </a:cubicBezTo>
                  <a:lnTo>
                    <a:pt x="0" y="70621"/>
                  </a:lnTo>
                  <a:cubicBezTo>
                    <a:pt x="0" y="51891"/>
                    <a:pt x="7440" y="33929"/>
                    <a:pt x="20684" y="20684"/>
                  </a:cubicBezTo>
                  <a:cubicBezTo>
                    <a:pt x="33929" y="7440"/>
                    <a:pt x="51891" y="0"/>
                    <a:pt x="70621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28575"/>
              <a:ext cx="1136437" cy="438520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3862467" y="8005974"/>
            <a:ext cx="3088337" cy="70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8"/>
              </a:lnSpc>
              <a:spcBef>
                <a:spcPct val="0"/>
              </a:spcBef>
            </a:pPr>
            <a:r>
              <a:rPr lang="en-US" sz="5093" spc="213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Secure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879511"/>
            <a:ext cx="9691732" cy="10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7700" spc="16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Input statements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36069" y="3599346"/>
            <a:ext cx="6724600" cy="1444715"/>
            <a:chOff x="0" y="0"/>
            <a:chExt cx="2645028" cy="5682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45028" cy="568258"/>
            </a:xfrm>
            <a:custGeom>
              <a:avLst/>
              <a:gdLst/>
              <a:ahLst/>
              <a:cxnLst/>
              <a:rect r="r" b="b" t="t" l="l"/>
              <a:pathLst>
                <a:path h="568258" w="2645028">
                  <a:moveTo>
                    <a:pt x="41446" y="0"/>
                  </a:moveTo>
                  <a:lnTo>
                    <a:pt x="2603581" y="0"/>
                  </a:lnTo>
                  <a:cubicBezTo>
                    <a:pt x="2626471" y="0"/>
                    <a:pt x="2645028" y="18556"/>
                    <a:pt x="2645028" y="41446"/>
                  </a:cubicBezTo>
                  <a:lnTo>
                    <a:pt x="2645028" y="526812"/>
                  </a:lnTo>
                  <a:cubicBezTo>
                    <a:pt x="2645028" y="549702"/>
                    <a:pt x="2626471" y="568258"/>
                    <a:pt x="2603581" y="568258"/>
                  </a:cubicBezTo>
                  <a:lnTo>
                    <a:pt x="41446" y="568258"/>
                  </a:lnTo>
                  <a:cubicBezTo>
                    <a:pt x="18556" y="568258"/>
                    <a:pt x="0" y="549702"/>
                    <a:pt x="0" y="526812"/>
                  </a:cubicBezTo>
                  <a:lnTo>
                    <a:pt x="0" y="41446"/>
                  </a:lnTo>
                  <a:cubicBezTo>
                    <a:pt x="0" y="18556"/>
                    <a:pt x="18556" y="0"/>
                    <a:pt x="41446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2645028" cy="539683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05587" y="7403585"/>
            <a:ext cx="6724600" cy="1356557"/>
            <a:chOff x="0" y="0"/>
            <a:chExt cx="2645028" cy="5335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45028" cy="533583"/>
            </a:xfrm>
            <a:custGeom>
              <a:avLst/>
              <a:gdLst/>
              <a:ahLst/>
              <a:cxnLst/>
              <a:rect r="r" b="b" t="t" l="l"/>
              <a:pathLst>
                <a:path h="533583" w="2645028">
                  <a:moveTo>
                    <a:pt x="41446" y="0"/>
                  </a:moveTo>
                  <a:lnTo>
                    <a:pt x="2603581" y="0"/>
                  </a:lnTo>
                  <a:cubicBezTo>
                    <a:pt x="2626471" y="0"/>
                    <a:pt x="2645028" y="18556"/>
                    <a:pt x="2645028" y="41446"/>
                  </a:cubicBezTo>
                  <a:lnTo>
                    <a:pt x="2645028" y="492137"/>
                  </a:lnTo>
                  <a:cubicBezTo>
                    <a:pt x="2645028" y="515027"/>
                    <a:pt x="2626471" y="533583"/>
                    <a:pt x="2603581" y="533583"/>
                  </a:cubicBezTo>
                  <a:lnTo>
                    <a:pt x="41446" y="533583"/>
                  </a:lnTo>
                  <a:cubicBezTo>
                    <a:pt x="18556" y="533583"/>
                    <a:pt x="0" y="515027"/>
                    <a:pt x="0" y="492137"/>
                  </a:cubicBezTo>
                  <a:lnTo>
                    <a:pt x="0" y="41446"/>
                  </a:lnTo>
                  <a:cubicBezTo>
                    <a:pt x="0" y="18556"/>
                    <a:pt x="18556" y="0"/>
                    <a:pt x="41446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2645028" cy="505008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20816" y="3974977"/>
            <a:ext cx="6294143" cy="805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7"/>
              </a:lnSpc>
              <a:spcBef>
                <a:spcPct val="0"/>
              </a:spcBef>
            </a:pPr>
            <a:r>
              <a:rPr lang="en-US" sz="5797" spc="243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Scanner Class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91319" y="7716899"/>
            <a:ext cx="6538868" cy="80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7"/>
              </a:lnSpc>
              <a:spcBef>
                <a:spcPct val="0"/>
              </a:spcBef>
            </a:pPr>
            <a:r>
              <a:rPr lang="en-US" sz="5816" spc="244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Buffer reader class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024765" y="3616799"/>
            <a:ext cx="6724600" cy="1444715"/>
            <a:chOff x="0" y="0"/>
            <a:chExt cx="2645028" cy="56825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45028" cy="568258"/>
            </a:xfrm>
            <a:custGeom>
              <a:avLst/>
              <a:gdLst/>
              <a:ahLst/>
              <a:cxnLst/>
              <a:rect r="r" b="b" t="t" l="l"/>
              <a:pathLst>
                <a:path h="568258" w="2645028">
                  <a:moveTo>
                    <a:pt x="41446" y="0"/>
                  </a:moveTo>
                  <a:lnTo>
                    <a:pt x="2603581" y="0"/>
                  </a:lnTo>
                  <a:cubicBezTo>
                    <a:pt x="2626471" y="0"/>
                    <a:pt x="2645028" y="18556"/>
                    <a:pt x="2645028" y="41446"/>
                  </a:cubicBezTo>
                  <a:lnTo>
                    <a:pt x="2645028" y="526812"/>
                  </a:lnTo>
                  <a:cubicBezTo>
                    <a:pt x="2645028" y="549702"/>
                    <a:pt x="2626471" y="568258"/>
                    <a:pt x="2603581" y="568258"/>
                  </a:cubicBezTo>
                  <a:lnTo>
                    <a:pt x="41446" y="568258"/>
                  </a:lnTo>
                  <a:cubicBezTo>
                    <a:pt x="18556" y="568258"/>
                    <a:pt x="0" y="549702"/>
                    <a:pt x="0" y="526812"/>
                  </a:cubicBezTo>
                  <a:lnTo>
                    <a:pt x="0" y="41446"/>
                  </a:lnTo>
                  <a:cubicBezTo>
                    <a:pt x="0" y="18556"/>
                    <a:pt x="18556" y="0"/>
                    <a:pt x="41446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2645028" cy="539683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024765" y="5645346"/>
            <a:ext cx="6724600" cy="1356557"/>
            <a:chOff x="0" y="0"/>
            <a:chExt cx="2645028" cy="53358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645028" cy="533583"/>
            </a:xfrm>
            <a:custGeom>
              <a:avLst/>
              <a:gdLst/>
              <a:ahLst/>
              <a:cxnLst/>
              <a:rect r="r" b="b" t="t" l="l"/>
              <a:pathLst>
                <a:path h="533583" w="2645028">
                  <a:moveTo>
                    <a:pt x="41446" y="0"/>
                  </a:moveTo>
                  <a:lnTo>
                    <a:pt x="2603581" y="0"/>
                  </a:lnTo>
                  <a:cubicBezTo>
                    <a:pt x="2626471" y="0"/>
                    <a:pt x="2645028" y="18556"/>
                    <a:pt x="2645028" y="41446"/>
                  </a:cubicBezTo>
                  <a:lnTo>
                    <a:pt x="2645028" y="492137"/>
                  </a:lnTo>
                  <a:cubicBezTo>
                    <a:pt x="2645028" y="515027"/>
                    <a:pt x="2626471" y="533583"/>
                    <a:pt x="2603581" y="533583"/>
                  </a:cubicBezTo>
                  <a:lnTo>
                    <a:pt x="41446" y="533583"/>
                  </a:lnTo>
                  <a:cubicBezTo>
                    <a:pt x="18556" y="533583"/>
                    <a:pt x="0" y="515027"/>
                    <a:pt x="0" y="492137"/>
                  </a:cubicBezTo>
                  <a:lnTo>
                    <a:pt x="0" y="41446"/>
                  </a:lnTo>
                  <a:cubicBezTo>
                    <a:pt x="0" y="18556"/>
                    <a:pt x="18556" y="0"/>
                    <a:pt x="41446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2645028" cy="505008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870262" y="4024079"/>
            <a:ext cx="5086002" cy="548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1"/>
              </a:lnSpc>
              <a:spcBef>
                <a:spcPct val="0"/>
              </a:spcBef>
            </a:pPr>
            <a:r>
              <a:rPr lang="en-US" sz="3935" spc="16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System.out.print()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870262" y="6089954"/>
            <a:ext cx="5086002" cy="541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2"/>
              </a:lnSpc>
              <a:spcBef>
                <a:spcPct val="0"/>
              </a:spcBef>
            </a:pPr>
            <a:r>
              <a:rPr lang="en-US" sz="3916" spc="164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System.out.println()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024765" y="7695868"/>
            <a:ext cx="6605389" cy="1360953"/>
            <a:chOff x="0" y="0"/>
            <a:chExt cx="2598137" cy="53531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598138" cy="535312"/>
            </a:xfrm>
            <a:custGeom>
              <a:avLst/>
              <a:gdLst/>
              <a:ahLst/>
              <a:cxnLst/>
              <a:rect r="r" b="b" t="t" l="l"/>
              <a:pathLst>
                <a:path h="535312" w="2598138">
                  <a:moveTo>
                    <a:pt x="42194" y="0"/>
                  </a:moveTo>
                  <a:lnTo>
                    <a:pt x="2555943" y="0"/>
                  </a:lnTo>
                  <a:cubicBezTo>
                    <a:pt x="2579247" y="0"/>
                    <a:pt x="2598138" y="18891"/>
                    <a:pt x="2598138" y="42194"/>
                  </a:cubicBezTo>
                  <a:lnTo>
                    <a:pt x="2598138" y="493118"/>
                  </a:lnTo>
                  <a:cubicBezTo>
                    <a:pt x="2598138" y="516421"/>
                    <a:pt x="2579247" y="535312"/>
                    <a:pt x="2555943" y="535312"/>
                  </a:cubicBezTo>
                  <a:lnTo>
                    <a:pt x="42194" y="535312"/>
                  </a:lnTo>
                  <a:cubicBezTo>
                    <a:pt x="18891" y="535312"/>
                    <a:pt x="0" y="516421"/>
                    <a:pt x="0" y="493118"/>
                  </a:cubicBezTo>
                  <a:lnTo>
                    <a:pt x="0" y="42194"/>
                  </a:lnTo>
                  <a:cubicBezTo>
                    <a:pt x="0" y="18891"/>
                    <a:pt x="18891" y="0"/>
                    <a:pt x="42194" y="0"/>
                  </a:cubicBezTo>
                  <a:close/>
                </a:path>
              </a:pathLst>
            </a:custGeom>
            <a:solidFill>
              <a:srgbClr val="FBC04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28575"/>
              <a:ext cx="2598137" cy="506737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1140182" y="8129489"/>
            <a:ext cx="4816082" cy="541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2"/>
              </a:lnSpc>
              <a:spcBef>
                <a:spcPct val="0"/>
              </a:spcBef>
            </a:pPr>
            <a:r>
              <a:rPr lang="en-US" sz="3916" spc="164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System.out.printf()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481594" y="1879511"/>
            <a:ext cx="9691732" cy="10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7700" spc="16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Output statements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44294" y="5425152"/>
            <a:ext cx="7508151" cy="617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7"/>
              </a:lnSpc>
              <a:spcBef>
                <a:spcPct val="0"/>
              </a:spcBef>
            </a:pPr>
            <a:r>
              <a:rPr lang="en-US" sz="4397" spc="184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&lt; import java.util.Scanner &gt;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47732" y="578358"/>
            <a:ext cx="11225217" cy="84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5"/>
              </a:lnSpc>
            </a:pPr>
            <a:r>
              <a:rPr lang="en-US" sz="6500" spc="143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Command line arguments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98022" y="1640137"/>
            <a:ext cx="10622427" cy="7905691"/>
            <a:chOff x="0" y="0"/>
            <a:chExt cx="4178183" cy="31095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78183" cy="3109593"/>
            </a:xfrm>
            <a:custGeom>
              <a:avLst/>
              <a:gdLst/>
              <a:ahLst/>
              <a:cxnLst/>
              <a:rect r="r" b="b" t="t" l="l"/>
              <a:pathLst>
                <a:path h="3109593" w="4178183">
                  <a:moveTo>
                    <a:pt x="26238" y="0"/>
                  </a:moveTo>
                  <a:lnTo>
                    <a:pt x="4151945" y="0"/>
                  </a:lnTo>
                  <a:cubicBezTo>
                    <a:pt x="4158904" y="0"/>
                    <a:pt x="4165578" y="2764"/>
                    <a:pt x="4170498" y="7685"/>
                  </a:cubicBezTo>
                  <a:cubicBezTo>
                    <a:pt x="4175419" y="12605"/>
                    <a:pt x="4178183" y="19279"/>
                    <a:pt x="4178183" y="26238"/>
                  </a:cubicBezTo>
                  <a:lnTo>
                    <a:pt x="4178183" y="3083355"/>
                  </a:lnTo>
                  <a:cubicBezTo>
                    <a:pt x="4178183" y="3090314"/>
                    <a:pt x="4175419" y="3096988"/>
                    <a:pt x="4170498" y="3101908"/>
                  </a:cubicBezTo>
                  <a:cubicBezTo>
                    <a:pt x="4165578" y="3106829"/>
                    <a:pt x="4158904" y="3109593"/>
                    <a:pt x="4151945" y="3109593"/>
                  </a:cubicBezTo>
                  <a:lnTo>
                    <a:pt x="26238" y="3109593"/>
                  </a:lnTo>
                  <a:cubicBezTo>
                    <a:pt x="19279" y="3109593"/>
                    <a:pt x="12605" y="3106829"/>
                    <a:pt x="7685" y="3101908"/>
                  </a:cubicBezTo>
                  <a:cubicBezTo>
                    <a:pt x="2764" y="3096988"/>
                    <a:pt x="0" y="3090314"/>
                    <a:pt x="0" y="3083355"/>
                  </a:cubicBezTo>
                  <a:lnTo>
                    <a:pt x="0" y="26238"/>
                  </a:lnTo>
                  <a:cubicBezTo>
                    <a:pt x="0" y="19279"/>
                    <a:pt x="2764" y="12605"/>
                    <a:pt x="7685" y="7685"/>
                  </a:cubicBezTo>
                  <a:cubicBezTo>
                    <a:pt x="12605" y="2764"/>
                    <a:pt x="19279" y="0"/>
                    <a:pt x="26238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178183" cy="3081018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2534505"/>
            <a:ext cx="10191749" cy="6155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4"/>
              </a:lnSpc>
            </a:pPr>
            <a:r>
              <a:rPr lang="en-US" sz="3099" spc="13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public class CommandLineExample {</a:t>
            </a:r>
          </a:p>
          <a:p>
            <a:pPr algn="l">
              <a:lnSpc>
                <a:spcPts val="3254"/>
              </a:lnSpc>
            </a:pPr>
            <a:r>
              <a:rPr lang="en-US" sz="3099" spc="13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    public static void main(String[] args) {</a:t>
            </a:r>
          </a:p>
          <a:p>
            <a:pPr algn="l">
              <a:lnSpc>
                <a:spcPts val="3254"/>
              </a:lnSpc>
            </a:pPr>
          </a:p>
          <a:p>
            <a:pPr algn="l">
              <a:lnSpc>
                <a:spcPts val="3254"/>
              </a:lnSpc>
            </a:pPr>
            <a:r>
              <a:rPr lang="en-US" sz="3099" spc="13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        // Checking if arguments are passed</a:t>
            </a:r>
          </a:p>
          <a:p>
            <a:pPr algn="l">
              <a:lnSpc>
                <a:spcPts val="3254"/>
              </a:lnSpc>
            </a:pPr>
            <a:r>
              <a:rPr lang="en-US" sz="3099" spc="13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        if (args.length &gt; 0) {</a:t>
            </a:r>
          </a:p>
          <a:p>
            <a:pPr algn="l">
              <a:lnSpc>
                <a:spcPts val="3254"/>
              </a:lnSpc>
            </a:pPr>
            <a:r>
              <a:rPr lang="en-US" sz="3099" spc="13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            System.out.println("Command Line Arguments: ");</a:t>
            </a:r>
          </a:p>
          <a:p>
            <a:pPr algn="l">
              <a:lnSpc>
                <a:spcPts val="3254"/>
              </a:lnSpc>
            </a:pPr>
            <a:r>
              <a:rPr lang="en-US" sz="3099" spc="13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            for (String arg : args) {</a:t>
            </a:r>
          </a:p>
          <a:p>
            <a:pPr algn="l">
              <a:lnSpc>
                <a:spcPts val="3254"/>
              </a:lnSpc>
            </a:pPr>
            <a:r>
              <a:rPr lang="en-US" sz="3099" spc="13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                System.out.println(arg);</a:t>
            </a:r>
          </a:p>
          <a:p>
            <a:pPr algn="l">
              <a:lnSpc>
                <a:spcPts val="3254"/>
              </a:lnSpc>
            </a:pPr>
            <a:r>
              <a:rPr lang="en-US" sz="3099" spc="13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            }</a:t>
            </a:r>
          </a:p>
          <a:p>
            <a:pPr algn="l">
              <a:lnSpc>
                <a:spcPts val="3254"/>
              </a:lnSpc>
            </a:pPr>
            <a:r>
              <a:rPr lang="en-US" sz="3099" spc="13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        } else {</a:t>
            </a:r>
          </a:p>
          <a:p>
            <a:pPr algn="l">
              <a:lnSpc>
                <a:spcPts val="3150"/>
              </a:lnSpc>
            </a:pPr>
            <a:r>
              <a:rPr lang="en-US" sz="3000" spc="126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            System.out.println("No arguments passed.");</a:t>
            </a:r>
          </a:p>
          <a:p>
            <a:pPr algn="l">
              <a:lnSpc>
                <a:spcPts val="3254"/>
              </a:lnSpc>
            </a:pPr>
            <a:r>
              <a:rPr lang="en-US" sz="3099" spc="13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        }</a:t>
            </a:r>
          </a:p>
          <a:p>
            <a:pPr algn="l">
              <a:lnSpc>
                <a:spcPts val="3254"/>
              </a:lnSpc>
            </a:pPr>
            <a:r>
              <a:rPr lang="en-US" sz="3099" spc="13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    }</a:t>
            </a:r>
          </a:p>
          <a:p>
            <a:pPr algn="l">
              <a:lnSpc>
                <a:spcPts val="3254"/>
              </a:lnSpc>
            </a:pPr>
            <a:r>
              <a:rPr lang="en-US" sz="3099" spc="13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}</a:t>
            </a:r>
          </a:p>
          <a:p>
            <a:pPr algn="l">
              <a:lnSpc>
                <a:spcPts val="3254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1682786" y="2700516"/>
            <a:ext cx="6213439" cy="1181403"/>
            <a:chOff x="0" y="0"/>
            <a:chExt cx="2443969" cy="46468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43969" cy="464688"/>
            </a:xfrm>
            <a:custGeom>
              <a:avLst/>
              <a:gdLst/>
              <a:ahLst/>
              <a:cxnLst/>
              <a:rect r="r" b="b" t="t" l="l"/>
              <a:pathLst>
                <a:path h="464688" w="2443969">
                  <a:moveTo>
                    <a:pt x="44856" y="0"/>
                  </a:moveTo>
                  <a:lnTo>
                    <a:pt x="2399114" y="0"/>
                  </a:lnTo>
                  <a:cubicBezTo>
                    <a:pt x="2411010" y="0"/>
                    <a:pt x="2422419" y="4726"/>
                    <a:pt x="2430831" y="13138"/>
                  </a:cubicBezTo>
                  <a:cubicBezTo>
                    <a:pt x="2439244" y="21550"/>
                    <a:pt x="2443969" y="32959"/>
                    <a:pt x="2443969" y="44856"/>
                  </a:cubicBezTo>
                  <a:lnTo>
                    <a:pt x="2443969" y="419833"/>
                  </a:lnTo>
                  <a:cubicBezTo>
                    <a:pt x="2443969" y="444606"/>
                    <a:pt x="2423887" y="464688"/>
                    <a:pt x="2399114" y="464688"/>
                  </a:cubicBezTo>
                  <a:lnTo>
                    <a:pt x="44856" y="464688"/>
                  </a:lnTo>
                  <a:cubicBezTo>
                    <a:pt x="20083" y="464688"/>
                    <a:pt x="0" y="444606"/>
                    <a:pt x="0" y="419833"/>
                  </a:cubicBezTo>
                  <a:lnTo>
                    <a:pt x="0" y="44856"/>
                  </a:lnTo>
                  <a:cubicBezTo>
                    <a:pt x="0" y="20083"/>
                    <a:pt x="20083" y="0"/>
                    <a:pt x="44856" y="0"/>
                  </a:cubicBezTo>
                  <a:close/>
                </a:path>
              </a:pathLst>
            </a:custGeom>
            <a:solidFill>
              <a:srgbClr val="FCD24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2443969" cy="436113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602082" y="3226641"/>
            <a:ext cx="6294143" cy="655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7"/>
              </a:lnSpc>
            </a:pPr>
            <a:r>
              <a:rPr lang="en-US" sz="2397" spc="10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java CommandLineExample Hello World 123</a:t>
            </a:r>
          </a:p>
          <a:p>
            <a:pPr algn="ctr">
              <a:lnSpc>
                <a:spcPts val="2517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3750975" y="1706812"/>
            <a:ext cx="2077060" cy="70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2"/>
              </a:lnSpc>
              <a:spcBef>
                <a:spcPct val="0"/>
              </a:spcBef>
            </a:pPr>
            <a:r>
              <a:rPr lang="en-US" sz="5097" spc="214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Input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682786" y="5732874"/>
            <a:ext cx="6213439" cy="2124378"/>
            <a:chOff x="0" y="0"/>
            <a:chExt cx="2443969" cy="83559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43969" cy="835595"/>
            </a:xfrm>
            <a:custGeom>
              <a:avLst/>
              <a:gdLst/>
              <a:ahLst/>
              <a:cxnLst/>
              <a:rect r="r" b="b" t="t" l="l"/>
              <a:pathLst>
                <a:path h="835595" w="2443969">
                  <a:moveTo>
                    <a:pt x="44856" y="0"/>
                  </a:moveTo>
                  <a:lnTo>
                    <a:pt x="2399114" y="0"/>
                  </a:lnTo>
                  <a:cubicBezTo>
                    <a:pt x="2411010" y="0"/>
                    <a:pt x="2422419" y="4726"/>
                    <a:pt x="2430831" y="13138"/>
                  </a:cubicBezTo>
                  <a:cubicBezTo>
                    <a:pt x="2439244" y="21550"/>
                    <a:pt x="2443969" y="32959"/>
                    <a:pt x="2443969" y="44856"/>
                  </a:cubicBezTo>
                  <a:lnTo>
                    <a:pt x="2443969" y="790739"/>
                  </a:lnTo>
                  <a:cubicBezTo>
                    <a:pt x="2443969" y="815512"/>
                    <a:pt x="2423887" y="835595"/>
                    <a:pt x="2399114" y="835595"/>
                  </a:cubicBezTo>
                  <a:lnTo>
                    <a:pt x="44856" y="835595"/>
                  </a:lnTo>
                  <a:cubicBezTo>
                    <a:pt x="20083" y="835595"/>
                    <a:pt x="0" y="815512"/>
                    <a:pt x="0" y="790739"/>
                  </a:cubicBezTo>
                  <a:lnTo>
                    <a:pt x="0" y="44856"/>
                  </a:lnTo>
                  <a:cubicBezTo>
                    <a:pt x="0" y="20083"/>
                    <a:pt x="20083" y="0"/>
                    <a:pt x="44856" y="0"/>
                  </a:cubicBezTo>
                  <a:close/>
                </a:path>
              </a:pathLst>
            </a:custGeom>
            <a:solidFill>
              <a:srgbClr val="FCB6A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28575"/>
              <a:ext cx="2443969" cy="807020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953506" y="5925624"/>
            <a:ext cx="5942719" cy="1931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42"/>
              </a:lnSpc>
            </a:pPr>
            <a:r>
              <a:rPr lang="en-US" sz="2897" spc="121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Command Line Arguments: </a:t>
            </a:r>
          </a:p>
          <a:p>
            <a:pPr algn="just">
              <a:lnSpc>
                <a:spcPts val="3042"/>
              </a:lnSpc>
            </a:pPr>
            <a:r>
              <a:rPr lang="en-US" sz="2897" spc="121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Hello</a:t>
            </a:r>
          </a:p>
          <a:p>
            <a:pPr algn="just">
              <a:lnSpc>
                <a:spcPts val="3042"/>
              </a:lnSpc>
            </a:pPr>
            <a:r>
              <a:rPr lang="en-US" sz="2897" spc="121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World</a:t>
            </a:r>
          </a:p>
          <a:p>
            <a:pPr algn="just">
              <a:lnSpc>
                <a:spcPts val="3042"/>
              </a:lnSpc>
            </a:pPr>
            <a:r>
              <a:rPr lang="en-US" sz="2897" spc="121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123</a:t>
            </a:r>
          </a:p>
          <a:p>
            <a:pPr algn="just">
              <a:lnSpc>
                <a:spcPts val="3042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3750975" y="4739170"/>
            <a:ext cx="2077060" cy="70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2"/>
              </a:lnSpc>
              <a:spcBef>
                <a:spcPct val="0"/>
              </a:spcBef>
            </a:pPr>
            <a:r>
              <a:rPr lang="en-US" sz="5097" spc="214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Output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9D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73836" y="2002769"/>
            <a:ext cx="12842782" cy="805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0"/>
              </a:lnSpc>
            </a:pPr>
            <a:r>
              <a:rPr lang="en-US" b="true" sz="5700" spc="-11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Primitive Data Types in Java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88895" y="3202894"/>
            <a:ext cx="13049054" cy="5643919"/>
            <a:chOff x="0" y="0"/>
            <a:chExt cx="17398739" cy="752522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6408578" y="0"/>
              <a:ext cx="10990160" cy="7525225"/>
              <a:chOff x="0" y="0"/>
              <a:chExt cx="2416185" cy="165441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416184" cy="1654419"/>
              </a:xfrm>
              <a:custGeom>
                <a:avLst/>
                <a:gdLst/>
                <a:ahLst/>
                <a:cxnLst/>
                <a:rect r="r" b="b" t="t" l="l"/>
                <a:pathLst>
                  <a:path h="1654419" w="2416184">
                    <a:moveTo>
                      <a:pt x="0" y="0"/>
                    </a:moveTo>
                    <a:lnTo>
                      <a:pt x="2416184" y="0"/>
                    </a:lnTo>
                    <a:lnTo>
                      <a:pt x="2416184" y="1654419"/>
                    </a:lnTo>
                    <a:lnTo>
                      <a:pt x="0" y="16544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38100"/>
                <a:ext cx="2416185" cy="16163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629074" cy="7525225"/>
            </a:xfrm>
            <a:custGeom>
              <a:avLst/>
              <a:gdLst/>
              <a:ahLst/>
              <a:cxnLst/>
              <a:rect r="r" b="b" t="t" l="l"/>
              <a:pathLst>
                <a:path h="7525225" w="8629074">
                  <a:moveTo>
                    <a:pt x="0" y="0"/>
                  </a:moveTo>
                  <a:lnTo>
                    <a:pt x="8629074" y="0"/>
                  </a:lnTo>
                  <a:lnTo>
                    <a:pt x="8629074" y="7525225"/>
                  </a:lnTo>
                  <a:lnTo>
                    <a:pt x="0" y="75252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62127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175730" y="4019828"/>
            <a:ext cx="4011417" cy="759445"/>
            <a:chOff x="0" y="0"/>
            <a:chExt cx="5348556" cy="10125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72769" y="0"/>
              <a:ext cx="5075787" cy="1005929"/>
            </a:xfrm>
            <a:custGeom>
              <a:avLst/>
              <a:gdLst/>
              <a:ahLst/>
              <a:cxnLst/>
              <a:rect r="r" b="b" t="t" l="l"/>
              <a:pathLst>
                <a:path h="1005929" w="5075787">
                  <a:moveTo>
                    <a:pt x="0" y="0"/>
                  </a:moveTo>
                  <a:lnTo>
                    <a:pt x="5075787" y="0"/>
                  </a:lnTo>
                  <a:lnTo>
                    <a:pt x="5075787" y="1005929"/>
                  </a:lnTo>
                  <a:lnTo>
                    <a:pt x="0" y="1005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0" y="0"/>
              <a:ext cx="1337886" cy="1012593"/>
              <a:chOff x="0" y="0"/>
              <a:chExt cx="338221" cy="25598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38221" cy="255986"/>
              </a:xfrm>
              <a:custGeom>
                <a:avLst/>
                <a:gdLst/>
                <a:ahLst/>
                <a:cxnLst/>
                <a:rect r="r" b="b" t="t" l="l"/>
                <a:pathLst>
                  <a:path h="255986" w="338221">
                    <a:moveTo>
                      <a:pt x="0" y="0"/>
                    </a:moveTo>
                    <a:lnTo>
                      <a:pt x="338221" y="0"/>
                    </a:lnTo>
                    <a:lnTo>
                      <a:pt x="338221" y="255986"/>
                    </a:lnTo>
                    <a:lnTo>
                      <a:pt x="0" y="255986"/>
                    </a:lnTo>
                    <a:close/>
                  </a:path>
                </a:pathLst>
              </a:custGeom>
              <a:solidFill>
                <a:srgbClr val="84B5E7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38100"/>
                <a:ext cx="338221" cy="2178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506700" y="177933"/>
              <a:ext cx="577094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  <a:r>
                <a:rPr lang="en-US" b="true" sz="2953" spc="-112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B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860294" y="250781"/>
              <a:ext cx="1584955" cy="471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20"/>
                </a:lnSpc>
              </a:pPr>
              <a:r>
                <a:rPr lang="en-US" sz="2246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rPr>
                <a:t>byte (1)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175730" y="5128575"/>
            <a:ext cx="4011417" cy="759445"/>
            <a:chOff x="0" y="0"/>
            <a:chExt cx="5348556" cy="10125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72769" y="0"/>
              <a:ext cx="5075787" cy="1005929"/>
            </a:xfrm>
            <a:custGeom>
              <a:avLst/>
              <a:gdLst/>
              <a:ahLst/>
              <a:cxnLst/>
              <a:rect r="r" b="b" t="t" l="l"/>
              <a:pathLst>
                <a:path h="1005929" w="5075787">
                  <a:moveTo>
                    <a:pt x="0" y="0"/>
                  </a:moveTo>
                  <a:lnTo>
                    <a:pt x="5075787" y="0"/>
                  </a:lnTo>
                  <a:lnTo>
                    <a:pt x="5075787" y="1005929"/>
                  </a:lnTo>
                  <a:lnTo>
                    <a:pt x="0" y="1005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7" id="17"/>
            <p:cNvGrpSpPr/>
            <p:nvPr/>
          </p:nvGrpSpPr>
          <p:grpSpPr>
            <a:xfrm rot="0">
              <a:off x="0" y="0"/>
              <a:ext cx="1337886" cy="1012593"/>
              <a:chOff x="0" y="0"/>
              <a:chExt cx="338221" cy="255986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338221" cy="255986"/>
              </a:xfrm>
              <a:custGeom>
                <a:avLst/>
                <a:gdLst/>
                <a:ahLst/>
                <a:cxnLst/>
                <a:rect r="r" b="b" t="t" l="l"/>
                <a:pathLst>
                  <a:path h="255986" w="338221">
                    <a:moveTo>
                      <a:pt x="0" y="0"/>
                    </a:moveTo>
                    <a:lnTo>
                      <a:pt x="338221" y="0"/>
                    </a:lnTo>
                    <a:lnTo>
                      <a:pt x="338221" y="255986"/>
                    </a:lnTo>
                    <a:lnTo>
                      <a:pt x="0" y="255986"/>
                    </a:lnTo>
                    <a:close/>
                  </a:path>
                </a:pathLst>
              </a:custGeom>
              <a:solidFill>
                <a:srgbClr val="84B5E7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38100"/>
                <a:ext cx="338221" cy="2178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506700" y="177933"/>
              <a:ext cx="577094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  <a:r>
                <a:rPr lang="en-US" sz="2953" spc="-112" b="true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S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860294" y="250781"/>
              <a:ext cx="2759290" cy="471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20"/>
                </a:lnSpc>
              </a:pPr>
              <a:r>
                <a:rPr lang="en-US" sz="2246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rPr>
                <a:t>short (2)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175730" y="6236285"/>
            <a:ext cx="4011417" cy="759445"/>
            <a:chOff x="0" y="0"/>
            <a:chExt cx="5348556" cy="101259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72769" y="0"/>
              <a:ext cx="5075787" cy="1005929"/>
            </a:xfrm>
            <a:custGeom>
              <a:avLst/>
              <a:gdLst/>
              <a:ahLst/>
              <a:cxnLst/>
              <a:rect r="r" b="b" t="t" l="l"/>
              <a:pathLst>
                <a:path h="1005929" w="5075787">
                  <a:moveTo>
                    <a:pt x="0" y="0"/>
                  </a:moveTo>
                  <a:lnTo>
                    <a:pt x="5075787" y="0"/>
                  </a:lnTo>
                  <a:lnTo>
                    <a:pt x="5075787" y="1005929"/>
                  </a:lnTo>
                  <a:lnTo>
                    <a:pt x="0" y="1005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4" id="24"/>
            <p:cNvGrpSpPr/>
            <p:nvPr/>
          </p:nvGrpSpPr>
          <p:grpSpPr>
            <a:xfrm rot="0">
              <a:off x="0" y="0"/>
              <a:ext cx="1337886" cy="1012593"/>
              <a:chOff x="0" y="0"/>
              <a:chExt cx="338221" cy="255986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338221" cy="255986"/>
              </a:xfrm>
              <a:custGeom>
                <a:avLst/>
                <a:gdLst/>
                <a:ahLst/>
                <a:cxnLst/>
                <a:rect r="r" b="b" t="t" l="l"/>
                <a:pathLst>
                  <a:path h="255986" w="338221">
                    <a:moveTo>
                      <a:pt x="0" y="0"/>
                    </a:moveTo>
                    <a:lnTo>
                      <a:pt x="338221" y="0"/>
                    </a:lnTo>
                    <a:lnTo>
                      <a:pt x="338221" y="255986"/>
                    </a:lnTo>
                    <a:lnTo>
                      <a:pt x="0" y="255986"/>
                    </a:lnTo>
                    <a:close/>
                  </a:path>
                </a:pathLst>
              </a:custGeom>
              <a:solidFill>
                <a:srgbClr val="84B5E7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38100"/>
                <a:ext cx="338221" cy="2178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506700" y="177933"/>
              <a:ext cx="577094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  <a:r>
                <a:rPr lang="en-US" sz="2953" spc="-112" b="true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I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1860294" y="250781"/>
              <a:ext cx="2208821" cy="471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20"/>
                </a:lnSpc>
              </a:pPr>
              <a:r>
                <a:rPr lang="en-US" sz="2246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rPr>
                <a:t>int (4)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175730" y="7346609"/>
            <a:ext cx="4011417" cy="759445"/>
            <a:chOff x="0" y="0"/>
            <a:chExt cx="5348556" cy="101259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272769" y="0"/>
              <a:ext cx="5075787" cy="1005929"/>
            </a:xfrm>
            <a:custGeom>
              <a:avLst/>
              <a:gdLst/>
              <a:ahLst/>
              <a:cxnLst/>
              <a:rect r="r" b="b" t="t" l="l"/>
              <a:pathLst>
                <a:path h="1005929" w="5075787">
                  <a:moveTo>
                    <a:pt x="0" y="0"/>
                  </a:moveTo>
                  <a:lnTo>
                    <a:pt x="5075787" y="0"/>
                  </a:lnTo>
                  <a:lnTo>
                    <a:pt x="5075787" y="1005929"/>
                  </a:lnTo>
                  <a:lnTo>
                    <a:pt x="0" y="1005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1" id="31"/>
            <p:cNvGrpSpPr/>
            <p:nvPr/>
          </p:nvGrpSpPr>
          <p:grpSpPr>
            <a:xfrm rot="0">
              <a:off x="0" y="0"/>
              <a:ext cx="1337886" cy="1012593"/>
              <a:chOff x="0" y="0"/>
              <a:chExt cx="338221" cy="255986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338221" cy="255986"/>
              </a:xfrm>
              <a:custGeom>
                <a:avLst/>
                <a:gdLst/>
                <a:ahLst/>
                <a:cxnLst/>
                <a:rect r="r" b="b" t="t" l="l"/>
                <a:pathLst>
                  <a:path h="255986" w="338221">
                    <a:moveTo>
                      <a:pt x="0" y="0"/>
                    </a:moveTo>
                    <a:lnTo>
                      <a:pt x="338221" y="0"/>
                    </a:lnTo>
                    <a:lnTo>
                      <a:pt x="338221" y="255986"/>
                    </a:lnTo>
                    <a:lnTo>
                      <a:pt x="0" y="255986"/>
                    </a:lnTo>
                    <a:close/>
                  </a:path>
                </a:pathLst>
              </a:custGeom>
              <a:solidFill>
                <a:srgbClr val="84B5E7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38100"/>
                <a:ext cx="338221" cy="2178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506700" y="177933"/>
              <a:ext cx="577094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  <a:r>
                <a:rPr lang="en-US" sz="2953" spc="-112" b="true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L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1860294" y="250781"/>
              <a:ext cx="2759290" cy="471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20"/>
                </a:lnSpc>
              </a:pPr>
              <a:r>
                <a:rPr lang="en-US" sz="2246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rPr>
                <a:t>long (8)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336063" y="4019828"/>
            <a:ext cx="4011417" cy="759445"/>
            <a:chOff x="0" y="0"/>
            <a:chExt cx="5348556" cy="101259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272769" y="0"/>
              <a:ext cx="5075787" cy="1005929"/>
            </a:xfrm>
            <a:custGeom>
              <a:avLst/>
              <a:gdLst/>
              <a:ahLst/>
              <a:cxnLst/>
              <a:rect r="r" b="b" t="t" l="l"/>
              <a:pathLst>
                <a:path h="1005929" w="5075787">
                  <a:moveTo>
                    <a:pt x="0" y="0"/>
                  </a:moveTo>
                  <a:lnTo>
                    <a:pt x="5075787" y="0"/>
                  </a:lnTo>
                  <a:lnTo>
                    <a:pt x="5075787" y="1005929"/>
                  </a:lnTo>
                  <a:lnTo>
                    <a:pt x="0" y="1005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8" id="38"/>
            <p:cNvGrpSpPr/>
            <p:nvPr/>
          </p:nvGrpSpPr>
          <p:grpSpPr>
            <a:xfrm rot="0">
              <a:off x="0" y="0"/>
              <a:ext cx="1337886" cy="1012593"/>
              <a:chOff x="0" y="0"/>
              <a:chExt cx="338221" cy="255986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338221" cy="255986"/>
              </a:xfrm>
              <a:custGeom>
                <a:avLst/>
                <a:gdLst/>
                <a:ahLst/>
                <a:cxnLst/>
                <a:rect r="r" b="b" t="t" l="l"/>
                <a:pathLst>
                  <a:path h="255986" w="338221">
                    <a:moveTo>
                      <a:pt x="0" y="0"/>
                    </a:moveTo>
                    <a:lnTo>
                      <a:pt x="338221" y="0"/>
                    </a:lnTo>
                    <a:lnTo>
                      <a:pt x="338221" y="255986"/>
                    </a:lnTo>
                    <a:lnTo>
                      <a:pt x="0" y="255986"/>
                    </a:lnTo>
                    <a:close/>
                  </a:path>
                </a:pathLst>
              </a:custGeom>
              <a:solidFill>
                <a:srgbClr val="84B5E7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38100"/>
                <a:ext cx="338221" cy="2178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TextBox 41" id="41"/>
            <p:cNvSpPr txBox="true"/>
            <p:nvPr/>
          </p:nvSpPr>
          <p:spPr>
            <a:xfrm rot="0">
              <a:off x="506700" y="177933"/>
              <a:ext cx="577094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  <a:r>
                <a:rPr lang="en-US" sz="2953" spc="-112" b="true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F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1860294" y="250781"/>
              <a:ext cx="2429009" cy="471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20"/>
                </a:lnSpc>
              </a:pPr>
              <a:r>
                <a:rPr lang="en-US" sz="2246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rPr>
                <a:t>float (4)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9336063" y="5128575"/>
            <a:ext cx="4011417" cy="759445"/>
            <a:chOff x="0" y="0"/>
            <a:chExt cx="5348556" cy="1012593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272769" y="0"/>
              <a:ext cx="5075787" cy="1005929"/>
            </a:xfrm>
            <a:custGeom>
              <a:avLst/>
              <a:gdLst/>
              <a:ahLst/>
              <a:cxnLst/>
              <a:rect r="r" b="b" t="t" l="l"/>
              <a:pathLst>
                <a:path h="1005929" w="5075787">
                  <a:moveTo>
                    <a:pt x="0" y="0"/>
                  </a:moveTo>
                  <a:lnTo>
                    <a:pt x="5075787" y="0"/>
                  </a:lnTo>
                  <a:lnTo>
                    <a:pt x="5075787" y="1005929"/>
                  </a:lnTo>
                  <a:lnTo>
                    <a:pt x="0" y="1005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5" id="45"/>
            <p:cNvGrpSpPr/>
            <p:nvPr/>
          </p:nvGrpSpPr>
          <p:grpSpPr>
            <a:xfrm rot="0">
              <a:off x="0" y="0"/>
              <a:ext cx="1337886" cy="1012593"/>
              <a:chOff x="0" y="0"/>
              <a:chExt cx="338221" cy="255986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338221" cy="255986"/>
              </a:xfrm>
              <a:custGeom>
                <a:avLst/>
                <a:gdLst/>
                <a:ahLst/>
                <a:cxnLst/>
                <a:rect r="r" b="b" t="t" l="l"/>
                <a:pathLst>
                  <a:path h="255986" w="338221">
                    <a:moveTo>
                      <a:pt x="0" y="0"/>
                    </a:moveTo>
                    <a:lnTo>
                      <a:pt x="338221" y="0"/>
                    </a:lnTo>
                    <a:lnTo>
                      <a:pt x="338221" y="255986"/>
                    </a:lnTo>
                    <a:lnTo>
                      <a:pt x="0" y="255986"/>
                    </a:lnTo>
                    <a:close/>
                  </a:path>
                </a:pathLst>
              </a:custGeom>
              <a:solidFill>
                <a:srgbClr val="84B5E7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38100"/>
                <a:ext cx="338221" cy="2178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TextBox 48" id="48"/>
            <p:cNvSpPr txBox="true"/>
            <p:nvPr/>
          </p:nvSpPr>
          <p:spPr>
            <a:xfrm rot="0">
              <a:off x="506700" y="177933"/>
              <a:ext cx="577094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  <a:r>
                <a:rPr lang="en-US" sz="2953" spc="-112" b="true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D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1860294" y="250781"/>
              <a:ext cx="2759290" cy="471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20"/>
                </a:lnSpc>
              </a:pPr>
              <a:r>
                <a:rPr lang="en-US" sz="2246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rPr>
                <a:t>double (8)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9336063" y="6236285"/>
            <a:ext cx="4011417" cy="759445"/>
            <a:chOff x="0" y="0"/>
            <a:chExt cx="5348556" cy="1012593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272769" y="0"/>
              <a:ext cx="5075787" cy="1005929"/>
            </a:xfrm>
            <a:custGeom>
              <a:avLst/>
              <a:gdLst/>
              <a:ahLst/>
              <a:cxnLst/>
              <a:rect r="r" b="b" t="t" l="l"/>
              <a:pathLst>
                <a:path h="1005929" w="5075787">
                  <a:moveTo>
                    <a:pt x="0" y="0"/>
                  </a:moveTo>
                  <a:lnTo>
                    <a:pt x="5075787" y="0"/>
                  </a:lnTo>
                  <a:lnTo>
                    <a:pt x="5075787" y="1005929"/>
                  </a:lnTo>
                  <a:lnTo>
                    <a:pt x="0" y="1005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2" id="52"/>
            <p:cNvGrpSpPr/>
            <p:nvPr/>
          </p:nvGrpSpPr>
          <p:grpSpPr>
            <a:xfrm rot="0">
              <a:off x="0" y="0"/>
              <a:ext cx="1337886" cy="1012593"/>
              <a:chOff x="0" y="0"/>
              <a:chExt cx="338221" cy="255986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338221" cy="255986"/>
              </a:xfrm>
              <a:custGeom>
                <a:avLst/>
                <a:gdLst/>
                <a:ahLst/>
                <a:cxnLst/>
                <a:rect r="r" b="b" t="t" l="l"/>
                <a:pathLst>
                  <a:path h="255986" w="338221">
                    <a:moveTo>
                      <a:pt x="0" y="0"/>
                    </a:moveTo>
                    <a:lnTo>
                      <a:pt x="338221" y="0"/>
                    </a:lnTo>
                    <a:lnTo>
                      <a:pt x="338221" y="255986"/>
                    </a:lnTo>
                    <a:lnTo>
                      <a:pt x="0" y="255986"/>
                    </a:lnTo>
                    <a:close/>
                  </a:path>
                </a:pathLst>
              </a:custGeom>
              <a:solidFill>
                <a:srgbClr val="84B5E7"/>
              </a:solidFill>
            </p:spPr>
          </p:sp>
          <p:sp>
            <p:nvSpPr>
              <p:cNvPr name="TextBox 54" id="54"/>
              <p:cNvSpPr txBox="true"/>
              <p:nvPr/>
            </p:nvSpPr>
            <p:spPr>
              <a:xfrm>
                <a:off x="0" y="38100"/>
                <a:ext cx="338221" cy="2178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TextBox 55" id="55"/>
            <p:cNvSpPr txBox="true"/>
            <p:nvPr/>
          </p:nvSpPr>
          <p:spPr>
            <a:xfrm rot="0">
              <a:off x="506700" y="177933"/>
              <a:ext cx="577094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  <a:r>
                <a:rPr lang="en-US" sz="2953" spc="-112" b="true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C</a:t>
              </a:r>
            </a:p>
          </p:txBody>
        </p:sp>
        <p:sp>
          <p:nvSpPr>
            <p:cNvPr name="TextBox 56" id="56"/>
            <p:cNvSpPr txBox="true"/>
            <p:nvPr/>
          </p:nvSpPr>
          <p:spPr>
            <a:xfrm rot="0">
              <a:off x="1860294" y="250781"/>
              <a:ext cx="2208821" cy="471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20"/>
                </a:lnSpc>
              </a:pPr>
              <a:r>
                <a:rPr lang="en-US" sz="2246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rPr>
                <a:t>char</a:t>
              </a: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1500758">
            <a:off x="11195900" y="-1828787"/>
            <a:ext cx="5875677" cy="3238967"/>
          </a:xfrm>
          <a:custGeom>
            <a:avLst/>
            <a:gdLst/>
            <a:ahLst/>
            <a:cxnLst/>
            <a:rect r="r" b="b" t="t" l="l"/>
            <a:pathLst>
              <a:path h="3238967" w="5875677">
                <a:moveTo>
                  <a:pt x="0" y="0"/>
                </a:moveTo>
                <a:lnTo>
                  <a:pt x="5875676" y="0"/>
                </a:lnTo>
                <a:lnTo>
                  <a:pt x="5875676" y="3238966"/>
                </a:lnTo>
                <a:lnTo>
                  <a:pt x="0" y="32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10252938">
            <a:off x="1036327" y="-1229480"/>
            <a:ext cx="4257941" cy="2458961"/>
          </a:xfrm>
          <a:custGeom>
            <a:avLst/>
            <a:gdLst/>
            <a:ahLst/>
            <a:cxnLst/>
            <a:rect r="r" b="b" t="t" l="l"/>
            <a:pathLst>
              <a:path h="2458961" w="4257941">
                <a:moveTo>
                  <a:pt x="0" y="0"/>
                </a:moveTo>
                <a:lnTo>
                  <a:pt x="4257941" y="0"/>
                </a:lnTo>
                <a:lnTo>
                  <a:pt x="4257941" y="2458960"/>
                </a:lnTo>
                <a:lnTo>
                  <a:pt x="0" y="24589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7126417">
            <a:off x="-2705947" y="4264182"/>
            <a:ext cx="4257941" cy="2458961"/>
          </a:xfrm>
          <a:custGeom>
            <a:avLst/>
            <a:gdLst/>
            <a:ahLst/>
            <a:cxnLst/>
            <a:rect r="r" b="b" t="t" l="l"/>
            <a:pathLst>
              <a:path h="2458961" w="4257941">
                <a:moveTo>
                  <a:pt x="0" y="0"/>
                </a:moveTo>
                <a:lnTo>
                  <a:pt x="4257941" y="0"/>
                </a:lnTo>
                <a:lnTo>
                  <a:pt x="4257941" y="2458961"/>
                </a:lnTo>
                <a:lnTo>
                  <a:pt x="0" y="24589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-4370532">
            <a:off x="16944253" y="8229600"/>
            <a:ext cx="2978086" cy="4114800"/>
          </a:xfrm>
          <a:custGeom>
            <a:avLst/>
            <a:gdLst/>
            <a:ahLst/>
            <a:cxnLst/>
            <a:rect r="r" b="b" t="t" l="l"/>
            <a:pathLst>
              <a:path h="4114800" w="2978086">
                <a:moveTo>
                  <a:pt x="0" y="0"/>
                </a:moveTo>
                <a:lnTo>
                  <a:pt x="2978086" y="0"/>
                </a:lnTo>
                <a:lnTo>
                  <a:pt x="29780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-4370532">
            <a:off x="-1620319" y="7570216"/>
            <a:ext cx="2978086" cy="4114800"/>
          </a:xfrm>
          <a:custGeom>
            <a:avLst/>
            <a:gdLst/>
            <a:ahLst/>
            <a:cxnLst/>
            <a:rect r="r" b="b" t="t" l="l"/>
            <a:pathLst>
              <a:path h="4114800" w="2978086">
                <a:moveTo>
                  <a:pt x="0" y="0"/>
                </a:moveTo>
                <a:lnTo>
                  <a:pt x="2978087" y="0"/>
                </a:lnTo>
                <a:lnTo>
                  <a:pt x="29780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-10197389">
            <a:off x="17367324" y="2939499"/>
            <a:ext cx="5396459" cy="4114800"/>
          </a:xfrm>
          <a:custGeom>
            <a:avLst/>
            <a:gdLst/>
            <a:ahLst/>
            <a:cxnLst/>
            <a:rect r="r" b="b" t="t" l="l"/>
            <a:pathLst>
              <a:path h="4114800" w="5396459">
                <a:moveTo>
                  <a:pt x="0" y="0"/>
                </a:moveTo>
                <a:lnTo>
                  <a:pt x="5396459" y="0"/>
                </a:lnTo>
                <a:lnTo>
                  <a:pt x="53964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-719215">
            <a:off x="6319811" y="9442401"/>
            <a:ext cx="4257941" cy="2458961"/>
          </a:xfrm>
          <a:custGeom>
            <a:avLst/>
            <a:gdLst/>
            <a:ahLst/>
            <a:cxnLst/>
            <a:rect r="r" b="b" t="t" l="l"/>
            <a:pathLst>
              <a:path h="2458961" w="4257941">
                <a:moveTo>
                  <a:pt x="0" y="0"/>
                </a:moveTo>
                <a:lnTo>
                  <a:pt x="4257941" y="0"/>
                </a:lnTo>
                <a:lnTo>
                  <a:pt x="4257941" y="2458961"/>
                </a:lnTo>
                <a:lnTo>
                  <a:pt x="0" y="24589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-735002">
            <a:off x="13893102" y="2225996"/>
            <a:ext cx="1029846" cy="2088070"/>
          </a:xfrm>
          <a:custGeom>
            <a:avLst/>
            <a:gdLst/>
            <a:ahLst/>
            <a:cxnLst/>
            <a:rect r="r" b="b" t="t" l="l"/>
            <a:pathLst>
              <a:path h="2088070" w="1029846">
                <a:moveTo>
                  <a:pt x="0" y="0"/>
                </a:moveTo>
                <a:lnTo>
                  <a:pt x="1029847" y="0"/>
                </a:lnTo>
                <a:lnTo>
                  <a:pt x="1029847" y="2088071"/>
                </a:lnTo>
                <a:lnTo>
                  <a:pt x="0" y="20880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65104" t="0" r="0" b="-23886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3945637">
            <a:off x="15056495" y="4084540"/>
            <a:ext cx="1029846" cy="2088070"/>
          </a:xfrm>
          <a:custGeom>
            <a:avLst/>
            <a:gdLst/>
            <a:ahLst/>
            <a:cxnLst/>
            <a:rect r="r" b="b" t="t" l="l"/>
            <a:pathLst>
              <a:path h="2088070" w="1029846">
                <a:moveTo>
                  <a:pt x="0" y="0"/>
                </a:moveTo>
                <a:lnTo>
                  <a:pt x="1029846" y="0"/>
                </a:lnTo>
                <a:lnTo>
                  <a:pt x="1029846" y="2088070"/>
                </a:lnTo>
                <a:lnTo>
                  <a:pt x="0" y="208807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165104" t="0" r="0" b="-23886"/>
            </a:stretch>
          </a:blipFill>
        </p:spPr>
      </p:sp>
      <p:grpSp>
        <p:nvGrpSpPr>
          <p:cNvPr name="Group 66" id="66"/>
          <p:cNvGrpSpPr/>
          <p:nvPr/>
        </p:nvGrpSpPr>
        <p:grpSpPr>
          <a:xfrm rot="0">
            <a:off x="9336063" y="7346609"/>
            <a:ext cx="4011417" cy="759445"/>
            <a:chOff x="0" y="0"/>
            <a:chExt cx="5348556" cy="1012593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272769" y="0"/>
              <a:ext cx="5075787" cy="1005929"/>
            </a:xfrm>
            <a:custGeom>
              <a:avLst/>
              <a:gdLst/>
              <a:ahLst/>
              <a:cxnLst/>
              <a:rect r="r" b="b" t="t" l="l"/>
              <a:pathLst>
                <a:path h="1005929" w="5075787">
                  <a:moveTo>
                    <a:pt x="0" y="0"/>
                  </a:moveTo>
                  <a:lnTo>
                    <a:pt x="5075787" y="0"/>
                  </a:lnTo>
                  <a:lnTo>
                    <a:pt x="5075787" y="1005929"/>
                  </a:lnTo>
                  <a:lnTo>
                    <a:pt x="0" y="1005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68" id="68"/>
            <p:cNvGrpSpPr/>
            <p:nvPr/>
          </p:nvGrpSpPr>
          <p:grpSpPr>
            <a:xfrm rot="0">
              <a:off x="0" y="0"/>
              <a:ext cx="1337886" cy="1012593"/>
              <a:chOff x="0" y="0"/>
              <a:chExt cx="338221" cy="255986"/>
            </a:xfrm>
          </p:grpSpPr>
          <p:sp>
            <p:nvSpPr>
              <p:cNvPr name="Freeform 69" id="69"/>
              <p:cNvSpPr/>
              <p:nvPr/>
            </p:nvSpPr>
            <p:spPr>
              <a:xfrm flipH="false" flipV="false" rot="0">
                <a:off x="0" y="0"/>
                <a:ext cx="338221" cy="255986"/>
              </a:xfrm>
              <a:custGeom>
                <a:avLst/>
                <a:gdLst/>
                <a:ahLst/>
                <a:cxnLst/>
                <a:rect r="r" b="b" t="t" l="l"/>
                <a:pathLst>
                  <a:path h="255986" w="338221">
                    <a:moveTo>
                      <a:pt x="0" y="0"/>
                    </a:moveTo>
                    <a:lnTo>
                      <a:pt x="338221" y="0"/>
                    </a:lnTo>
                    <a:lnTo>
                      <a:pt x="338221" y="255986"/>
                    </a:lnTo>
                    <a:lnTo>
                      <a:pt x="0" y="255986"/>
                    </a:lnTo>
                    <a:close/>
                  </a:path>
                </a:pathLst>
              </a:custGeom>
              <a:solidFill>
                <a:srgbClr val="84B5E7"/>
              </a:solidFill>
            </p:spPr>
          </p:sp>
          <p:sp>
            <p:nvSpPr>
              <p:cNvPr name="TextBox 70" id="70"/>
              <p:cNvSpPr txBox="true"/>
              <p:nvPr/>
            </p:nvSpPr>
            <p:spPr>
              <a:xfrm>
                <a:off x="0" y="38100"/>
                <a:ext cx="338221" cy="2178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TextBox 71" id="71"/>
            <p:cNvSpPr txBox="true"/>
            <p:nvPr/>
          </p:nvSpPr>
          <p:spPr>
            <a:xfrm rot="0">
              <a:off x="506700" y="177933"/>
              <a:ext cx="577094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  <a:r>
                <a:rPr lang="en-US" sz="2953" spc="-112" b="true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B</a:t>
              </a:r>
            </a:p>
          </p:txBody>
        </p:sp>
        <p:sp>
          <p:nvSpPr>
            <p:cNvPr name="TextBox 72" id="72"/>
            <p:cNvSpPr txBox="true"/>
            <p:nvPr/>
          </p:nvSpPr>
          <p:spPr>
            <a:xfrm rot="0">
              <a:off x="1860294" y="250781"/>
              <a:ext cx="2208821" cy="471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20"/>
                </a:lnSpc>
              </a:pPr>
              <a:r>
                <a:rPr lang="en-US" sz="2246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rPr>
                <a:t>boolean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9D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73836" y="2002769"/>
            <a:ext cx="12842782" cy="805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0"/>
              </a:lnSpc>
            </a:pPr>
            <a:r>
              <a:rPr lang="en-US" b="true" sz="5700" spc="-114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Reference Data Types in Java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777370" y="3270032"/>
            <a:ext cx="12898168" cy="5578658"/>
            <a:chOff x="0" y="0"/>
            <a:chExt cx="17197557" cy="743821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6334476" y="0"/>
              <a:ext cx="10863081" cy="7438211"/>
              <a:chOff x="0" y="0"/>
              <a:chExt cx="2416185" cy="165441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416184" cy="1654419"/>
              </a:xfrm>
              <a:custGeom>
                <a:avLst/>
                <a:gdLst/>
                <a:ahLst/>
                <a:cxnLst/>
                <a:rect r="r" b="b" t="t" l="l"/>
                <a:pathLst>
                  <a:path h="1654419" w="2416184">
                    <a:moveTo>
                      <a:pt x="0" y="0"/>
                    </a:moveTo>
                    <a:lnTo>
                      <a:pt x="2416184" y="0"/>
                    </a:lnTo>
                    <a:lnTo>
                      <a:pt x="2416184" y="1654419"/>
                    </a:lnTo>
                    <a:lnTo>
                      <a:pt x="0" y="16544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38100"/>
                <a:ext cx="2416185" cy="16163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529296" cy="7438211"/>
            </a:xfrm>
            <a:custGeom>
              <a:avLst/>
              <a:gdLst/>
              <a:ahLst/>
              <a:cxnLst/>
              <a:rect r="r" b="b" t="t" l="l"/>
              <a:pathLst>
                <a:path h="7438211" w="8529296">
                  <a:moveTo>
                    <a:pt x="0" y="0"/>
                  </a:moveTo>
                  <a:lnTo>
                    <a:pt x="8529296" y="0"/>
                  </a:lnTo>
                  <a:lnTo>
                    <a:pt x="8529296" y="7438211"/>
                  </a:lnTo>
                  <a:lnTo>
                    <a:pt x="0" y="74382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62127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145302" y="3850698"/>
            <a:ext cx="4011417" cy="759445"/>
            <a:chOff x="0" y="0"/>
            <a:chExt cx="5348556" cy="10125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72769" y="0"/>
              <a:ext cx="5075787" cy="1005929"/>
            </a:xfrm>
            <a:custGeom>
              <a:avLst/>
              <a:gdLst/>
              <a:ahLst/>
              <a:cxnLst/>
              <a:rect r="r" b="b" t="t" l="l"/>
              <a:pathLst>
                <a:path h="1005929" w="5075787">
                  <a:moveTo>
                    <a:pt x="0" y="0"/>
                  </a:moveTo>
                  <a:lnTo>
                    <a:pt x="5075787" y="0"/>
                  </a:lnTo>
                  <a:lnTo>
                    <a:pt x="5075787" y="1005929"/>
                  </a:lnTo>
                  <a:lnTo>
                    <a:pt x="0" y="1005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0" y="0"/>
              <a:ext cx="1337886" cy="1012593"/>
              <a:chOff x="0" y="0"/>
              <a:chExt cx="338221" cy="25598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38221" cy="255986"/>
              </a:xfrm>
              <a:custGeom>
                <a:avLst/>
                <a:gdLst/>
                <a:ahLst/>
                <a:cxnLst/>
                <a:rect r="r" b="b" t="t" l="l"/>
                <a:pathLst>
                  <a:path h="255986" w="338221">
                    <a:moveTo>
                      <a:pt x="0" y="0"/>
                    </a:moveTo>
                    <a:lnTo>
                      <a:pt x="338221" y="0"/>
                    </a:lnTo>
                    <a:lnTo>
                      <a:pt x="338221" y="255986"/>
                    </a:lnTo>
                    <a:lnTo>
                      <a:pt x="0" y="255986"/>
                    </a:lnTo>
                    <a:close/>
                  </a:path>
                </a:pathLst>
              </a:custGeom>
              <a:solidFill>
                <a:srgbClr val="84B5E7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38100"/>
                <a:ext cx="338221" cy="2178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506700" y="177933"/>
              <a:ext cx="577094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  <a:r>
                <a:rPr lang="en-US" sz="2953" spc="-112" b="true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C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860294" y="250781"/>
              <a:ext cx="1584955" cy="471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20"/>
                </a:lnSpc>
              </a:pPr>
              <a:r>
                <a:rPr lang="en-US" sz="2246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rPr>
                <a:t>Class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138291" y="4996899"/>
            <a:ext cx="4011417" cy="759445"/>
            <a:chOff x="0" y="0"/>
            <a:chExt cx="5348556" cy="10125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72769" y="0"/>
              <a:ext cx="5075787" cy="1005929"/>
            </a:xfrm>
            <a:custGeom>
              <a:avLst/>
              <a:gdLst/>
              <a:ahLst/>
              <a:cxnLst/>
              <a:rect r="r" b="b" t="t" l="l"/>
              <a:pathLst>
                <a:path h="1005929" w="5075787">
                  <a:moveTo>
                    <a:pt x="0" y="0"/>
                  </a:moveTo>
                  <a:lnTo>
                    <a:pt x="5075787" y="0"/>
                  </a:lnTo>
                  <a:lnTo>
                    <a:pt x="5075787" y="1005929"/>
                  </a:lnTo>
                  <a:lnTo>
                    <a:pt x="0" y="1005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7" id="17"/>
            <p:cNvGrpSpPr/>
            <p:nvPr/>
          </p:nvGrpSpPr>
          <p:grpSpPr>
            <a:xfrm rot="0">
              <a:off x="0" y="0"/>
              <a:ext cx="1337886" cy="1012593"/>
              <a:chOff x="0" y="0"/>
              <a:chExt cx="338221" cy="255986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338221" cy="255986"/>
              </a:xfrm>
              <a:custGeom>
                <a:avLst/>
                <a:gdLst/>
                <a:ahLst/>
                <a:cxnLst/>
                <a:rect r="r" b="b" t="t" l="l"/>
                <a:pathLst>
                  <a:path h="255986" w="338221">
                    <a:moveTo>
                      <a:pt x="0" y="0"/>
                    </a:moveTo>
                    <a:lnTo>
                      <a:pt x="338221" y="0"/>
                    </a:lnTo>
                    <a:lnTo>
                      <a:pt x="338221" y="255986"/>
                    </a:lnTo>
                    <a:lnTo>
                      <a:pt x="0" y="255986"/>
                    </a:lnTo>
                    <a:close/>
                  </a:path>
                </a:pathLst>
              </a:custGeom>
              <a:solidFill>
                <a:srgbClr val="84B5E7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38100"/>
                <a:ext cx="338221" cy="2178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506700" y="177933"/>
              <a:ext cx="577094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  <a:r>
                <a:rPr lang="en-US" sz="2953" spc="-112" b="true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I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860294" y="250781"/>
              <a:ext cx="2759290" cy="471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20"/>
                </a:lnSpc>
              </a:pPr>
              <a:r>
                <a:rPr lang="en-US" sz="2246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rPr>
                <a:t>Interface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138291" y="6240445"/>
            <a:ext cx="4011417" cy="759445"/>
            <a:chOff x="0" y="0"/>
            <a:chExt cx="5348556" cy="101259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72769" y="0"/>
              <a:ext cx="5075787" cy="1005929"/>
            </a:xfrm>
            <a:custGeom>
              <a:avLst/>
              <a:gdLst/>
              <a:ahLst/>
              <a:cxnLst/>
              <a:rect r="r" b="b" t="t" l="l"/>
              <a:pathLst>
                <a:path h="1005929" w="5075787">
                  <a:moveTo>
                    <a:pt x="0" y="0"/>
                  </a:moveTo>
                  <a:lnTo>
                    <a:pt x="5075787" y="0"/>
                  </a:lnTo>
                  <a:lnTo>
                    <a:pt x="5075787" y="1005929"/>
                  </a:lnTo>
                  <a:lnTo>
                    <a:pt x="0" y="1005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4" id="24"/>
            <p:cNvGrpSpPr/>
            <p:nvPr/>
          </p:nvGrpSpPr>
          <p:grpSpPr>
            <a:xfrm rot="0">
              <a:off x="0" y="0"/>
              <a:ext cx="1337886" cy="1012593"/>
              <a:chOff x="0" y="0"/>
              <a:chExt cx="338221" cy="255986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338221" cy="255986"/>
              </a:xfrm>
              <a:custGeom>
                <a:avLst/>
                <a:gdLst/>
                <a:ahLst/>
                <a:cxnLst/>
                <a:rect r="r" b="b" t="t" l="l"/>
                <a:pathLst>
                  <a:path h="255986" w="338221">
                    <a:moveTo>
                      <a:pt x="0" y="0"/>
                    </a:moveTo>
                    <a:lnTo>
                      <a:pt x="338221" y="0"/>
                    </a:lnTo>
                    <a:lnTo>
                      <a:pt x="338221" y="255986"/>
                    </a:lnTo>
                    <a:lnTo>
                      <a:pt x="0" y="255986"/>
                    </a:lnTo>
                    <a:close/>
                  </a:path>
                </a:pathLst>
              </a:custGeom>
              <a:solidFill>
                <a:srgbClr val="84B5E7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38100"/>
                <a:ext cx="338221" cy="2178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506700" y="177933"/>
              <a:ext cx="577094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  <a:r>
                <a:rPr lang="en-US" sz="2953" spc="-112" b="true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A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1860294" y="250781"/>
              <a:ext cx="2208821" cy="471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20"/>
                </a:lnSpc>
              </a:pPr>
              <a:r>
                <a:rPr lang="en-US" sz="2246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rPr>
                <a:t>Array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138291" y="7497839"/>
            <a:ext cx="4011417" cy="759445"/>
            <a:chOff x="0" y="0"/>
            <a:chExt cx="5348556" cy="101259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272769" y="0"/>
              <a:ext cx="5075787" cy="1005929"/>
            </a:xfrm>
            <a:custGeom>
              <a:avLst/>
              <a:gdLst/>
              <a:ahLst/>
              <a:cxnLst/>
              <a:rect r="r" b="b" t="t" l="l"/>
              <a:pathLst>
                <a:path h="1005929" w="5075787">
                  <a:moveTo>
                    <a:pt x="0" y="0"/>
                  </a:moveTo>
                  <a:lnTo>
                    <a:pt x="5075787" y="0"/>
                  </a:lnTo>
                  <a:lnTo>
                    <a:pt x="5075787" y="1005929"/>
                  </a:lnTo>
                  <a:lnTo>
                    <a:pt x="0" y="10059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1" id="31"/>
            <p:cNvGrpSpPr/>
            <p:nvPr/>
          </p:nvGrpSpPr>
          <p:grpSpPr>
            <a:xfrm rot="0">
              <a:off x="0" y="0"/>
              <a:ext cx="1337886" cy="1012593"/>
              <a:chOff x="0" y="0"/>
              <a:chExt cx="338221" cy="255986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338221" cy="255986"/>
              </a:xfrm>
              <a:custGeom>
                <a:avLst/>
                <a:gdLst/>
                <a:ahLst/>
                <a:cxnLst/>
                <a:rect r="r" b="b" t="t" l="l"/>
                <a:pathLst>
                  <a:path h="255986" w="338221">
                    <a:moveTo>
                      <a:pt x="0" y="0"/>
                    </a:moveTo>
                    <a:lnTo>
                      <a:pt x="338221" y="0"/>
                    </a:lnTo>
                    <a:lnTo>
                      <a:pt x="338221" y="255986"/>
                    </a:lnTo>
                    <a:lnTo>
                      <a:pt x="0" y="255986"/>
                    </a:lnTo>
                    <a:close/>
                  </a:path>
                </a:pathLst>
              </a:custGeom>
              <a:solidFill>
                <a:srgbClr val="84B5E7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38100"/>
                <a:ext cx="338221" cy="2178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4"/>
                  </a:lnSpc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506700" y="177933"/>
              <a:ext cx="577094" cy="621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  <a:r>
                <a:rPr lang="en-US" sz="2953" spc="-112" b="true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S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1860294" y="250781"/>
              <a:ext cx="2759290" cy="471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20"/>
                </a:lnSpc>
              </a:pPr>
              <a:r>
                <a:rPr lang="en-US" sz="2246">
                  <a:solidFill>
                    <a:srgbClr val="000000"/>
                  </a:solidFill>
                  <a:latin typeface="Sniglet"/>
                  <a:ea typeface="Sniglet"/>
                  <a:cs typeface="Sniglet"/>
                  <a:sym typeface="Sniglet"/>
                </a:rPr>
                <a:t>String</a:t>
              </a: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1500758">
            <a:off x="11195900" y="-1828787"/>
            <a:ext cx="5875677" cy="3238967"/>
          </a:xfrm>
          <a:custGeom>
            <a:avLst/>
            <a:gdLst/>
            <a:ahLst/>
            <a:cxnLst/>
            <a:rect r="r" b="b" t="t" l="l"/>
            <a:pathLst>
              <a:path h="3238967" w="5875677">
                <a:moveTo>
                  <a:pt x="0" y="0"/>
                </a:moveTo>
                <a:lnTo>
                  <a:pt x="5875676" y="0"/>
                </a:lnTo>
                <a:lnTo>
                  <a:pt x="5875676" y="3238966"/>
                </a:lnTo>
                <a:lnTo>
                  <a:pt x="0" y="3238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10252938">
            <a:off x="1036327" y="-1229480"/>
            <a:ext cx="4257941" cy="2458961"/>
          </a:xfrm>
          <a:custGeom>
            <a:avLst/>
            <a:gdLst/>
            <a:ahLst/>
            <a:cxnLst/>
            <a:rect r="r" b="b" t="t" l="l"/>
            <a:pathLst>
              <a:path h="2458961" w="4257941">
                <a:moveTo>
                  <a:pt x="0" y="0"/>
                </a:moveTo>
                <a:lnTo>
                  <a:pt x="4257941" y="0"/>
                </a:lnTo>
                <a:lnTo>
                  <a:pt x="4257941" y="2458960"/>
                </a:lnTo>
                <a:lnTo>
                  <a:pt x="0" y="24589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7126417">
            <a:off x="-2705947" y="4264182"/>
            <a:ext cx="4257941" cy="2458961"/>
          </a:xfrm>
          <a:custGeom>
            <a:avLst/>
            <a:gdLst/>
            <a:ahLst/>
            <a:cxnLst/>
            <a:rect r="r" b="b" t="t" l="l"/>
            <a:pathLst>
              <a:path h="2458961" w="4257941">
                <a:moveTo>
                  <a:pt x="0" y="0"/>
                </a:moveTo>
                <a:lnTo>
                  <a:pt x="4257941" y="0"/>
                </a:lnTo>
                <a:lnTo>
                  <a:pt x="4257941" y="2458961"/>
                </a:lnTo>
                <a:lnTo>
                  <a:pt x="0" y="24589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-4370532">
            <a:off x="16944253" y="8229600"/>
            <a:ext cx="2978086" cy="4114800"/>
          </a:xfrm>
          <a:custGeom>
            <a:avLst/>
            <a:gdLst/>
            <a:ahLst/>
            <a:cxnLst/>
            <a:rect r="r" b="b" t="t" l="l"/>
            <a:pathLst>
              <a:path h="4114800" w="2978086">
                <a:moveTo>
                  <a:pt x="0" y="0"/>
                </a:moveTo>
                <a:lnTo>
                  <a:pt x="2978086" y="0"/>
                </a:lnTo>
                <a:lnTo>
                  <a:pt x="29780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-4370532">
            <a:off x="-1620319" y="7570216"/>
            <a:ext cx="2978086" cy="4114800"/>
          </a:xfrm>
          <a:custGeom>
            <a:avLst/>
            <a:gdLst/>
            <a:ahLst/>
            <a:cxnLst/>
            <a:rect r="r" b="b" t="t" l="l"/>
            <a:pathLst>
              <a:path h="4114800" w="2978086">
                <a:moveTo>
                  <a:pt x="0" y="0"/>
                </a:moveTo>
                <a:lnTo>
                  <a:pt x="2978087" y="0"/>
                </a:lnTo>
                <a:lnTo>
                  <a:pt x="29780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-10197389">
            <a:off x="17367324" y="2939499"/>
            <a:ext cx="5396459" cy="4114800"/>
          </a:xfrm>
          <a:custGeom>
            <a:avLst/>
            <a:gdLst/>
            <a:ahLst/>
            <a:cxnLst/>
            <a:rect r="r" b="b" t="t" l="l"/>
            <a:pathLst>
              <a:path h="4114800" w="5396459">
                <a:moveTo>
                  <a:pt x="0" y="0"/>
                </a:moveTo>
                <a:lnTo>
                  <a:pt x="5396459" y="0"/>
                </a:lnTo>
                <a:lnTo>
                  <a:pt x="53964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-719215">
            <a:off x="6319811" y="9442401"/>
            <a:ext cx="4257941" cy="2458961"/>
          </a:xfrm>
          <a:custGeom>
            <a:avLst/>
            <a:gdLst/>
            <a:ahLst/>
            <a:cxnLst/>
            <a:rect r="r" b="b" t="t" l="l"/>
            <a:pathLst>
              <a:path h="2458961" w="4257941">
                <a:moveTo>
                  <a:pt x="0" y="0"/>
                </a:moveTo>
                <a:lnTo>
                  <a:pt x="4257941" y="0"/>
                </a:lnTo>
                <a:lnTo>
                  <a:pt x="4257941" y="2458961"/>
                </a:lnTo>
                <a:lnTo>
                  <a:pt x="0" y="24589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-735002">
            <a:off x="13893102" y="2225996"/>
            <a:ext cx="1029846" cy="2088070"/>
          </a:xfrm>
          <a:custGeom>
            <a:avLst/>
            <a:gdLst/>
            <a:ahLst/>
            <a:cxnLst/>
            <a:rect r="r" b="b" t="t" l="l"/>
            <a:pathLst>
              <a:path h="2088070" w="1029846">
                <a:moveTo>
                  <a:pt x="0" y="0"/>
                </a:moveTo>
                <a:lnTo>
                  <a:pt x="1029847" y="0"/>
                </a:lnTo>
                <a:lnTo>
                  <a:pt x="1029847" y="2088071"/>
                </a:lnTo>
                <a:lnTo>
                  <a:pt x="0" y="20880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65104" t="0" r="0" b="-23886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3945637">
            <a:off x="15371554" y="3814154"/>
            <a:ext cx="1029846" cy="2088070"/>
          </a:xfrm>
          <a:custGeom>
            <a:avLst/>
            <a:gdLst/>
            <a:ahLst/>
            <a:cxnLst/>
            <a:rect r="r" b="b" t="t" l="l"/>
            <a:pathLst>
              <a:path h="2088070" w="1029846">
                <a:moveTo>
                  <a:pt x="0" y="0"/>
                </a:moveTo>
                <a:lnTo>
                  <a:pt x="1029847" y="0"/>
                </a:lnTo>
                <a:lnTo>
                  <a:pt x="1029847" y="2088070"/>
                </a:lnTo>
                <a:lnTo>
                  <a:pt x="0" y="208807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165104" t="0" r="0" b="-23886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6CF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6284" y="-208590"/>
            <a:ext cx="9477782" cy="10763510"/>
            <a:chOff x="0" y="0"/>
            <a:chExt cx="3717607" cy="42219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17607" cy="4221926"/>
            </a:xfrm>
            <a:custGeom>
              <a:avLst/>
              <a:gdLst/>
              <a:ahLst/>
              <a:cxnLst/>
              <a:rect r="r" b="b" t="t" l="l"/>
              <a:pathLst>
                <a:path h="4221926" w="3717607">
                  <a:moveTo>
                    <a:pt x="0" y="0"/>
                  </a:moveTo>
                  <a:lnTo>
                    <a:pt x="3717607" y="0"/>
                  </a:lnTo>
                  <a:lnTo>
                    <a:pt x="3717607" y="4221926"/>
                  </a:lnTo>
                  <a:lnTo>
                    <a:pt x="0" y="4221926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717607" cy="42409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504124" y="2210898"/>
            <a:ext cx="6545626" cy="5865203"/>
            <a:chOff x="0" y="0"/>
            <a:chExt cx="1723951" cy="15447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23951" cy="1544745"/>
            </a:xfrm>
            <a:custGeom>
              <a:avLst/>
              <a:gdLst/>
              <a:ahLst/>
              <a:cxnLst/>
              <a:rect r="r" b="b" t="t" l="l"/>
              <a:pathLst>
                <a:path h="1544745" w="1723951">
                  <a:moveTo>
                    <a:pt x="35483" y="0"/>
                  </a:moveTo>
                  <a:lnTo>
                    <a:pt x="1688468" y="0"/>
                  </a:lnTo>
                  <a:cubicBezTo>
                    <a:pt x="1708065" y="0"/>
                    <a:pt x="1723951" y="15886"/>
                    <a:pt x="1723951" y="35483"/>
                  </a:cubicBezTo>
                  <a:lnTo>
                    <a:pt x="1723951" y="1509262"/>
                  </a:lnTo>
                  <a:cubicBezTo>
                    <a:pt x="1723951" y="1528859"/>
                    <a:pt x="1708065" y="1544745"/>
                    <a:pt x="1688468" y="1544745"/>
                  </a:cubicBezTo>
                  <a:lnTo>
                    <a:pt x="35483" y="1544745"/>
                  </a:lnTo>
                  <a:cubicBezTo>
                    <a:pt x="15886" y="1544745"/>
                    <a:pt x="0" y="1528859"/>
                    <a:pt x="0" y="1509262"/>
                  </a:cubicBezTo>
                  <a:lnTo>
                    <a:pt x="0" y="35483"/>
                  </a:lnTo>
                  <a:cubicBezTo>
                    <a:pt x="0" y="15886"/>
                    <a:pt x="15886" y="0"/>
                    <a:pt x="35483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723951" cy="1563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860465" y="2554116"/>
            <a:ext cx="6020026" cy="5521985"/>
            <a:chOff x="0" y="0"/>
            <a:chExt cx="8026701" cy="736264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7156405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b="true" sz="3500" strike="noStrike" u="none">
                  <a:solidFill>
                    <a:srgbClr val="000000"/>
                  </a:solidFill>
                  <a:latin typeface="Bricolage Grotesque Ultra-Bold"/>
                  <a:ea typeface="Bricolage Grotesque Ultra-Bold"/>
                  <a:cs typeface="Bricolage Grotesque Ultra-Bold"/>
                  <a:sym typeface="Bricolage Grotesque Ultra-Bold"/>
                </a:rPr>
                <a:t>Example: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34119"/>
              <a:ext cx="8026701" cy="64285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public class SingleDimensionalArray {</a:t>
              </a:r>
            </a:p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   public static void main(String[] args) {</a:t>
              </a:r>
            </a:p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       // Declare and initialize a single-dimensional array</a:t>
              </a:r>
            </a:p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       int[] numbers = {1, 2, 3, 4, 5};</a:t>
              </a:r>
            </a:p>
            <a:p>
              <a:pPr algn="l">
                <a:lnSpc>
                  <a:spcPts val="2990"/>
                </a:lnSpc>
              </a:pPr>
            </a:p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       // Access and print elements of the array</a:t>
              </a:r>
            </a:p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       for (int i = 0; i &lt; numbers.length; i++) {</a:t>
              </a:r>
            </a:p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           System.out.println(numbers[i]);</a:t>
              </a:r>
            </a:p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       }</a:t>
              </a:r>
            </a:p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    }</a:t>
              </a:r>
            </a:p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}</a:t>
              </a:r>
            </a:p>
            <a:p>
              <a:pPr algn="l" marL="0" indent="0" lvl="0">
                <a:lnSpc>
                  <a:spcPts val="299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542652">
            <a:off x="10191858" y="1154791"/>
            <a:ext cx="1736593" cy="1673444"/>
          </a:xfrm>
          <a:custGeom>
            <a:avLst/>
            <a:gdLst/>
            <a:ahLst/>
            <a:cxnLst/>
            <a:rect r="r" b="b" t="t" l="l"/>
            <a:pathLst>
              <a:path h="1673444" w="1736593">
                <a:moveTo>
                  <a:pt x="0" y="0"/>
                </a:moveTo>
                <a:lnTo>
                  <a:pt x="1736594" y="0"/>
                </a:lnTo>
                <a:lnTo>
                  <a:pt x="1736594" y="1673444"/>
                </a:lnTo>
                <a:lnTo>
                  <a:pt x="0" y="1673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10236723">
            <a:off x="15947243" y="7358431"/>
            <a:ext cx="1866496" cy="2102344"/>
          </a:xfrm>
          <a:custGeom>
            <a:avLst/>
            <a:gdLst/>
            <a:ahLst/>
            <a:cxnLst/>
            <a:rect r="r" b="b" t="t" l="l"/>
            <a:pathLst>
              <a:path h="2102344" w="1866496">
                <a:moveTo>
                  <a:pt x="0" y="0"/>
                </a:moveTo>
                <a:lnTo>
                  <a:pt x="1866496" y="0"/>
                </a:lnTo>
                <a:lnTo>
                  <a:pt x="1866496" y="2102344"/>
                </a:lnTo>
                <a:lnTo>
                  <a:pt x="0" y="21023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178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95141" y="687520"/>
            <a:ext cx="6570589" cy="2283949"/>
            <a:chOff x="0" y="0"/>
            <a:chExt cx="8760786" cy="304526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66675"/>
              <a:ext cx="8760786" cy="1554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800"/>
                </a:lnSpc>
              </a:pPr>
              <a:r>
                <a:rPr lang="en-US" b="true" sz="8000">
                  <a:solidFill>
                    <a:srgbClr val="000000"/>
                  </a:solidFill>
                  <a:latin typeface="Bricolage Grotesque Ultra-Bold"/>
                  <a:ea typeface="Bricolage Grotesque Ultra-Bold"/>
                  <a:cs typeface="Bricolage Grotesque Ultra-Bold"/>
                  <a:sym typeface="Bricolage Grotesque Ultra-Bold"/>
                </a:rPr>
                <a:t>Array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844905"/>
              <a:ext cx="8760786" cy="12003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An array in Java is a collection of elements identified by an index or a key.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5141" y="3802159"/>
            <a:ext cx="6570589" cy="2294747"/>
            <a:chOff x="0" y="0"/>
            <a:chExt cx="8760786" cy="3059662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38100"/>
              <a:ext cx="8760786" cy="988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610"/>
                </a:lnSpc>
              </a:pPr>
              <a:r>
                <a:rPr lang="en-US" b="true" sz="5100">
                  <a:solidFill>
                    <a:srgbClr val="000000"/>
                  </a:solidFill>
                  <a:latin typeface="Bricolage Grotesque Ultra-Bold"/>
                  <a:ea typeface="Bricolage Grotesque Ultra-Bold"/>
                  <a:cs typeface="Bricolage Grotesque Ultra-Bold"/>
                  <a:sym typeface="Bricolage Grotesque Ultra-Bold"/>
                </a:rPr>
                <a:t>Array Declaration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249701"/>
              <a:ext cx="8760786" cy="18099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8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int[] arr;        // Preferred style</a:t>
              </a:r>
            </a:p>
            <a:p>
              <a:pPr algn="l">
                <a:lnSpc>
                  <a:spcPts val="3640"/>
                </a:lnSpc>
              </a:pPr>
              <a:r>
                <a:rPr lang="en-US" sz="28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int arr[];         // Valid but not preferred</a:t>
              </a:r>
            </a:p>
            <a:p>
              <a:pPr algn="l" marL="0" indent="0" lvl="0">
                <a:lnSpc>
                  <a:spcPts val="36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95141" y="6313714"/>
            <a:ext cx="6570589" cy="2751947"/>
            <a:chOff x="0" y="0"/>
            <a:chExt cx="8760786" cy="3669262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38100"/>
              <a:ext cx="8760786" cy="9880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610"/>
                </a:lnSpc>
              </a:pPr>
              <a:r>
                <a:rPr lang="en-US" b="true" sz="5100">
                  <a:solidFill>
                    <a:srgbClr val="000000"/>
                  </a:solidFill>
                  <a:latin typeface="Bricolage Grotesque Ultra-Bold"/>
                  <a:ea typeface="Bricolage Grotesque Ultra-Bold"/>
                  <a:cs typeface="Bricolage Grotesque Ultra-Bold"/>
                  <a:sym typeface="Bricolage Grotesque Ultra-Bold"/>
                </a:rPr>
                <a:t>Array Initialization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249701"/>
              <a:ext cx="8760786" cy="2419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8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int[] arr = {10, 20, 30};  // Static</a:t>
              </a:r>
            </a:p>
            <a:p>
              <a:pPr algn="l">
                <a:lnSpc>
                  <a:spcPts val="3640"/>
                </a:lnSpc>
              </a:pPr>
              <a:r>
                <a:rPr lang="en-US" sz="28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int[] arr = new int[5];  // Dynamic</a:t>
              </a:r>
            </a:p>
            <a:p>
              <a:pPr algn="l">
                <a:lnSpc>
                  <a:spcPts val="3640"/>
                </a:lnSpc>
              </a:pPr>
            </a:p>
            <a:p>
              <a:pPr algn="l" marL="0" indent="0" lvl="0">
                <a:lnSpc>
                  <a:spcPts val="364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DAGZ-wl08KY</dc:identifier>
  <dcterms:modified xsi:type="dcterms:W3CDTF">2011-08-01T06:04:30Z</dcterms:modified>
  <cp:revision>1</cp:revision>
  <dc:title>Inroduction to Object</dc:title>
</cp:coreProperties>
</file>