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6" r:id="rId4"/>
    <p:sldId id="271" r:id="rId5"/>
    <p:sldId id="258" r:id="rId6"/>
    <p:sldId id="260" r:id="rId7"/>
    <p:sldId id="273" r:id="rId8"/>
    <p:sldId id="259" r:id="rId9"/>
    <p:sldId id="281" r:id="rId10"/>
    <p:sldId id="261" r:id="rId11"/>
    <p:sldId id="289" r:id="rId12"/>
    <p:sldId id="272" r:id="rId13"/>
    <p:sldId id="265" r:id="rId14"/>
    <p:sldId id="275" r:id="rId15"/>
    <p:sldId id="276" r:id="rId16"/>
    <p:sldId id="267" r:id="rId17"/>
    <p:sldId id="279" r:id="rId18"/>
    <p:sldId id="268" r:id="rId19"/>
    <p:sldId id="290" r:id="rId20"/>
    <p:sldId id="269" r:id="rId21"/>
    <p:sldId id="277" r:id="rId22"/>
    <p:sldId id="270" r:id="rId23"/>
    <p:sldId id="278" r:id="rId24"/>
    <p:sldId id="274" r:id="rId25"/>
    <p:sldId id="292" r:id="rId26"/>
    <p:sldId id="293" r:id="rId27"/>
    <p:sldId id="295" r:id="rId28"/>
    <p:sldId id="294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4346"/>
  </p:normalViewPr>
  <p:slideViewPr>
    <p:cSldViewPr snapToGrid="0">
      <p:cViewPr varScale="1">
        <p:scale>
          <a:sx n="128" d="100"/>
          <a:sy n="128" d="100"/>
        </p:scale>
        <p:origin x="2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2FFAE-FF5A-EF4A-84DA-E7078BAAC0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4416D-FAA9-CD4B-9728-4889D14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1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7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0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5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0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49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5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9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9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3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0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34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2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3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8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7E7FD9B-3215-284F-A688-2951DA4742F8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81F0-F986-CE45-9F78-52587B2D7AC0}" type="datetime1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64C5-24AC-354C-A9A3-73413972DB27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58EB-01F8-8649-8595-8487251E27C7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7C3-7A8F-7F42-AC92-2E8FE64D0DA0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12C-C63A-3F49-9663-FD1C1035AE4E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402F-866C-414A-9FC4-C321D3AA3359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019B-8EBB-234F-B221-9764C4ACFB74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84B2-26D7-1945-863E-E8C377F23732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5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000" baseline="0"/>
            </a:lvl1pPr>
            <a:lvl2pPr>
              <a:defRPr sz="1800" baseline="0"/>
            </a:lvl2pPr>
            <a:lvl3pPr>
              <a:defRPr sz="16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D2F0-90ED-5E48-AE9F-D7262492E2D4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956-7611-DE47-92FA-5B14718F9058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B0C-DA4B-0640-AE7F-336A98266350}" type="datetime1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6155-CBE3-5E4B-B941-B2E7DB39463F}" type="datetime1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5A0B-A025-E64A-8BBA-8581532DD1BB}" type="datetime1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EEBE-4717-CC4D-96A1-5F4C4FEB5DEA}" type="datetime1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E108-6B68-8849-8971-8D8CC721466D}" type="datetime1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5368-A584-7F42-AB24-975F3BEDF276}" type="datetime1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D99B0C-61A9-FA44-9E73-3F9364422B48}" type="datetime1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dservice@uccs.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ulty.uccs.edu/amoin/" TargetMode="External"/><Relationship Id="rId5" Type="http://schemas.openxmlformats.org/officeDocument/2006/relationships/hyperlink" Target="mailto:ahull3@uccs.edu" TargetMode="External"/><Relationship Id="rId4" Type="http://schemas.openxmlformats.org/officeDocument/2006/relationships/hyperlink" Target="mailto:military@uccs.edu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gbtresourcecenter.uccs.edu/" TargetMode="External"/><Relationship Id="rId3" Type="http://schemas.openxmlformats.org/officeDocument/2006/relationships/hyperlink" Target="https://equity.uccs.edu/" TargetMode="External"/><Relationship Id="rId7" Type="http://schemas.openxmlformats.org/officeDocument/2006/relationships/hyperlink" Target="https://studentresearch.uccs.edu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cel.uccs.edu/" TargetMode="External"/><Relationship Id="rId5" Type="http://schemas.openxmlformats.org/officeDocument/2006/relationships/hyperlink" Target="https://recwellness.uccs.edu/" TargetMode="External"/><Relationship Id="rId10" Type="http://schemas.openxmlformats.org/officeDocument/2006/relationships/hyperlink" Target="https://faculty.uccs.edu/amoin/" TargetMode="External"/><Relationship Id="rId4" Type="http://schemas.openxmlformats.org/officeDocument/2006/relationships/hyperlink" Target="https://dos.uccs.edu/" TargetMode="External"/><Relationship Id="rId9" Type="http://schemas.openxmlformats.org/officeDocument/2006/relationships/hyperlink" Target="https://eas.uccs.edu/career-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wp-content/uploads/2024/02/Final-ONCD-Technical-Report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ulty.uccs.edu/amoi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221637&amp;picture=space-shuttle-launch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moin@uccs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ulty.uccs.edu/amoi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ccs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ulty.uccs.edu/amoin/" TargetMode="External"/><Relationship Id="rId4" Type="http://schemas.openxmlformats.org/officeDocument/2006/relationships/hyperlink" Target="https://faculty.uccs.edu/amoin/teach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conner@uccs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ulty.uccs.edu/amoi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C26-48E3-2EEF-EF28-3A5E0CDA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261536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CS 2080: </a:t>
            </a:r>
            <a:br>
              <a:rPr lang="en-US" dirty="0"/>
            </a:br>
            <a:r>
              <a:rPr lang="en-US" dirty="0"/>
              <a:t>PROGRAMMING WITH UNIX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4C5E-0E8A-E8FF-9281-4AE4E5D03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106" y="3875714"/>
            <a:ext cx="7734650" cy="19154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Armin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</a:t>
            </a:r>
          </a:p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Quantum-Classical AI and Software Engineering (QAS) Lab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Colorado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colorAdo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2024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5C2F9-3E98-830D-7A65-6EA61C32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1DAF-FB62-A5FE-C9D8-F354294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400" dirty="0"/>
              <a:t>1.	Understanding the basics of Operating Systems (OS)</a:t>
            </a:r>
          </a:p>
          <a:p>
            <a:pPr marL="457200" lvl="1" indent="0">
              <a:buNone/>
            </a:pPr>
            <a:r>
              <a:rPr lang="en-US" sz="2400" dirty="0"/>
              <a:t>2.	Learning the UNIX philosophy, some basics of open-source software development, and Free Libre Open-Source Software (FLOSS)</a:t>
            </a:r>
          </a:p>
          <a:p>
            <a:pPr marL="457200" lvl="1" indent="0">
              <a:buNone/>
            </a:pPr>
            <a:r>
              <a:rPr lang="en-US" sz="2400" dirty="0"/>
              <a:t>3.	Understanding the basics of UNIX and GNU/Linux</a:t>
            </a:r>
          </a:p>
          <a:p>
            <a:pPr marL="457200" lvl="1" indent="0">
              <a:buNone/>
            </a:pPr>
            <a:r>
              <a:rPr lang="en-US" sz="2400" dirty="0"/>
              <a:t>4.	Getting familiar with Amazon Web Services (AWS), in particular, EC2.</a:t>
            </a:r>
          </a:p>
          <a:p>
            <a:pPr marL="457200" lvl="1" indent="0">
              <a:buNone/>
            </a:pPr>
            <a:r>
              <a:rPr lang="en-US" sz="2400" dirty="0"/>
              <a:t>5.	Being able to install a GNU/Linux distribution (Ubuntu) in a native way or using virtualization.</a:t>
            </a:r>
          </a:p>
          <a:p>
            <a:pPr marL="457200" lvl="1" indent="0">
              <a:buNone/>
            </a:pPr>
            <a:r>
              <a:rPr lang="en-US" sz="2400" dirty="0"/>
              <a:t>6.	Being able to connect to a GNU/Linux server via SSH and use it in the terminal and through VNC (remote desktop)</a:t>
            </a:r>
          </a:p>
          <a:p>
            <a:pPr marL="457200" lvl="1" indent="0">
              <a:buNone/>
            </a:pPr>
            <a:r>
              <a:rPr lang="en-US" sz="2400" dirty="0"/>
              <a:t>7.	Learning the basic shell commands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24FF3-F484-FA71-64AD-21F9DBD8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A60A7-E537-066A-B673-CA6E5841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8.	Installing some applications in UNIX/Linux</a:t>
            </a:r>
          </a:p>
          <a:p>
            <a:pPr marL="457200" lvl="1" indent="0">
              <a:buNone/>
            </a:pPr>
            <a:r>
              <a:rPr lang="en-US" sz="2000" dirty="0"/>
              <a:t>9.	Learning some editors in UNIX/Linux</a:t>
            </a:r>
          </a:p>
          <a:p>
            <a:pPr marL="457200" lvl="1" indent="0">
              <a:buNone/>
            </a:pPr>
            <a:r>
              <a:rPr lang="en-US" sz="2000" dirty="0"/>
              <a:t>10.	Setting up a programming environment in UNIX/Linux (including </a:t>
            </a:r>
            <a:r>
              <a:rPr lang="en-US" sz="2000" dirty="0" err="1"/>
              <a:t>Makefiles</a:t>
            </a:r>
            <a:r>
              <a:rPr lang="en-US" sz="2000" dirty="0"/>
              <a:t>, compilers, version control systems, etc.)</a:t>
            </a:r>
          </a:p>
          <a:p>
            <a:pPr marL="457200" lvl="1" indent="0">
              <a:buNone/>
            </a:pPr>
            <a:r>
              <a:rPr lang="en-US" sz="2000" dirty="0"/>
              <a:t>11.	Learning the basics of UNIX/Linux shell scripting</a:t>
            </a:r>
          </a:p>
          <a:p>
            <a:pPr marL="457200" lvl="1" indent="0">
              <a:buNone/>
            </a:pPr>
            <a:r>
              <a:rPr lang="en-US" sz="2000" dirty="0"/>
              <a:t>12.	Learning some Linux system administration tasks, such as network, security, and web server setup.</a:t>
            </a:r>
          </a:p>
          <a:p>
            <a:pPr marL="457200" lvl="1" indent="0">
              <a:buNone/>
            </a:pPr>
            <a:r>
              <a:rPr lang="en-US" sz="2000" dirty="0"/>
              <a:t>13.	Getting familiar with containers (with a focus on Docker).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24FF3-F484-FA71-64AD-21F9DBD8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A60A7-E537-066A-B673-CA6E5841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08810"/>
            <a:ext cx="10131425" cy="3582390"/>
          </a:xfrm>
        </p:spPr>
        <p:txBody>
          <a:bodyPr>
            <a:normAutofit/>
          </a:bodyPr>
          <a:lstStyle/>
          <a:p>
            <a:r>
              <a:rPr lang="en-US" dirty="0"/>
              <a:t>1.	A. Robbins, Unix in a Nutshell, 4th Edition, O’Reilly, 2005, ISBN: 978-0596100292.</a:t>
            </a:r>
          </a:p>
          <a:p>
            <a:r>
              <a:rPr lang="en-US" dirty="0"/>
              <a:t>2.	Richard Blum and Christine Bresnahan, Linux Command Line and Shell Scripting Bible, 4th Edition, John Wiley &amp; Sons, 2020, ISBN: 978-1119700913.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D3310-B9CD-690A-A9EE-B1F4336A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4CD6E-882E-4337-0CE2-CF2E1E9C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Assignments: </a:t>
            </a:r>
          </a:p>
          <a:p>
            <a:pPr lvl="1"/>
            <a:r>
              <a:rPr lang="en-US" dirty="0"/>
              <a:t>All assignments must be handed in electronically on Canvas before the mentioned deadline. No late submissions will be accepted.</a:t>
            </a:r>
          </a:p>
          <a:p>
            <a:r>
              <a:rPr lang="en-US" dirty="0"/>
              <a:t>Plagiarism: </a:t>
            </a:r>
          </a:p>
          <a:p>
            <a:pPr lvl="1"/>
            <a:r>
              <a:rPr lang="en-US" dirty="0"/>
              <a:t>Work on the assignments and the exams individually (unless explicitly labeled as a group assignment). </a:t>
            </a:r>
          </a:p>
          <a:p>
            <a:pPr lvl="1"/>
            <a:r>
              <a:rPr lang="en-US" dirty="0"/>
              <a:t>If the exam is “open-book / open-Internet,” this will be explicitly mentioned. </a:t>
            </a:r>
          </a:p>
          <a:p>
            <a:pPr lvl="1"/>
            <a:r>
              <a:rPr lang="en-US" dirty="0"/>
              <a:t>Plagiarism will result in a grade of zero for the respective assignment or exam and other possible consequences according to the policies of the department and the university.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442C-9FBC-7CAF-06C1-E6D4AD5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6F741-7AC2-A8DA-8EC6-AF9DD3AA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5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 department’s policy</a:t>
            </a:r>
          </a:p>
          <a:p>
            <a:r>
              <a:rPr lang="en-US" dirty="0"/>
              <a:t>If there is evidence that: </a:t>
            </a:r>
          </a:p>
          <a:p>
            <a:pPr lvl="1"/>
            <a:r>
              <a:rPr lang="en-US" dirty="0"/>
              <a:t>You have copied your answer from a student or a website or from an AI tool (without citing it);</a:t>
            </a:r>
          </a:p>
          <a:p>
            <a:pPr lvl="1"/>
            <a:r>
              <a:rPr lang="en-US" dirty="0"/>
              <a:t>or that you have allowed another student to copy your code  </a:t>
            </a:r>
          </a:p>
          <a:p>
            <a:pPr marL="457200" lvl="1" indent="0">
              <a:buNone/>
            </a:pPr>
            <a:r>
              <a:rPr lang="en-US" dirty="0"/>
              <a:t>(Both students will be held responsible).</a:t>
            </a:r>
          </a:p>
          <a:p>
            <a:r>
              <a:rPr lang="en-US" dirty="0"/>
              <a:t>Then:  </a:t>
            </a:r>
          </a:p>
          <a:p>
            <a:pPr lvl="1"/>
            <a:r>
              <a:rPr lang="en-US" dirty="0"/>
              <a:t>You will receive a grade of zero for the assignment or exam.  </a:t>
            </a:r>
          </a:p>
          <a:p>
            <a:pPr lvl="1"/>
            <a:r>
              <a:rPr lang="en-US" dirty="0"/>
              <a:t>You will have your name put on the CS department’s list of academic violations.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442C-9FBC-7CAF-06C1-E6D4AD5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6F741-7AC2-A8DA-8EC6-AF9DD3AA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5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AI tools</a:t>
            </a:r>
          </a:p>
          <a:p>
            <a:pPr lvl="1"/>
            <a:r>
              <a:rPr lang="en-US" dirty="0"/>
              <a:t>There exist various interesting AI tools, such as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 a CS student, you should learn and use them.</a:t>
            </a:r>
          </a:p>
          <a:p>
            <a:pPr lvl="1"/>
            <a:r>
              <a:rPr lang="en-US" dirty="0"/>
              <a:t>However, please note that:</a:t>
            </a:r>
          </a:p>
          <a:p>
            <a:pPr lvl="2"/>
            <a:r>
              <a:rPr lang="en-US" dirty="0"/>
              <a:t>You must always cite them if you use their output anywhere;</a:t>
            </a:r>
          </a:p>
          <a:p>
            <a:pPr lvl="2"/>
            <a:r>
              <a:rPr lang="en-US" dirty="0"/>
              <a:t>You are not allowed to use them to solve your assignments, answer your exam questions, or generate your final project reports;</a:t>
            </a:r>
          </a:p>
          <a:p>
            <a:pPr lvl="2"/>
            <a:r>
              <a:rPr lang="en-US" dirty="0"/>
              <a:t>In general, anything generated by AI can be considered to have been plagiarized!</a:t>
            </a:r>
          </a:p>
          <a:p>
            <a:r>
              <a:rPr lang="en-US" dirty="0"/>
              <a:t>Oral quizzes (rare)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442C-9FBC-7CAF-06C1-E6D4AD5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6F741-7AC2-A8DA-8EC6-AF9DD3AA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Semester Project:</a:t>
            </a:r>
          </a:p>
          <a:p>
            <a:pPr lvl="1"/>
            <a:r>
              <a:rPr lang="en-US" dirty="0"/>
              <a:t>Must be done in a team</a:t>
            </a:r>
          </a:p>
          <a:p>
            <a:pPr lvl="1"/>
            <a:r>
              <a:rPr lang="en-US" dirty="0"/>
              <a:t>Propose your topics and teams (in principle, three people)</a:t>
            </a:r>
          </a:p>
          <a:p>
            <a:pPr lvl="1"/>
            <a:r>
              <a:rPr lang="en-US" dirty="0"/>
              <a:t>Must involve some UNIX/Linux programming or any tasks relevant to this course.</a:t>
            </a:r>
          </a:p>
          <a:p>
            <a:pPr lvl="1"/>
            <a:r>
              <a:rPr lang="en-US" dirty="0"/>
              <a:t>Please talk to me ASAP so that I can help you choose a suitable topic and a proper scope. </a:t>
            </a:r>
          </a:p>
          <a:p>
            <a:pPr lvl="1"/>
            <a:r>
              <a:rPr lang="en-US" dirty="0"/>
              <a:t>Please email me your proposals ASAP (Your first assignment will ask you about this. So, please be prepared!).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A1BB-0C4B-92AC-0231-C612FAD7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DCA23-E64C-97A3-FE9D-3FF9298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Semester Project:</a:t>
            </a:r>
          </a:p>
          <a:p>
            <a:pPr lvl="1"/>
            <a:r>
              <a:rPr lang="en-US" dirty="0"/>
              <a:t>A mid-term presentation in the class on the progress</a:t>
            </a:r>
          </a:p>
          <a:p>
            <a:pPr lvl="1"/>
            <a:r>
              <a:rPr lang="en-US" dirty="0"/>
              <a:t>A final presentation in the class about the deliverable (including a live demo), your contributions, and the teamwork experience. </a:t>
            </a:r>
          </a:p>
          <a:p>
            <a:pPr lvl="1"/>
            <a:r>
              <a:rPr lang="en-US" dirty="0"/>
              <a:t>A final report on the project (one report per </a:t>
            </a:r>
            <a:r>
              <a:rPr lang="en-US" u="sng" dirty="0"/>
              <a:t>individual</a:t>
            </a:r>
            <a:r>
              <a:rPr lang="en-US" dirty="0"/>
              <a:t>, not per team) </a:t>
            </a:r>
          </a:p>
          <a:p>
            <a:pPr lvl="2"/>
            <a:r>
              <a:rPr lang="en-US" dirty="0"/>
              <a:t>Max. 2 pages PDF</a:t>
            </a:r>
          </a:p>
          <a:p>
            <a:pPr lvl="2"/>
            <a:r>
              <a:rPr lang="en-US" dirty="0"/>
              <a:t>Include your name, project description, and team members on the first page.</a:t>
            </a:r>
          </a:p>
          <a:p>
            <a:pPr lvl="2"/>
            <a:r>
              <a:rPr lang="en-US" dirty="0"/>
              <a:t>LaTeX  (bonus): PDF + source files (e.g., .</a:t>
            </a:r>
            <a:r>
              <a:rPr lang="en-US" dirty="0" err="1"/>
              <a:t>tex</a:t>
            </a:r>
            <a:r>
              <a:rPr lang="en-US" dirty="0"/>
              <a:t>) as one ZIP or TAR archive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A1BB-0C4B-92AC-0231-C612FAD7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DCA23-E64C-97A3-FE9D-3FF9298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 </a:t>
            </a:r>
          </a:p>
          <a:p>
            <a:pPr lvl="1"/>
            <a:r>
              <a:rPr lang="en-US" dirty="0"/>
              <a:t>The final grade will be calculated as follows:</a:t>
            </a:r>
          </a:p>
          <a:p>
            <a:pPr lvl="2"/>
            <a:r>
              <a:rPr lang="en-US" dirty="0"/>
              <a:t>Assignments: 25%</a:t>
            </a:r>
          </a:p>
          <a:p>
            <a:pPr lvl="2"/>
            <a:r>
              <a:rPr lang="en-US" dirty="0"/>
              <a:t>Mid-term exam: 25%</a:t>
            </a:r>
          </a:p>
          <a:p>
            <a:pPr lvl="2"/>
            <a:r>
              <a:rPr lang="en-US" dirty="0"/>
              <a:t>Semester project: 25%</a:t>
            </a:r>
          </a:p>
          <a:p>
            <a:pPr lvl="2"/>
            <a:r>
              <a:rPr lang="en-US" dirty="0"/>
              <a:t>Final exam: 25%</a:t>
            </a:r>
          </a:p>
          <a:p>
            <a:pPr lvl="1"/>
            <a:r>
              <a:rPr lang="en-US" dirty="0"/>
              <a:t>Bonus (up to 10%) for class participation (class participation ≠ class attendance)</a:t>
            </a:r>
          </a:p>
          <a:p>
            <a:pPr lvl="1"/>
            <a:r>
              <a:rPr lang="en-US" dirty="0"/>
              <a:t>Bonus (up to 5%) for regular attendance (&lt; 2 absences)</a:t>
            </a:r>
          </a:p>
          <a:p>
            <a:pPr lvl="1"/>
            <a:r>
              <a:rPr lang="en-US" dirty="0"/>
              <a:t>Grades will be “normalized” (separately for each category and for each class section)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A5226-3328-4B0A-908D-5FF12FE8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A5DC-488C-19F7-CF4C-AC7C4B63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7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Department policy: “Students in 1000 and 2000 level CS courses can have at most four absences, after which they would lose at least one letter grade.”</a:t>
            </a:r>
          </a:p>
          <a:p>
            <a:r>
              <a:rPr lang="en-US" dirty="0"/>
              <a:t>Please email me if you have legitimate reasons, such as sickness, and provide extra documentation, such as a doctor’s note.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A5226-3328-4B0A-908D-5FF12FE8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A5DC-488C-19F7-CF4C-AC7C4B63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1: Introduction to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Description and prerequisites</a:t>
            </a:r>
          </a:p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Textbooks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About us</a:t>
            </a:r>
          </a:p>
          <a:p>
            <a:pPr lvl="1"/>
            <a:r>
              <a:rPr lang="en-US" dirty="0"/>
              <a:t>Project ideation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72627-6337-C750-2C47-1A2FBE71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BBCDB-90F8-9D52-E824-24329CB0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 Scale</a:t>
            </a:r>
          </a:p>
          <a:p>
            <a:pPr lvl="1"/>
            <a:r>
              <a:rPr lang="en-US" dirty="0"/>
              <a:t>94% &lt; {A} ≤ 100%; A = superior/excellent;</a:t>
            </a:r>
          </a:p>
          <a:p>
            <a:pPr lvl="1"/>
            <a:r>
              <a:rPr lang="en-US" dirty="0"/>
              <a:t>90% &lt; {A-} ≤ 94%;</a:t>
            </a:r>
          </a:p>
          <a:p>
            <a:pPr lvl="1"/>
            <a:r>
              <a:rPr lang="en-US" dirty="0"/>
              <a:t>87% &lt; {B+} ≤ 90%;</a:t>
            </a:r>
          </a:p>
          <a:p>
            <a:pPr lvl="1"/>
            <a:r>
              <a:rPr lang="en-US" dirty="0"/>
              <a:t>83% &lt; {B} ≤ 87%; B = good/better than average;</a:t>
            </a:r>
          </a:p>
          <a:p>
            <a:pPr lvl="1"/>
            <a:r>
              <a:rPr lang="en-US" dirty="0"/>
              <a:t>80% &lt; {B-} ≤ 83%; </a:t>
            </a:r>
          </a:p>
          <a:p>
            <a:pPr lvl="1"/>
            <a:r>
              <a:rPr lang="en-US" dirty="0"/>
              <a:t>77% &lt; {C+} ≤ 80%;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1364F-1ABD-03AC-9B73-3709492D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0343F-6A48-77E7-7821-EF4AE565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 Scale</a:t>
            </a:r>
          </a:p>
          <a:p>
            <a:pPr lvl="1"/>
            <a:r>
              <a:rPr lang="en-US" dirty="0"/>
              <a:t>73% &lt; {C} ≤ 77%; C = competent/average;</a:t>
            </a:r>
          </a:p>
          <a:p>
            <a:pPr lvl="1"/>
            <a:r>
              <a:rPr lang="en-US" dirty="0"/>
              <a:t>70% &lt; {C-} ≤ 73%; </a:t>
            </a:r>
          </a:p>
          <a:p>
            <a:pPr lvl="1"/>
            <a:r>
              <a:rPr lang="en-US" dirty="0"/>
              <a:t>67% &lt; {D+} ≤ 70%; </a:t>
            </a:r>
          </a:p>
          <a:p>
            <a:pPr lvl="1"/>
            <a:r>
              <a:rPr lang="en-US" dirty="0"/>
              <a:t>63% &lt; {D} ≤ 67%; </a:t>
            </a:r>
          </a:p>
          <a:p>
            <a:pPr lvl="1"/>
            <a:r>
              <a:rPr lang="en-US" dirty="0"/>
              <a:t>60% ≤ {D-} ≤ 63%; D- = minimum passing;</a:t>
            </a:r>
          </a:p>
          <a:p>
            <a:pPr lvl="1"/>
            <a:r>
              <a:rPr lang="en-US" dirty="0"/>
              <a:t>0% ≤ {F} &lt; 60%; F = failing;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1364F-1ABD-03AC-9B73-3709492D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0343F-6A48-77E7-7821-EF4AE565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with disabilities: </a:t>
            </a:r>
          </a:p>
          <a:p>
            <a:pPr lvl="1"/>
            <a:r>
              <a:rPr lang="en-US" dirty="0"/>
              <a:t>You are encouraged to contact Disability Services (</a:t>
            </a:r>
            <a:r>
              <a:rPr lang="en-US" dirty="0">
                <a:hlinkClick r:id="rId3"/>
              </a:rPr>
              <a:t>dservice@uccs.edu</a:t>
            </a:r>
            <a:r>
              <a:rPr lang="en-US" dirty="0"/>
              <a:t>).</a:t>
            </a:r>
          </a:p>
          <a:p>
            <a:r>
              <a:rPr lang="en-US" dirty="0"/>
              <a:t>Military-affiliated students: </a:t>
            </a:r>
          </a:p>
          <a:p>
            <a:pPr lvl="1"/>
            <a:r>
              <a:rPr lang="en-US" dirty="0"/>
              <a:t>You are encouraged to contact the Office of Veteran and Military Student Affairs (</a:t>
            </a:r>
            <a:r>
              <a:rPr lang="en-US" dirty="0">
                <a:hlinkClick r:id="rId4"/>
              </a:rPr>
              <a:t>military@uccs.edu</a:t>
            </a:r>
            <a:r>
              <a:rPr lang="en-US" dirty="0"/>
              <a:t>).</a:t>
            </a:r>
          </a:p>
          <a:p>
            <a:r>
              <a:rPr lang="en-US" dirty="0"/>
              <a:t>Religious accommodation: Email me ASAP. I will work with you and the Office of University Counsel (contact person: Mandy Hull, </a:t>
            </a:r>
            <a:r>
              <a:rPr lang="en-US" dirty="0">
                <a:hlinkClick r:id="rId5"/>
              </a:rPr>
              <a:t>ahull3@uccs.edu</a:t>
            </a:r>
            <a:r>
              <a:rPr lang="en-US" dirty="0"/>
              <a:t>, 719-255-3820).</a:t>
            </a:r>
          </a:p>
          <a:p>
            <a:r>
              <a:rPr lang="en-US" dirty="0"/>
              <a:t>Mental Health and Wellbeing: 719-255-4444, TELUS Health App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4D59-6693-5066-7368-8B9F533F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6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E7DBA-85AF-8E2F-D841-AF523E3A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7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Great resources for all:</a:t>
            </a:r>
          </a:p>
          <a:p>
            <a:pPr lvl="1"/>
            <a:r>
              <a:rPr lang="en-US" dirty="0"/>
              <a:t>The Office of Institutional Equity: </a:t>
            </a:r>
            <a:r>
              <a:rPr lang="en-US" dirty="0">
                <a:hlinkClick r:id="rId3"/>
              </a:rPr>
              <a:t>https://equity.uccs.edu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Office of the Dean of Students: </a:t>
            </a:r>
            <a:r>
              <a:rPr lang="en-US" dirty="0">
                <a:hlinkClick r:id="rId4"/>
              </a:rPr>
              <a:t>https://dos.uccs.edu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Recreation and Wellness Center: </a:t>
            </a:r>
            <a:r>
              <a:rPr lang="en-US" dirty="0">
                <a:hlinkClick r:id="rId5"/>
              </a:rPr>
              <a:t>https://recwellness.uccs.edu</a:t>
            </a:r>
            <a:endParaRPr lang="en-US" dirty="0"/>
          </a:p>
          <a:p>
            <a:pPr lvl="1"/>
            <a:r>
              <a:rPr lang="en-US" dirty="0"/>
              <a:t>The Excel Centers: </a:t>
            </a:r>
            <a:r>
              <a:rPr lang="en-US" dirty="0">
                <a:hlinkClick r:id="rId6"/>
              </a:rPr>
              <a:t>https://excel.uccs.edu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Center for Student Research: </a:t>
            </a:r>
            <a:r>
              <a:rPr lang="en-US" dirty="0">
                <a:hlinkClick r:id="rId7"/>
              </a:rPr>
              <a:t>https://studentresearch.uccs.edu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Multicultural Office for Student Access, Inclusiveness, and Community (MOSAIC) and the Lesbian, Gay, Bisexual, Trans, Queer (LGBTQ+) Resource Center: </a:t>
            </a:r>
            <a:r>
              <a:rPr lang="en-US" dirty="0">
                <a:hlinkClick r:id="rId8"/>
              </a:rPr>
              <a:t>https://lgbtresourcecenter.uccs.edu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The College of Engineering and Applied Science (EAS) Career and Industry Outreach Program: </a:t>
            </a:r>
            <a:r>
              <a:rPr lang="en-US" dirty="0">
                <a:hlinkClick r:id="rId9"/>
              </a:rPr>
              <a:t>https://eas.uccs.edu/career-office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4D59-6693-5066-7368-8B9F533F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10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E7DBA-85AF-8E2F-D841-AF523E3A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Professor</a:t>
            </a:r>
          </a:p>
          <a:p>
            <a:r>
              <a:rPr lang="en-US" dirty="0"/>
              <a:t>TA</a:t>
            </a:r>
          </a:p>
          <a:p>
            <a:r>
              <a:rPr lang="en-US" dirty="0"/>
              <a:t>Students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A6D0-F007-638A-5CA7-9694CFAA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7FAA-F88C-4A2A-95A8-A9F70ACC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for some existing projects on Google or GitHub using relevant keywords</a:t>
            </a:r>
          </a:p>
          <a:p>
            <a:r>
              <a:rPr lang="en-US" dirty="0"/>
              <a:t>Get inspired</a:t>
            </a:r>
          </a:p>
          <a:p>
            <a:r>
              <a:rPr lang="en-US" dirty="0"/>
              <a:t>You may start from scratch or improve an existing project</a:t>
            </a:r>
          </a:p>
          <a:p>
            <a:r>
              <a:rPr lang="en-US" dirty="0"/>
              <a:t>Pay attention to the licenses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A6D0-F007-638A-5CA7-9694CFAA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7FAA-F88C-4A2A-95A8-A9F70ACC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5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two peers whom you don’t know yet!</a:t>
            </a:r>
          </a:p>
          <a:p>
            <a:r>
              <a:rPr lang="en-US" dirty="0"/>
              <a:t>Talk about your mutual interests, for example, music, sports, technology, entertainment, etc.</a:t>
            </a:r>
          </a:p>
          <a:p>
            <a:r>
              <a:rPr lang="en-US" dirty="0"/>
              <a:t>We will soon ask you to find two other peers whom you don’t know or have not yet talked to them…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A6D0-F007-638A-5CA7-9694CFAA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7FAA-F88C-4A2A-95A8-A9F70ACC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5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Now, find two other peers whom you don’t know yet!</a:t>
            </a:r>
          </a:p>
          <a:p>
            <a:r>
              <a:rPr lang="en-US" dirty="0"/>
              <a:t>Talk about your mutual interests.</a:t>
            </a:r>
          </a:p>
          <a:p>
            <a:r>
              <a:rPr lang="en-US" dirty="0"/>
              <a:t>Try to think about potential topics and technologies for your semester projects, such as:</a:t>
            </a:r>
          </a:p>
          <a:p>
            <a:pPr lvl="1"/>
            <a:r>
              <a:rPr lang="en-US" dirty="0"/>
              <a:t>Setting up a mailing list service on Linux using mailman, setting up a Content Management System (CMS), such as WordPress or Joomla, with a web server on Linux using the Apache web server, or setting up a J2EE portal on Linux using Apache Tomcat or a “LAMP” (Linux, Apache, MySQL, and PHP/Python/Perl) enterprise solution.</a:t>
            </a:r>
          </a:p>
          <a:p>
            <a:pPr lvl="1"/>
            <a:r>
              <a:rPr lang="en-US" dirty="0"/>
              <a:t>Programming with/on Unix-based systems, for example:</a:t>
            </a:r>
          </a:p>
          <a:p>
            <a:pPr lvl="2"/>
            <a:r>
              <a:rPr lang="en-US" dirty="0"/>
              <a:t>Linux Bash Shell scripting</a:t>
            </a:r>
          </a:p>
          <a:p>
            <a:pPr lvl="2"/>
            <a:r>
              <a:rPr lang="en-US" dirty="0"/>
              <a:t>Developing and running a C/C++, Python, PHP, Perl, or Java program (J2SE/J2EE) on a Linux machine</a:t>
            </a:r>
          </a:p>
          <a:p>
            <a:pPr lvl="1"/>
            <a:r>
              <a:rPr lang="en-US" dirty="0"/>
              <a:t>Be mindful of security (e.g., memory safety): </a:t>
            </a:r>
            <a:r>
              <a:rPr lang="en-US" dirty="0">
                <a:hlinkClick r:id="rId3"/>
              </a:rPr>
              <a:t>https://www.whitehouse.gov/wp-content/uploads/2024/02/Final-ONCD-Technical-Report.pdf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A6D0-F007-638A-5CA7-9694CFAA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4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7FAA-F88C-4A2A-95A8-A9F70ACC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read the syllabus!</a:t>
            </a:r>
          </a:p>
          <a:p>
            <a:r>
              <a:rPr lang="en-US" dirty="0"/>
              <a:t>Be present and (pro)active in class. Ask questions.</a:t>
            </a:r>
          </a:p>
          <a:p>
            <a:r>
              <a:rPr lang="en-US" dirty="0"/>
              <a:t>Do the assignments and submit them on time (and not at the last minute)!</a:t>
            </a:r>
          </a:p>
          <a:p>
            <a:r>
              <a:rPr lang="en-US" dirty="0"/>
              <a:t>Go to the TA hours and ask questions.</a:t>
            </a:r>
          </a:p>
          <a:p>
            <a:r>
              <a:rPr lang="en-US" dirty="0"/>
              <a:t>Be in touch with your teammates.</a:t>
            </a:r>
          </a:p>
          <a:p>
            <a:r>
              <a:rPr lang="en-US" dirty="0"/>
              <a:t>Read the syllabus!</a:t>
            </a:r>
          </a:p>
          <a:p>
            <a:r>
              <a:rPr lang="en-US" dirty="0"/>
              <a:t>Have fun!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A6D0-F007-638A-5CA7-9694CFAA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7FAA-F88C-4A2A-95A8-A9F70ACC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8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A6D0-F007-638A-5CA7-9694CFAA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7FAA-F88C-4A2A-95A8-A9F70ACC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4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1: Introduction to the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72627-6337-C750-2C47-1A2FBE71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BBCDB-90F8-9D52-E824-24329CB0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Content Placeholder 22" descr="A rocket taking off from space&#10;&#10;Description automatically generated">
            <a:extLst>
              <a:ext uri="{FF2B5EF4-FFF2-40B4-BE49-F238E27FC236}">
                <a16:creationId xmlns:a16="http://schemas.microsoft.com/office/drawing/2014/main" id="{E2660ABE-7CB2-C26C-8341-49A908ECC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55731" y="2065867"/>
            <a:ext cx="2384554" cy="3588044"/>
          </a:xfrm>
        </p:spPr>
      </p:pic>
    </p:spTree>
    <p:extLst>
      <p:ext uri="{BB962C8B-B14F-4D97-AF65-F5344CB8AC3E}">
        <p14:creationId xmlns:p14="http://schemas.microsoft.com/office/powerpoint/2010/main" val="178518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1: Introduction to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familiar with UNIX or a UNIX-based OS?</a:t>
            </a:r>
          </a:p>
          <a:p>
            <a:endParaRPr lang="en-US" dirty="0"/>
          </a:p>
          <a:p>
            <a:r>
              <a:rPr lang="en-US" dirty="0"/>
              <a:t>Why UNIX or UNIX-based OSs?</a:t>
            </a:r>
          </a:p>
          <a:p>
            <a:endParaRPr lang="en-US" dirty="0"/>
          </a:p>
          <a:p>
            <a:r>
              <a:rPr lang="en-US" dirty="0"/>
              <a:t>Why UNIX or UNIX-based programming?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DA15E-F77E-A788-EDCE-24059934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560E7-EAE0-3948-7F2C-C6A6AB26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number: CS 2080</a:t>
            </a:r>
          </a:p>
          <a:p>
            <a:r>
              <a:rPr lang="en-US" dirty="0"/>
              <a:t>Course name: Programming with UNIX</a:t>
            </a:r>
          </a:p>
          <a:p>
            <a:r>
              <a:rPr lang="en-US" dirty="0"/>
              <a:t>Number of credit units: 3</a:t>
            </a:r>
          </a:p>
          <a:p>
            <a:r>
              <a:rPr lang="en-US" dirty="0"/>
              <a:t>Professor: Dr. Armin Moin, email: </a:t>
            </a:r>
            <a:r>
              <a:rPr lang="en-US" dirty="0">
                <a:hlinkClick r:id="rId3"/>
              </a:rPr>
              <a:t>amoin@uccs.edu</a:t>
            </a:r>
            <a:r>
              <a:rPr lang="en-US" dirty="0"/>
              <a:t> (Please always keep “CS 2080” in your subject line!)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E8DAF-4250-A0FA-13DD-59DB2FD5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4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A37E2-E419-E69B-7F1E-78C1C1AB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schedule: Tuesdays and Thursdays, 9:25 a.m.-12:05 p.m. (June 11 - August 1, 2024)</a:t>
            </a:r>
          </a:p>
          <a:p>
            <a:r>
              <a:rPr lang="en-US" dirty="0"/>
              <a:t>Classroom: AEC 103</a:t>
            </a:r>
          </a:p>
          <a:p>
            <a:r>
              <a:rPr lang="en-US" dirty="0"/>
              <a:t>Regular office hours: Tuesdays and Thursdays, 8 a.m.-9:15 a.m.</a:t>
            </a:r>
          </a:p>
          <a:p>
            <a:r>
              <a:rPr lang="en-US" dirty="0"/>
              <a:t>Office location: ENGR 283</a:t>
            </a:r>
          </a:p>
          <a:p>
            <a:r>
              <a:rPr lang="en-US" dirty="0"/>
              <a:t>Web: We will use Canvas (</a:t>
            </a:r>
            <a:r>
              <a:rPr lang="en-US" dirty="0">
                <a:hlinkClick r:id="rId3"/>
              </a:rPr>
              <a:t>https://canvas.uccs.edu/</a:t>
            </a:r>
            <a:r>
              <a:rPr lang="en-US" dirty="0"/>
              <a:t>) as the learning management system. You can also check out the course website at </a:t>
            </a:r>
            <a:r>
              <a:rPr lang="en-US" dirty="0">
                <a:hlinkClick r:id="rId4"/>
              </a:rPr>
              <a:t>https://faculty.uccs.edu/amoin/teaching/</a:t>
            </a:r>
            <a:r>
              <a:rPr lang="en-US" dirty="0"/>
              <a:t>. </a:t>
            </a:r>
          </a:p>
          <a:p>
            <a:r>
              <a:rPr lang="en-US" dirty="0"/>
              <a:t>Note that some in-class exercises may not be included in the shared slides.</a:t>
            </a:r>
          </a:p>
          <a:p>
            <a:r>
              <a:rPr lang="en-US" dirty="0"/>
              <a:t>Communication: UCCS email!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3BE3C-F5D0-622F-07EB-C5AC1E2F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5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C8F31-140A-4762-D579-B79F666E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TA: Michael Conner</a:t>
            </a:r>
          </a:p>
          <a:p>
            <a:r>
              <a:rPr lang="en-US" dirty="0"/>
              <a:t>TA’s Email: </a:t>
            </a:r>
            <a:r>
              <a:rPr lang="en-US" dirty="0">
                <a:hlinkClick r:id="rId3"/>
              </a:rPr>
              <a:t>mconner@uccs.edu</a:t>
            </a:r>
            <a:endParaRPr lang="en-US" dirty="0"/>
          </a:p>
          <a:p>
            <a:r>
              <a:rPr lang="en-US" dirty="0"/>
              <a:t>TA’s hours: Wednesdays and Fridays, 3-4:30 p.m.</a:t>
            </a:r>
          </a:p>
          <a:p>
            <a:r>
              <a:rPr lang="en-US" dirty="0"/>
              <a:t>TA’s location: </a:t>
            </a:r>
          </a:p>
          <a:p>
            <a:pPr lvl="1"/>
            <a:r>
              <a:rPr lang="en-US" dirty="0"/>
              <a:t>Wednesday: Kraemer Family Library (please email the TA if you can't find him in the library)</a:t>
            </a:r>
          </a:p>
          <a:p>
            <a:pPr lvl="1"/>
            <a:r>
              <a:rPr lang="en-US" dirty="0"/>
              <a:t>Friday: Online (Zoom/Teams/Discord; please email the TA if you can't find him)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B34C3-A582-B403-01CB-DCE35CFD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4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9FBDD-3C81-74F2-95A8-E588AF83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2080:</a:t>
            </a:r>
          </a:p>
          <a:p>
            <a:pPr lvl="1"/>
            <a:r>
              <a:rPr lang="en-US" dirty="0"/>
              <a:t>An introduction to the UNIX Operating System (OS)</a:t>
            </a:r>
          </a:p>
          <a:p>
            <a:pPr lvl="1"/>
            <a:r>
              <a:rPr lang="en-US" dirty="0"/>
              <a:t>With an emphasis on the development of command shell programs</a:t>
            </a:r>
          </a:p>
          <a:p>
            <a:pPr lvl="1"/>
            <a:r>
              <a:rPr lang="en-US" dirty="0"/>
              <a:t>Focus on GNU/Linux as a popular, open-source UNIX-based 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7D4E-E8B6-1EE6-41E4-2EACBEB4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DF323-C8C4-0051-7CEE-9C990EEF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2080:</a:t>
            </a:r>
          </a:p>
          <a:p>
            <a:pPr lvl="1"/>
            <a:r>
              <a:rPr lang="en-US" dirty="0" err="1"/>
              <a:t>Prer</a:t>
            </a:r>
            <a:r>
              <a:rPr lang="en-US" dirty="0"/>
              <a:t>., CS 1450 (Data Structures and Algorithms) or GDD 2200 with a grade of "C" or better. </a:t>
            </a:r>
          </a:p>
          <a:p>
            <a:pPr lvl="1"/>
            <a:r>
              <a:rPr lang="en-US" dirty="0"/>
              <a:t>College of Engineering students only.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7D4E-E8B6-1EE6-41E4-2EACBEB4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DF323-C8C4-0051-7CEE-9C990EEF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8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EFB00"/>
      </a:hlink>
      <a:folHlink>
        <a:srgbClr val="FF260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{BE022D82-B66D-EA47-A7BC-96DD4CF9F29E}tf10001058</Template>
  <TotalTime>2412</TotalTime>
  <Words>2522</Words>
  <Application>Microsoft Macintosh PowerPoint</Application>
  <PresentationFormat>Widescreen</PresentationFormat>
  <Paragraphs>273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Celestial</vt:lpstr>
      <vt:lpstr>CS 2080:  PROGRAMMING WITH UNIX</vt:lpstr>
      <vt:lpstr>Lecture 1: Introduction to the course</vt:lpstr>
      <vt:lpstr>Lecture 1: Introduction to the course</vt:lpstr>
      <vt:lpstr>Lecture 1: Introduction to the course</vt:lpstr>
      <vt:lpstr>overview</vt:lpstr>
      <vt:lpstr>overview</vt:lpstr>
      <vt:lpstr>overview</vt:lpstr>
      <vt:lpstr>Description</vt:lpstr>
      <vt:lpstr>Prerequisites</vt:lpstr>
      <vt:lpstr>Course goals</vt:lpstr>
      <vt:lpstr>Course goals</vt:lpstr>
      <vt:lpstr>textbook</vt:lpstr>
      <vt:lpstr>Organization</vt:lpstr>
      <vt:lpstr>Organization</vt:lpstr>
      <vt:lpstr>Organization</vt:lpstr>
      <vt:lpstr>Organization</vt:lpstr>
      <vt:lpstr>Organization</vt:lpstr>
      <vt:lpstr>Organization</vt:lpstr>
      <vt:lpstr>Organization</vt:lpstr>
      <vt:lpstr>Organization</vt:lpstr>
      <vt:lpstr>Organization</vt:lpstr>
      <vt:lpstr>Organization</vt:lpstr>
      <vt:lpstr>Organization</vt:lpstr>
      <vt:lpstr>About us</vt:lpstr>
      <vt:lpstr>Project Ideation</vt:lpstr>
      <vt:lpstr>Group exercise</vt:lpstr>
      <vt:lpstr>Group exercise</vt:lpstr>
      <vt:lpstr>Final word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2080:  Programming with UNIX</dc:title>
  <dc:creator>Armin Moin</dc:creator>
  <cp:lastModifiedBy>Armin Moin</cp:lastModifiedBy>
  <cp:revision>182</cp:revision>
  <dcterms:created xsi:type="dcterms:W3CDTF">2023-07-17T23:42:42Z</dcterms:created>
  <dcterms:modified xsi:type="dcterms:W3CDTF">2024-06-11T13:17:54Z</dcterms:modified>
</cp:coreProperties>
</file>