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58" r:id="rId4"/>
    <p:sldId id="264" r:id="rId5"/>
    <p:sldId id="259" r:id="rId6"/>
    <p:sldId id="263" r:id="rId7"/>
    <p:sldId id="265" r:id="rId8"/>
    <p:sldId id="260" r:id="rId9"/>
    <p:sldId id="261" r:id="rId10"/>
    <p:sldId id="262" r:id="rId11"/>
    <p:sldId id="267" r:id="rId12"/>
    <p:sldId id="276" r:id="rId13"/>
    <p:sldId id="266" r:id="rId14"/>
    <p:sldId id="277" r:id="rId15"/>
    <p:sldId id="268" r:id="rId16"/>
    <p:sldId id="278" r:id="rId17"/>
    <p:sldId id="269" r:id="rId18"/>
    <p:sldId id="279" r:id="rId19"/>
    <p:sldId id="280" r:id="rId20"/>
    <p:sldId id="270" r:id="rId21"/>
    <p:sldId id="275" r:id="rId22"/>
    <p:sldId id="302" r:id="rId23"/>
    <p:sldId id="303" r:id="rId24"/>
    <p:sldId id="304" r:id="rId25"/>
    <p:sldId id="305" r:id="rId26"/>
    <p:sldId id="306" r:id="rId27"/>
    <p:sldId id="307" r:id="rId28"/>
    <p:sldId id="308" r:id="rId29"/>
    <p:sldId id="309" r:id="rId30"/>
    <p:sldId id="310" r:id="rId31"/>
    <p:sldId id="300" r:id="rId32"/>
    <p:sldId id="299" r:id="rId33"/>
    <p:sldId id="2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68"/>
    <p:restoredTop sz="78938"/>
  </p:normalViewPr>
  <p:slideViewPr>
    <p:cSldViewPr snapToGrid="0">
      <p:cViewPr varScale="1">
        <p:scale>
          <a:sx n="109" d="100"/>
          <a:sy n="109" d="100"/>
        </p:scale>
        <p:origin x="29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E1505-310E-9143-9CFD-9D27CD35927F}"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US"/>
        </a:p>
      </dgm:t>
    </dgm:pt>
    <dgm:pt modelId="{91B119C6-06CA-5F41-999E-2572D3E431E1}">
      <dgm:prSet phldrT="[Text]"/>
      <dgm:spPr/>
      <dgm:t>
        <a:bodyPr/>
        <a:lstStyle/>
        <a:p>
          <a:pPr rtl="0"/>
          <a:r>
            <a:rPr lang="en-US" dirty="0"/>
            <a:t>Fetch</a:t>
          </a:r>
        </a:p>
      </dgm:t>
    </dgm:pt>
    <dgm:pt modelId="{05DBC1F4-133B-F044-A1AC-C4BAAE22E71C}" type="parTrans" cxnId="{9B3B0BDA-EB73-1648-ABEF-D674FBF3D05E}">
      <dgm:prSet/>
      <dgm:spPr/>
      <dgm:t>
        <a:bodyPr/>
        <a:lstStyle/>
        <a:p>
          <a:endParaRPr lang="en-US"/>
        </a:p>
      </dgm:t>
    </dgm:pt>
    <dgm:pt modelId="{9DE051EB-5040-FF45-B2F8-90E13D875919}" type="sibTrans" cxnId="{9B3B0BDA-EB73-1648-ABEF-D674FBF3D05E}">
      <dgm:prSet/>
      <dgm:spPr/>
      <dgm:t>
        <a:bodyPr/>
        <a:lstStyle/>
        <a:p>
          <a:endParaRPr lang="en-US"/>
        </a:p>
      </dgm:t>
    </dgm:pt>
    <dgm:pt modelId="{45DEA88F-B411-DF4C-A846-4945F35275E2}">
      <dgm:prSet phldrT="[Text]"/>
      <dgm:spPr/>
      <dgm:t>
        <a:bodyPr/>
        <a:lstStyle/>
        <a:p>
          <a:r>
            <a:rPr lang="en-US" dirty="0"/>
            <a:t>Decode</a:t>
          </a:r>
        </a:p>
      </dgm:t>
    </dgm:pt>
    <dgm:pt modelId="{1AFCEE77-DD49-D946-ACAB-557D57E84FA8}" type="parTrans" cxnId="{C1490CE2-18EF-0F4B-8B17-70D2EB02E622}">
      <dgm:prSet/>
      <dgm:spPr/>
      <dgm:t>
        <a:bodyPr/>
        <a:lstStyle/>
        <a:p>
          <a:endParaRPr lang="en-US"/>
        </a:p>
      </dgm:t>
    </dgm:pt>
    <dgm:pt modelId="{28E235DD-740A-A44E-986B-682586B55B97}" type="sibTrans" cxnId="{C1490CE2-18EF-0F4B-8B17-70D2EB02E622}">
      <dgm:prSet/>
      <dgm:spPr/>
      <dgm:t>
        <a:bodyPr/>
        <a:lstStyle/>
        <a:p>
          <a:endParaRPr lang="en-US"/>
        </a:p>
      </dgm:t>
    </dgm:pt>
    <dgm:pt modelId="{4E7AE93D-BFB6-6C43-89CA-2737F77E1089}">
      <dgm:prSet phldrT="[Text]"/>
      <dgm:spPr/>
      <dgm:t>
        <a:bodyPr/>
        <a:lstStyle/>
        <a:p>
          <a:r>
            <a:rPr lang="en-US" dirty="0"/>
            <a:t>Execute</a:t>
          </a:r>
        </a:p>
      </dgm:t>
    </dgm:pt>
    <dgm:pt modelId="{997C84C8-A60A-9548-9C89-0F3957E5CB85}" type="parTrans" cxnId="{0D34CE71-1AE2-1F4C-8B28-E28849F7B02F}">
      <dgm:prSet/>
      <dgm:spPr/>
      <dgm:t>
        <a:bodyPr/>
        <a:lstStyle/>
        <a:p>
          <a:endParaRPr lang="en-US"/>
        </a:p>
      </dgm:t>
    </dgm:pt>
    <dgm:pt modelId="{005C79F0-EC4D-3241-8E55-A8BED600B9A5}" type="sibTrans" cxnId="{0D34CE71-1AE2-1F4C-8B28-E28849F7B02F}">
      <dgm:prSet/>
      <dgm:spPr/>
      <dgm:t>
        <a:bodyPr/>
        <a:lstStyle/>
        <a:p>
          <a:endParaRPr lang="en-US"/>
        </a:p>
      </dgm:t>
    </dgm:pt>
    <dgm:pt modelId="{C0ABDB4C-52D0-5B4C-BA9C-7202E8079CF1}" type="pres">
      <dgm:prSet presAssocID="{B74E1505-310E-9143-9CFD-9D27CD35927F}" presName="cycle" presStyleCnt="0">
        <dgm:presLayoutVars>
          <dgm:dir/>
          <dgm:resizeHandles val="exact"/>
        </dgm:presLayoutVars>
      </dgm:prSet>
      <dgm:spPr/>
    </dgm:pt>
    <dgm:pt modelId="{1436E392-7345-474A-955A-33BE9DA1149B}" type="pres">
      <dgm:prSet presAssocID="{91B119C6-06CA-5F41-999E-2572D3E431E1}" presName="node" presStyleLbl="node1" presStyleIdx="0" presStyleCnt="3">
        <dgm:presLayoutVars>
          <dgm:bulletEnabled val="1"/>
        </dgm:presLayoutVars>
      </dgm:prSet>
      <dgm:spPr/>
    </dgm:pt>
    <dgm:pt modelId="{9DA9E178-C99A-2445-AFD8-DB5F8BAF68CA}" type="pres">
      <dgm:prSet presAssocID="{9DE051EB-5040-FF45-B2F8-90E13D875919}" presName="sibTrans" presStyleLbl="sibTrans2D1" presStyleIdx="0" presStyleCnt="3"/>
      <dgm:spPr/>
    </dgm:pt>
    <dgm:pt modelId="{AA27B191-6348-1D46-9267-E001C7E67E21}" type="pres">
      <dgm:prSet presAssocID="{9DE051EB-5040-FF45-B2F8-90E13D875919}" presName="connectorText" presStyleLbl="sibTrans2D1" presStyleIdx="0" presStyleCnt="3"/>
      <dgm:spPr/>
    </dgm:pt>
    <dgm:pt modelId="{1EEFC0E1-17B3-734A-9768-E61DB3FD9A7C}" type="pres">
      <dgm:prSet presAssocID="{45DEA88F-B411-DF4C-A846-4945F35275E2}" presName="node" presStyleLbl="node1" presStyleIdx="1" presStyleCnt="3">
        <dgm:presLayoutVars>
          <dgm:bulletEnabled val="1"/>
        </dgm:presLayoutVars>
      </dgm:prSet>
      <dgm:spPr/>
    </dgm:pt>
    <dgm:pt modelId="{FFE7D1A5-BBA3-384E-8699-81A3431F4DB5}" type="pres">
      <dgm:prSet presAssocID="{28E235DD-740A-A44E-986B-682586B55B97}" presName="sibTrans" presStyleLbl="sibTrans2D1" presStyleIdx="1" presStyleCnt="3"/>
      <dgm:spPr/>
    </dgm:pt>
    <dgm:pt modelId="{F5FF780E-0156-E146-84B9-53FCC32B6E55}" type="pres">
      <dgm:prSet presAssocID="{28E235DD-740A-A44E-986B-682586B55B97}" presName="connectorText" presStyleLbl="sibTrans2D1" presStyleIdx="1" presStyleCnt="3"/>
      <dgm:spPr/>
    </dgm:pt>
    <dgm:pt modelId="{3142A782-F82B-AE47-9126-A3FE1F2AE024}" type="pres">
      <dgm:prSet presAssocID="{4E7AE93D-BFB6-6C43-89CA-2737F77E1089}" presName="node" presStyleLbl="node1" presStyleIdx="2" presStyleCnt="3">
        <dgm:presLayoutVars>
          <dgm:bulletEnabled val="1"/>
        </dgm:presLayoutVars>
      </dgm:prSet>
      <dgm:spPr/>
    </dgm:pt>
    <dgm:pt modelId="{D3194D74-FD1C-D64F-82D6-174962C9A0E9}" type="pres">
      <dgm:prSet presAssocID="{005C79F0-EC4D-3241-8E55-A8BED600B9A5}" presName="sibTrans" presStyleLbl="sibTrans2D1" presStyleIdx="2" presStyleCnt="3"/>
      <dgm:spPr/>
    </dgm:pt>
    <dgm:pt modelId="{4CB5B8F7-F577-5948-97AA-BA612A606507}" type="pres">
      <dgm:prSet presAssocID="{005C79F0-EC4D-3241-8E55-A8BED600B9A5}" presName="connectorText" presStyleLbl="sibTrans2D1" presStyleIdx="2" presStyleCnt="3"/>
      <dgm:spPr/>
    </dgm:pt>
  </dgm:ptLst>
  <dgm:cxnLst>
    <dgm:cxn modelId="{9B0EB310-734A-BC47-BAC0-2D1858F5C5E1}" type="presOf" srcId="{005C79F0-EC4D-3241-8E55-A8BED600B9A5}" destId="{D3194D74-FD1C-D64F-82D6-174962C9A0E9}" srcOrd="0" destOrd="0" presId="urn:microsoft.com/office/officeart/2005/8/layout/cycle2"/>
    <dgm:cxn modelId="{12AC9D23-D8F8-DB48-8BE4-F01C716EE6F9}" type="presOf" srcId="{28E235DD-740A-A44E-986B-682586B55B97}" destId="{FFE7D1A5-BBA3-384E-8699-81A3431F4DB5}" srcOrd="0" destOrd="0" presId="urn:microsoft.com/office/officeart/2005/8/layout/cycle2"/>
    <dgm:cxn modelId="{1053022F-90B7-D046-AE6F-FF6540C92630}" type="presOf" srcId="{B74E1505-310E-9143-9CFD-9D27CD35927F}" destId="{C0ABDB4C-52D0-5B4C-BA9C-7202E8079CF1}" srcOrd="0" destOrd="0" presId="urn:microsoft.com/office/officeart/2005/8/layout/cycle2"/>
    <dgm:cxn modelId="{66F1FB6B-EEC8-D244-A8C9-047E7E9E5F1C}" type="presOf" srcId="{4E7AE93D-BFB6-6C43-89CA-2737F77E1089}" destId="{3142A782-F82B-AE47-9126-A3FE1F2AE024}" srcOrd="0" destOrd="0" presId="urn:microsoft.com/office/officeart/2005/8/layout/cycle2"/>
    <dgm:cxn modelId="{0D34CE71-1AE2-1F4C-8B28-E28849F7B02F}" srcId="{B74E1505-310E-9143-9CFD-9D27CD35927F}" destId="{4E7AE93D-BFB6-6C43-89CA-2737F77E1089}" srcOrd="2" destOrd="0" parTransId="{997C84C8-A60A-9548-9C89-0F3957E5CB85}" sibTransId="{005C79F0-EC4D-3241-8E55-A8BED600B9A5}"/>
    <dgm:cxn modelId="{7AD6397A-3CA5-064F-8595-8241871B970E}" type="presOf" srcId="{28E235DD-740A-A44E-986B-682586B55B97}" destId="{F5FF780E-0156-E146-84B9-53FCC32B6E55}" srcOrd="1" destOrd="0" presId="urn:microsoft.com/office/officeart/2005/8/layout/cycle2"/>
    <dgm:cxn modelId="{36AEA87E-DBBD-7E41-B09C-6C7130C0AF98}" type="presOf" srcId="{45DEA88F-B411-DF4C-A846-4945F35275E2}" destId="{1EEFC0E1-17B3-734A-9768-E61DB3FD9A7C}" srcOrd="0" destOrd="0" presId="urn:microsoft.com/office/officeart/2005/8/layout/cycle2"/>
    <dgm:cxn modelId="{28500AAE-5D4D-244D-86F5-A9A75B6E5835}" type="presOf" srcId="{91B119C6-06CA-5F41-999E-2572D3E431E1}" destId="{1436E392-7345-474A-955A-33BE9DA1149B}" srcOrd="0" destOrd="0" presId="urn:microsoft.com/office/officeart/2005/8/layout/cycle2"/>
    <dgm:cxn modelId="{0F6A23C8-8C12-8842-88C2-5D134C359662}" type="presOf" srcId="{005C79F0-EC4D-3241-8E55-A8BED600B9A5}" destId="{4CB5B8F7-F577-5948-97AA-BA612A606507}" srcOrd="1" destOrd="0" presId="urn:microsoft.com/office/officeart/2005/8/layout/cycle2"/>
    <dgm:cxn modelId="{5AA57AD9-6DFD-7747-AADC-84D506BBE77F}" type="presOf" srcId="{9DE051EB-5040-FF45-B2F8-90E13D875919}" destId="{9DA9E178-C99A-2445-AFD8-DB5F8BAF68CA}" srcOrd="0" destOrd="0" presId="urn:microsoft.com/office/officeart/2005/8/layout/cycle2"/>
    <dgm:cxn modelId="{9B3B0BDA-EB73-1648-ABEF-D674FBF3D05E}" srcId="{B74E1505-310E-9143-9CFD-9D27CD35927F}" destId="{91B119C6-06CA-5F41-999E-2572D3E431E1}" srcOrd="0" destOrd="0" parTransId="{05DBC1F4-133B-F044-A1AC-C4BAAE22E71C}" sibTransId="{9DE051EB-5040-FF45-B2F8-90E13D875919}"/>
    <dgm:cxn modelId="{C1490CE2-18EF-0F4B-8B17-70D2EB02E622}" srcId="{B74E1505-310E-9143-9CFD-9D27CD35927F}" destId="{45DEA88F-B411-DF4C-A846-4945F35275E2}" srcOrd="1" destOrd="0" parTransId="{1AFCEE77-DD49-D946-ACAB-557D57E84FA8}" sibTransId="{28E235DD-740A-A44E-986B-682586B55B97}"/>
    <dgm:cxn modelId="{FEEE2CE5-B184-1D49-A6CD-990B7E8713CD}" type="presOf" srcId="{9DE051EB-5040-FF45-B2F8-90E13D875919}" destId="{AA27B191-6348-1D46-9267-E001C7E67E21}" srcOrd="1" destOrd="0" presId="urn:microsoft.com/office/officeart/2005/8/layout/cycle2"/>
    <dgm:cxn modelId="{9B615A01-A418-F341-AFDA-D4A4658BAC31}" type="presParOf" srcId="{C0ABDB4C-52D0-5B4C-BA9C-7202E8079CF1}" destId="{1436E392-7345-474A-955A-33BE9DA1149B}" srcOrd="0" destOrd="0" presId="urn:microsoft.com/office/officeart/2005/8/layout/cycle2"/>
    <dgm:cxn modelId="{3D880F84-6020-A34E-929B-FAA36DA5D5DD}" type="presParOf" srcId="{C0ABDB4C-52D0-5B4C-BA9C-7202E8079CF1}" destId="{9DA9E178-C99A-2445-AFD8-DB5F8BAF68CA}" srcOrd="1" destOrd="0" presId="urn:microsoft.com/office/officeart/2005/8/layout/cycle2"/>
    <dgm:cxn modelId="{A04FA2E8-C006-774E-BDE1-235694E4E90F}" type="presParOf" srcId="{9DA9E178-C99A-2445-AFD8-DB5F8BAF68CA}" destId="{AA27B191-6348-1D46-9267-E001C7E67E21}" srcOrd="0" destOrd="0" presId="urn:microsoft.com/office/officeart/2005/8/layout/cycle2"/>
    <dgm:cxn modelId="{200342C7-3635-994B-9393-D762C1E7BE52}" type="presParOf" srcId="{C0ABDB4C-52D0-5B4C-BA9C-7202E8079CF1}" destId="{1EEFC0E1-17B3-734A-9768-E61DB3FD9A7C}" srcOrd="2" destOrd="0" presId="urn:microsoft.com/office/officeart/2005/8/layout/cycle2"/>
    <dgm:cxn modelId="{3E3EDE81-A45E-8B4D-9205-775B51D1BE28}" type="presParOf" srcId="{C0ABDB4C-52D0-5B4C-BA9C-7202E8079CF1}" destId="{FFE7D1A5-BBA3-384E-8699-81A3431F4DB5}" srcOrd="3" destOrd="0" presId="urn:microsoft.com/office/officeart/2005/8/layout/cycle2"/>
    <dgm:cxn modelId="{FB73234E-D017-1A40-8880-5977E831C9C2}" type="presParOf" srcId="{FFE7D1A5-BBA3-384E-8699-81A3431F4DB5}" destId="{F5FF780E-0156-E146-84B9-53FCC32B6E55}" srcOrd="0" destOrd="0" presId="urn:microsoft.com/office/officeart/2005/8/layout/cycle2"/>
    <dgm:cxn modelId="{A5723BF9-F71A-1942-BCB0-40761F6364C7}" type="presParOf" srcId="{C0ABDB4C-52D0-5B4C-BA9C-7202E8079CF1}" destId="{3142A782-F82B-AE47-9126-A3FE1F2AE024}" srcOrd="4" destOrd="0" presId="urn:microsoft.com/office/officeart/2005/8/layout/cycle2"/>
    <dgm:cxn modelId="{F0E19C5C-81EC-F646-987F-6332637B7F92}" type="presParOf" srcId="{C0ABDB4C-52D0-5B4C-BA9C-7202E8079CF1}" destId="{D3194D74-FD1C-D64F-82D6-174962C9A0E9}" srcOrd="5" destOrd="0" presId="urn:microsoft.com/office/officeart/2005/8/layout/cycle2"/>
    <dgm:cxn modelId="{434C4F45-0555-2E45-80CB-0BB9BBD0C774}" type="presParOf" srcId="{D3194D74-FD1C-D64F-82D6-174962C9A0E9}" destId="{4CB5B8F7-F577-5948-97AA-BA612A60650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6E392-7345-474A-955A-33BE9DA1149B}">
      <dsp:nvSpPr>
        <dsp:cNvPr id="0" name=""/>
        <dsp:cNvSpPr/>
      </dsp:nvSpPr>
      <dsp:spPr>
        <a:xfrm>
          <a:off x="4272958" y="384"/>
          <a:ext cx="1585508" cy="158550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a:lnSpc>
              <a:spcPct val="90000"/>
            </a:lnSpc>
            <a:spcBef>
              <a:spcPct val="0"/>
            </a:spcBef>
            <a:spcAft>
              <a:spcPct val="35000"/>
            </a:spcAft>
            <a:buNone/>
          </a:pPr>
          <a:r>
            <a:rPr lang="en-US" sz="2600" kern="1200" dirty="0"/>
            <a:t>Fetch</a:t>
          </a:r>
        </a:p>
      </dsp:txBody>
      <dsp:txXfrm>
        <a:off x="4505150" y="232576"/>
        <a:ext cx="1121124" cy="1121124"/>
      </dsp:txXfrm>
    </dsp:sp>
    <dsp:sp modelId="{9DA9E178-C99A-2445-AFD8-DB5F8BAF68CA}">
      <dsp:nvSpPr>
        <dsp:cNvPr id="0" name=""/>
        <dsp:cNvSpPr/>
      </dsp:nvSpPr>
      <dsp:spPr>
        <a:xfrm rot="3600000">
          <a:off x="5444155" y="1546921"/>
          <a:ext cx="422454" cy="535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475839" y="1599065"/>
        <a:ext cx="295718" cy="321065"/>
      </dsp:txXfrm>
    </dsp:sp>
    <dsp:sp modelId="{1EEFC0E1-17B3-734A-9768-E61DB3FD9A7C}">
      <dsp:nvSpPr>
        <dsp:cNvPr id="0" name=""/>
        <dsp:cNvSpPr/>
      </dsp:nvSpPr>
      <dsp:spPr>
        <a:xfrm>
          <a:off x="5464254" y="2063769"/>
          <a:ext cx="1585508" cy="158550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Decode</a:t>
          </a:r>
        </a:p>
      </dsp:txBody>
      <dsp:txXfrm>
        <a:off x="5696446" y="2295961"/>
        <a:ext cx="1121124" cy="1121124"/>
      </dsp:txXfrm>
    </dsp:sp>
    <dsp:sp modelId="{FFE7D1A5-BBA3-384E-8699-81A3431F4DB5}">
      <dsp:nvSpPr>
        <dsp:cNvPr id="0" name=""/>
        <dsp:cNvSpPr/>
      </dsp:nvSpPr>
      <dsp:spPr>
        <a:xfrm rot="10800000">
          <a:off x="4866441" y="2588969"/>
          <a:ext cx="422454" cy="535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4993177" y="2695991"/>
        <a:ext cx="295718" cy="321065"/>
      </dsp:txXfrm>
    </dsp:sp>
    <dsp:sp modelId="{3142A782-F82B-AE47-9126-A3FE1F2AE024}">
      <dsp:nvSpPr>
        <dsp:cNvPr id="0" name=""/>
        <dsp:cNvSpPr/>
      </dsp:nvSpPr>
      <dsp:spPr>
        <a:xfrm>
          <a:off x="3081662" y="2063769"/>
          <a:ext cx="1585508" cy="158550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Execute</a:t>
          </a:r>
        </a:p>
      </dsp:txBody>
      <dsp:txXfrm>
        <a:off x="3313854" y="2295961"/>
        <a:ext cx="1121124" cy="1121124"/>
      </dsp:txXfrm>
    </dsp:sp>
    <dsp:sp modelId="{D3194D74-FD1C-D64F-82D6-174962C9A0E9}">
      <dsp:nvSpPr>
        <dsp:cNvPr id="0" name=""/>
        <dsp:cNvSpPr/>
      </dsp:nvSpPr>
      <dsp:spPr>
        <a:xfrm rot="18000000">
          <a:off x="4252859" y="1567630"/>
          <a:ext cx="422454" cy="5351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284543" y="1729530"/>
        <a:ext cx="295718" cy="32106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C14FA-6E47-9446-B272-3E77841321A4}" type="datetimeFigureOut">
              <a:rPr lang="en-US" smtClean="0"/>
              <a:t>6/9/24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F2775-6A3C-5148-B989-A62994904A4D}" type="slidenum">
              <a:rPr lang="en-US" smtClean="0"/>
              <a:t>‹#›</a:t>
            </a:fld>
            <a:endParaRPr lang="en-US"/>
          </a:p>
        </p:txBody>
      </p:sp>
    </p:spTree>
    <p:extLst>
      <p:ext uri="{BB962C8B-B14F-4D97-AF65-F5344CB8AC3E}">
        <p14:creationId xmlns:p14="http://schemas.microsoft.com/office/powerpoint/2010/main" val="298386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22</a:t>
            </a:fld>
            <a:endParaRPr lang="en-US"/>
          </a:p>
        </p:txBody>
      </p:sp>
    </p:spTree>
    <p:extLst>
      <p:ext uri="{BB962C8B-B14F-4D97-AF65-F5344CB8AC3E}">
        <p14:creationId xmlns:p14="http://schemas.microsoft.com/office/powerpoint/2010/main" val="3660593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31</a:t>
            </a:fld>
            <a:endParaRPr lang="en-US"/>
          </a:p>
        </p:txBody>
      </p:sp>
    </p:spTree>
    <p:extLst>
      <p:ext uri="{BB962C8B-B14F-4D97-AF65-F5344CB8AC3E}">
        <p14:creationId xmlns:p14="http://schemas.microsoft.com/office/powerpoint/2010/main" val="428729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32</a:t>
            </a:fld>
            <a:endParaRPr lang="en-US"/>
          </a:p>
        </p:txBody>
      </p:sp>
    </p:spTree>
    <p:extLst>
      <p:ext uri="{BB962C8B-B14F-4D97-AF65-F5344CB8AC3E}">
        <p14:creationId xmlns:p14="http://schemas.microsoft.com/office/powerpoint/2010/main" val="1672998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33</a:t>
            </a:fld>
            <a:endParaRPr lang="en-US"/>
          </a:p>
        </p:txBody>
      </p:sp>
    </p:spTree>
    <p:extLst>
      <p:ext uri="{BB962C8B-B14F-4D97-AF65-F5344CB8AC3E}">
        <p14:creationId xmlns:p14="http://schemas.microsoft.com/office/powerpoint/2010/main" val="146450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23</a:t>
            </a:fld>
            <a:endParaRPr lang="en-US"/>
          </a:p>
        </p:txBody>
      </p:sp>
    </p:spTree>
    <p:extLst>
      <p:ext uri="{BB962C8B-B14F-4D97-AF65-F5344CB8AC3E}">
        <p14:creationId xmlns:p14="http://schemas.microsoft.com/office/powerpoint/2010/main" val="2837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24</a:t>
            </a:fld>
            <a:endParaRPr lang="en-US"/>
          </a:p>
        </p:txBody>
      </p:sp>
    </p:spTree>
    <p:extLst>
      <p:ext uri="{BB962C8B-B14F-4D97-AF65-F5344CB8AC3E}">
        <p14:creationId xmlns:p14="http://schemas.microsoft.com/office/powerpoint/2010/main" val="8154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25</a:t>
            </a:fld>
            <a:endParaRPr lang="en-US"/>
          </a:p>
        </p:txBody>
      </p:sp>
    </p:spTree>
    <p:extLst>
      <p:ext uri="{BB962C8B-B14F-4D97-AF65-F5344CB8AC3E}">
        <p14:creationId xmlns:p14="http://schemas.microsoft.com/office/powerpoint/2010/main" val="3748485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26</a:t>
            </a:fld>
            <a:endParaRPr lang="en-US"/>
          </a:p>
        </p:txBody>
      </p:sp>
    </p:spTree>
    <p:extLst>
      <p:ext uri="{BB962C8B-B14F-4D97-AF65-F5344CB8AC3E}">
        <p14:creationId xmlns:p14="http://schemas.microsoft.com/office/powerpoint/2010/main" val="303797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27</a:t>
            </a:fld>
            <a:endParaRPr lang="en-US"/>
          </a:p>
        </p:txBody>
      </p:sp>
    </p:spTree>
    <p:extLst>
      <p:ext uri="{BB962C8B-B14F-4D97-AF65-F5344CB8AC3E}">
        <p14:creationId xmlns:p14="http://schemas.microsoft.com/office/powerpoint/2010/main" val="4135647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28</a:t>
            </a:fld>
            <a:endParaRPr lang="en-US"/>
          </a:p>
        </p:txBody>
      </p:sp>
    </p:spTree>
    <p:extLst>
      <p:ext uri="{BB962C8B-B14F-4D97-AF65-F5344CB8AC3E}">
        <p14:creationId xmlns:p14="http://schemas.microsoft.com/office/powerpoint/2010/main" val="3510965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29</a:t>
            </a:fld>
            <a:endParaRPr lang="en-US"/>
          </a:p>
        </p:txBody>
      </p:sp>
    </p:spTree>
    <p:extLst>
      <p:ext uri="{BB962C8B-B14F-4D97-AF65-F5344CB8AC3E}">
        <p14:creationId xmlns:p14="http://schemas.microsoft.com/office/powerpoint/2010/main" val="3351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4416D-FAA9-CD4B-9728-4889D14CB543}" type="slidenum">
              <a:rPr lang="en-US" smtClean="0"/>
              <a:t>30</a:t>
            </a:fld>
            <a:endParaRPr lang="en-US"/>
          </a:p>
        </p:txBody>
      </p:sp>
    </p:spTree>
    <p:extLst>
      <p:ext uri="{BB962C8B-B14F-4D97-AF65-F5344CB8AC3E}">
        <p14:creationId xmlns:p14="http://schemas.microsoft.com/office/powerpoint/2010/main" val="2886833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30B577E-50B0-F043-AE81-7B8C802BC165}" type="datetime1">
              <a:rPr lang="en-US" smtClean="0"/>
              <a:t>6/9/24</a:t>
            </a:fld>
            <a:endParaRPr lang="en-US"/>
          </a:p>
        </p:txBody>
      </p:sp>
      <p:sp>
        <p:nvSpPr>
          <p:cNvPr id="5" name="Footer Placeholder 4"/>
          <p:cNvSpPr>
            <a:spLocks noGrp="1"/>
          </p:cNvSpPr>
          <p:nvPr>
            <p:ph type="ftr" sz="quarter" idx="11"/>
          </p:nvPr>
        </p:nvSpPr>
        <p:spPr>
          <a:xfrm>
            <a:off x="3962399" y="5870575"/>
            <a:ext cx="4893958" cy="377825"/>
          </a:xfrm>
        </p:spPr>
        <p:txBody>
          <a:bodyPr/>
          <a:lstStyle>
            <a:lvl1pPr>
              <a:defRPr sz="1200" baseline="0"/>
            </a:lvl1pPr>
          </a:lstStyle>
          <a:p>
            <a:r>
              <a:rPr lang="en-US"/>
              <a:t>CC BY-NC-SA 4.0, Dr. Armin Moin, https://faculty.uccs.edu/amoin/</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AFE83-4F6F-9C43-9745-2A9531FDB9BD}" type="datetime1">
              <a:rPr lang="en-US" smtClean="0"/>
              <a:t>6/9/24</a:t>
            </a:fld>
            <a:endParaRPr lang="en-US"/>
          </a:p>
        </p:txBody>
      </p:sp>
      <p:sp>
        <p:nvSpPr>
          <p:cNvPr id="6" name="Footer Placeholder 5"/>
          <p:cNvSpPr>
            <a:spLocks noGrp="1"/>
          </p:cNvSpPr>
          <p:nvPr>
            <p:ph type="ftr" sz="quarter" idx="11"/>
          </p:nvPr>
        </p:nvSpPr>
        <p:spPr/>
        <p:txBody>
          <a:bodyPr/>
          <a:lstStyle/>
          <a:p>
            <a:r>
              <a:rPr lang="en-US"/>
              <a:t>CC BY-NC-SA 4.0, Dr. Armin Moin, https://faculty.uccs.edu/amoin/</a:t>
            </a:r>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88D89-4F33-C147-9CBD-23CDB33AC6A7}" type="datetime1">
              <a:rPr lang="en-US" smtClean="0"/>
              <a:t>6/9/24</a:t>
            </a:fld>
            <a:endParaRPr lang="en-US"/>
          </a:p>
        </p:txBody>
      </p:sp>
      <p:sp>
        <p:nvSpPr>
          <p:cNvPr id="5" name="Footer Placeholder 4"/>
          <p:cNvSpPr>
            <a:spLocks noGrp="1"/>
          </p:cNvSpPr>
          <p:nvPr>
            <p:ph type="ftr" sz="quarter" idx="11"/>
          </p:nvPr>
        </p:nvSpPr>
        <p:spPr/>
        <p:txBody>
          <a:bodyPr/>
          <a:lstStyle/>
          <a:p>
            <a:r>
              <a:rPr lang="en-US"/>
              <a:t>CC BY-NC-SA 4.0, Dr. Armin Moin, https://faculty.uccs.edu/amoin/</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D9DD6-68B4-FE44-A7CC-0CA70F507189}" type="datetime1">
              <a:rPr lang="en-US" smtClean="0"/>
              <a:t>6/9/24</a:t>
            </a:fld>
            <a:endParaRPr lang="en-US"/>
          </a:p>
        </p:txBody>
      </p:sp>
      <p:sp>
        <p:nvSpPr>
          <p:cNvPr id="5" name="Footer Placeholder 4"/>
          <p:cNvSpPr>
            <a:spLocks noGrp="1"/>
          </p:cNvSpPr>
          <p:nvPr>
            <p:ph type="ftr" sz="quarter" idx="11"/>
          </p:nvPr>
        </p:nvSpPr>
        <p:spPr/>
        <p:txBody>
          <a:bodyPr/>
          <a:lstStyle/>
          <a:p>
            <a:r>
              <a:rPr lang="en-US"/>
              <a:t>CC BY-NC-SA 4.0, Dr. Armin Moin, https://faculty.uccs.edu/amoin/</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DCA3EF-6014-5A47-8AE2-08A3A824B4C9}" type="datetime1">
              <a:rPr lang="en-US" smtClean="0"/>
              <a:t>6/9/24</a:t>
            </a:fld>
            <a:endParaRPr lang="en-US"/>
          </a:p>
        </p:txBody>
      </p:sp>
      <p:sp>
        <p:nvSpPr>
          <p:cNvPr id="5" name="Footer Placeholder 4"/>
          <p:cNvSpPr>
            <a:spLocks noGrp="1"/>
          </p:cNvSpPr>
          <p:nvPr>
            <p:ph type="ftr" sz="quarter" idx="11"/>
          </p:nvPr>
        </p:nvSpPr>
        <p:spPr/>
        <p:txBody>
          <a:bodyPr/>
          <a:lstStyle/>
          <a:p>
            <a:r>
              <a:rPr lang="en-US"/>
              <a:t>CC BY-NC-SA 4.0, Dr. Armin Moin, https://faculty.uccs.edu/amoin/</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98C99-BBD0-024A-896D-B5B3F0C90EE2}" type="datetime1">
              <a:rPr lang="en-US" smtClean="0"/>
              <a:t>6/9/24</a:t>
            </a:fld>
            <a:endParaRPr lang="en-US"/>
          </a:p>
        </p:txBody>
      </p:sp>
      <p:sp>
        <p:nvSpPr>
          <p:cNvPr id="5" name="Footer Placeholder 4"/>
          <p:cNvSpPr>
            <a:spLocks noGrp="1"/>
          </p:cNvSpPr>
          <p:nvPr>
            <p:ph type="ftr" sz="quarter" idx="11"/>
          </p:nvPr>
        </p:nvSpPr>
        <p:spPr/>
        <p:txBody>
          <a:bodyPr/>
          <a:lstStyle/>
          <a:p>
            <a:r>
              <a:rPr lang="en-US"/>
              <a:t>CC BY-NC-SA 4.0, Dr. Armin Moin, https://faculty.uccs.edu/amoin/</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4359E-7EDE-9943-9CDE-35AD0AD93D00}" type="datetime1">
              <a:rPr lang="en-US" smtClean="0"/>
              <a:t>6/9/24</a:t>
            </a:fld>
            <a:endParaRPr lang="en-US"/>
          </a:p>
        </p:txBody>
      </p:sp>
      <p:sp>
        <p:nvSpPr>
          <p:cNvPr id="5" name="Footer Placeholder 4"/>
          <p:cNvSpPr>
            <a:spLocks noGrp="1"/>
          </p:cNvSpPr>
          <p:nvPr>
            <p:ph type="ftr" sz="quarter" idx="11"/>
          </p:nvPr>
        </p:nvSpPr>
        <p:spPr/>
        <p:txBody>
          <a:bodyPr/>
          <a:lstStyle/>
          <a:p>
            <a:r>
              <a:rPr lang="en-US"/>
              <a:t>CC BY-NC-SA 4.0, Dr. Armin Moin, https://faculty.uccs.edu/amoin/</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62176-C706-974E-9942-64F709D012E1}" type="datetime1">
              <a:rPr lang="en-US" smtClean="0"/>
              <a:t>6/9/24</a:t>
            </a:fld>
            <a:endParaRPr lang="en-US"/>
          </a:p>
        </p:txBody>
      </p:sp>
      <p:sp>
        <p:nvSpPr>
          <p:cNvPr id="5" name="Footer Placeholder 4"/>
          <p:cNvSpPr>
            <a:spLocks noGrp="1"/>
          </p:cNvSpPr>
          <p:nvPr>
            <p:ph type="ftr" sz="quarter" idx="11"/>
          </p:nvPr>
        </p:nvSpPr>
        <p:spPr/>
        <p:txBody>
          <a:bodyPr/>
          <a:lstStyle/>
          <a:p>
            <a:r>
              <a:rPr lang="en-US"/>
              <a:t>CC BY-NC-SA 4.0, Dr. Armin Moin, https://faculty.uccs.edu/amoin/</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2408A-A5B5-E24E-8658-2A4194AA1869}" type="datetime1">
              <a:rPr lang="en-US" smtClean="0"/>
              <a:t>6/9/24</a:t>
            </a:fld>
            <a:endParaRPr lang="en-US"/>
          </a:p>
        </p:txBody>
      </p:sp>
      <p:sp>
        <p:nvSpPr>
          <p:cNvPr id="5" name="Footer Placeholder 4"/>
          <p:cNvSpPr>
            <a:spLocks noGrp="1"/>
          </p:cNvSpPr>
          <p:nvPr>
            <p:ph type="ftr" sz="quarter" idx="11"/>
          </p:nvPr>
        </p:nvSpPr>
        <p:spPr/>
        <p:txBody>
          <a:bodyPr/>
          <a:lstStyle/>
          <a:p>
            <a:r>
              <a:rPr lang="en-US"/>
              <a:t>CC BY-NC-SA 4.0, Dr. Armin Moin, https://faculty.uccs.edu/amoin/</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defRPr sz="2000" baseline="0"/>
            </a:lvl1pPr>
            <a:lvl2pPr>
              <a:defRPr sz="1800" baseline="0"/>
            </a:lvl2pPr>
            <a:lvl3pPr>
              <a:defRPr sz="1600" baseline="0"/>
            </a:lvl3pPr>
            <a:lvl4pPr>
              <a:defRPr sz="1400" baseline="0"/>
            </a:lvl4pPr>
            <a:lvl5pPr>
              <a:defRPr sz="14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A58CED7-A30B-5F4B-A659-D67DF937A7C4}" type="datetime1">
              <a:rPr lang="en-US" smtClean="0"/>
              <a:t>6/9/24</a:t>
            </a:fld>
            <a:endParaRPr lang="en-US"/>
          </a:p>
        </p:txBody>
      </p:sp>
      <p:sp>
        <p:nvSpPr>
          <p:cNvPr id="5" name="Footer Placeholder 4"/>
          <p:cNvSpPr>
            <a:spLocks noGrp="1"/>
          </p:cNvSpPr>
          <p:nvPr>
            <p:ph type="ftr" sz="quarter" idx="11"/>
          </p:nvPr>
        </p:nvSpPr>
        <p:spPr/>
        <p:txBody>
          <a:bodyPr/>
          <a:lstStyle>
            <a:lvl1pPr>
              <a:defRPr sz="1200" baseline="0"/>
            </a:lvl1pPr>
          </a:lstStyle>
          <a:p>
            <a:r>
              <a:rPr lang="en-US"/>
              <a:t>CC BY-NC-SA 4.0, Dr. Armin Moin, https://faculty.uccs.edu/amoin/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8BD5D5-1827-7740-9E5C-D72E6714540A}" type="datetime1">
              <a:rPr lang="en-US" smtClean="0"/>
              <a:t>6/9/24</a:t>
            </a:fld>
            <a:endParaRPr lang="en-US"/>
          </a:p>
        </p:txBody>
      </p:sp>
      <p:sp>
        <p:nvSpPr>
          <p:cNvPr id="5" name="Footer Placeholder 4"/>
          <p:cNvSpPr>
            <a:spLocks noGrp="1"/>
          </p:cNvSpPr>
          <p:nvPr>
            <p:ph type="ftr" sz="quarter" idx="11"/>
          </p:nvPr>
        </p:nvSpPr>
        <p:spPr/>
        <p:txBody>
          <a:bodyPr/>
          <a:lstStyle/>
          <a:p>
            <a:r>
              <a:rPr lang="en-US"/>
              <a:t>CC BY-NC-SA 4.0, Dr. Armin Moin, https://faculty.uccs.edu/amoin/</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DB185-4C78-E846-9834-AE1D9035B56D}" type="datetime1">
              <a:rPr lang="en-US" smtClean="0"/>
              <a:t>6/9/24</a:t>
            </a:fld>
            <a:endParaRPr lang="en-US"/>
          </a:p>
        </p:txBody>
      </p:sp>
      <p:sp>
        <p:nvSpPr>
          <p:cNvPr id="6" name="Footer Placeholder 5"/>
          <p:cNvSpPr>
            <a:spLocks noGrp="1"/>
          </p:cNvSpPr>
          <p:nvPr>
            <p:ph type="ftr" sz="quarter" idx="11"/>
          </p:nvPr>
        </p:nvSpPr>
        <p:spPr/>
        <p:txBody>
          <a:bodyPr/>
          <a:lstStyle/>
          <a:p>
            <a:r>
              <a:rPr lang="en-US"/>
              <a:t>CC BY-NC-SA 4.0, Dr. Armin Moin, https://faculty.uccs.edu/amoin/</a:t>
            </a:r>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F331BF-557B-8D43-9015-AA0943F04C6A}" type="datetime1">
              <a:rPr lang="en-US" smtClean="0"/>
              <a:t>6/9/24</a:t>
            </a:fld>
            <a:endParaRPr lang="en-US"/>
          </a:p>
        </p:txBody>
      </p:sp>
      <p:sp>
        <p:nvSpPr>
          <p:cNvPr id="8" name="Footer Placeholder 7"/>
          <p:cNvSpPr>
            <a:spLocks noGrp="1"/>
          </p:cNvSpPr>
          <p:nvPr>
            <p:ph type="ftr" sz="quarter" idx="11"/>
          </p:nvPr>
        </p:nvSpPr>
        <p:spPr/>
        <p:txBody>
          <a:bodyPr/>
          <a:lstStyle/>
          <a:p>
            <a:r>
              <a:rPr lang="en-US"/>
              <a:t>CC BY-NC-SA 4.0, Dr. Armin Moin, https://faculty.uccs.edu/amoin/</a:t>
            </a:r>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24F25D-8301-D340-A192-C8938B97F9F5}" type="datetime1">
              <a:rPr lang="en-US" smtClean="0"/>
              <a:t>6/9/24</a:t>
            </a:fld>
            <a:endParaRPr lang="en-US"/>
          </a:p>
        </p:txBody>
      </p:sp>
      <p:sp>
        <p:nvSpPr>
          <p:cNvPr id="4" name="Footer Placeholder 3"/>
          <p:cNvSpPr>
            <a:spLocks noGrp="1"/>
          </p:cNvSpPr>
          <p:nvPr>
            <p:ph type="ftr" sz="quarter" idx="11"/>
          </p:nvPr>
        </p:nvSpPr>
        <p:spPr/>
        <p:txBody>
          <a:bodyPr/>
          <a:lstStyle/>
          <a:p>
            <a:r>
              <a:rPr lang="en-US"/>
              <a:t>CC BY-NC-SA 4.0, Dr. Armin Moin, https://faculty.uccs.edu/amoin/</a:t>
            </a:r>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F9464C7-499A-134D-829B-C6593299F9D0}" type="datetime1">
              <a:rPr lang="en-US" smtClean="0"/>
              <a:t>6/9/24</a:t>
            </a:fld>
            <a:endParaRPr lang="en-US"/>
          </a:p>
        </p:txBody>
      </p:sp>
      <p:sp>
        <p:nvSpPr>
          <p:cNvPr id="3" name="Footer Placeholder 2"/>
          <p:cNvSpPr>
            <a:spLocks noGrp="1"/>
          </p:cNvSpPr>
          <p:nvPr>
            <p:ph type="ftr" sz="quarter" idx="11"/>
          </p:nvPr>
        </p:nvSpPr>
        <p:spPr/>
        <p:txBody>
          <a:bodyPr/>
          <a:lstStyle/>
          <a:p>
            <a:r>
              <a:rPr lang="en-US"/>
              <a:t>CC BY-NC-SA 4.0, Dr. Armin Moin, https://faculty.uccs.edu/amoin/</a:t>
            </a:r>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DF223-1FF8-C94B-9B97-DFEB0AE54E68}" type="datetime1">
              <a:rPr lang="en-US" smtClean="0"/>
              <a:t>6/9/24</a:t>
            </a:fld>
            <a:endParaRPr lang="en-US"/>
          </a:p>
        </p:txBody>
      </p:sp>
      <p:sp>
        <p:nvSpPr>
          <p:cNvPr id="6" name="Footer Placeholder 5"/>
          <p:cNvSpPr>
            <a:spLocks noGrp="1"/>
          </p:cNvSpPr>
          <p:nvPr>
            <p:ph type="ftr" sz="quarter" idx="11"/>
          </p:nvPr>
        </p:nvSpPr>
        <p:spPr/>
        <p:txBody>
          <a:bodyPr/>
          <a:lstStyle/>
          <a:p>
            <a:r>
              <a:rPr lang="en-US"/>
              <a:t>CC BY-NC-SA 4.0, Dr. Armin Moin, https://faculty.uccs.edu/amoin/</a:t>
            </a:r>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058070-4856-3146-9F48-D94275520BF5}" type="datetime1">
              <a:rPr lang="en-US" smtClean="0"/>
              <a:t>6/9/24</a:t>
            </a:fld>
            <a:endParaRPr lang="en-US"/>
          </a:p>
        </p:txBody>
      </p:sp>
      <p:sp>
        <p:nvSpPr>
          <p:cNvPr id="6" name="Footer Placeholder 5"/>
          <p:cNvSpPr>
            <a:spLocks noGrp="1"/>
          </p:cNvSpPr>
          <p:nvPr>
            <p:ph type="ftr" sz="quarter" idx="11"/>
          </p:nvPr>
        </p:nvSpPr>
        <p:spPr/>
        <p:txBody>
          <a:bodyPr/>
          <a:lstStyle/>
          <a:p>
            <a:r>
              <a:rPr lang="en-US"/>
              <a:t>CC BY-NC-SA 4.0, Dr. Armin Moin, https://faculty.uccs.edu/amoin/</a:t>
            </a:r>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A33C9E-72C3-9343-B1BC-8ED3A04AA85D}" type="datetime1">
              <a:rPr lang="en-US" smtClean="0"/>
              <a:t>6/9/24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CC BY-NC-SA 4.0, Dr. Armin Moin, https://faculty.uccs.edu/amoin/</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danielsfund.org/ethics/over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faculty.uccs.edu/amoin/" TargetMode="External"/><Relationship Id="rId4" Type="http://schemas.openxmlformats.org/officeDocument/2006/relationships/hyperlink" Target="https://business.uccs.edu/resources/ethic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aculty.uccs.edu/amoi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faculty.uccs.edu/amoin/"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aculty.uccs.edu/amo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EC26-48E3-2EEF-EF28-3A5E0CDADA00}"/>
              </a:ext>
            </a:extLst>
          </p:cNvPr>
          <p:cNvSpPr>
            <a:spLocks noGrp="1"/>
          </p:cNvSpPr>
          <p:nvPr>
            <p:ph type="ctrTitle"/>
          </p:nvPr>
        </p:nvSpPr>
        <p:spPr>
          <a:xfrm>
            <a:off x="3962399" y="1261536"/>
            <a:ext cx="7197726" cy="2421464"/>
          </a:xfrm>
        </p:spPr>
        <p:txBody>
          <a:bodyPr/>
          <a:lstStyle/>
          <a:p>
            <a:pPr algn="ctr"/>
            <a:r>
              <a:rPr lang="en-US" dirty="0"/>
              <a:t>CS 2080: </a:t>
            </a:r>
            <a:br>
              <a:rPr lang="en-US" dirty="0"/>
            </a:br>
            <a:r>
              <a:rPr lang="en-US" dirty="0"/>
              <a:t>Programming with UNIX</a:t>
            </a:r>
          </a:p>
        </p:txBody>
      </p:sp>
      <p:sp>
        <p:nvSpPr>
          <p:cNvPr id="3" name="Subtitle 2">
            <a:extLst>
              <a:ext uri="{FF2B5EF4-FFF2-40B4-BE49-F238E27FC236}">
                <a16:creationId xmlns:a16="http://schemas.microsoft.com/office/drawing/2014/main" id="{ECA24C5E-0E8A-E8FF-9281-4AE4E5D03470}"/>
              </a:ext>
            </a:extLst>
          </p:cNvPr>
          <p:cNvSpPr>
            <a:spLocks noGrp="1"/>
          </p:cNvSpPr>
          <p:nvPr>
            <p:ph type="subTitle" idx="1"/>
          </p:nvPr>
        </p:nvSpPr>
        <p:spPr>
          <a:xfrm>
            <a:off x="4186106" y="3875714"/>
            <a:ext cx="7734650" cy="1915485"/>
          </a:xfrm>
        </p:spPr>
        <p:txBody>
          <a:bodyPr>
            <a:normAutofit fontScale="92500" lnSpcReduction="10000"/>
          </a:bodyPr>
          <a:lstStyle/>
          <a:p>
            <a:pPr algn="l"/>
            <a:r>
              <a:rPr lang="en-US" b="1" dirty="0">
                <a:latin typeface="Times New Roman" panose="02020603050405020304" pitchFamily="18" charset="0"/>
                <a:cs typeface="Times New Roman" panose="02020603050405020304" pitchFamily="18" charset="0"/>
              </a:rPr>
              <a:t>Dr. Armin </a:t>
            </a:r>
            <a:r>
              <a:rPr lang="en-US" b="1" dirty="0" err="1">
                <a:latin typeface="Times New Roman" panose="02020603050405020304" pitchFamily="18" charset="0"/>
                <a:cs typeface="Times New Roman" panose="02020603050405020304" pitchFamily="18" charset="0"/>
              </a:rPr>
              <a:t>moin</a:t>
            </a:r>
            <a:r>
              <a:rPr lang="en-US" b="1" dirty="0">
                <a:latin typeface="Times New Roman" panose="02020603050405020304" pitchFamily="18" charset="0"/>
                <a:cs typeface="Times New Roman" panose="02020603050405020304" pitchFamily="18" charset="0"/>
              </a:rPr>
              <a:t>, assistant professor</a:t>
            </a:r>
          </a:p>
          <a:p>
            <a:pPr algn="l"/>
            <a:r>
              <a:rPr lang="en-US" b="1" dirty="0">
                <a:effectLst/>
                <a:latin typeface="Times New Roman" panose="02020603050405020304" pitchFamily="18" charset="0"/>
                <a:cs typeface="Times New Roman" panose="02020603050405020304" pitchFamily="18" charset="0"/>
              </a:rPr>
              <a:t>Quantum-Classical AI and Software Engineering (QAS) Lab </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Department of computer science</a:t>
            </a:r>
          </a:p>
          <a:p>
            <a:pPr algn="l"/>
            <a:r>
              <a:rPr lang="en-US" b="1" dirty="0">
                <a:latin typeface="Times New Roman" panose="02020603050405020304" pitchFamily="18" charset="0"/>
                <a:cs typeface="Times New Roman" panose="02020603050405020304" pitchFamily="18" charset="0"/>
              </a:rPr>
              <a:t>University of Colorado </a:t>
            </a:r>
            <a:r>
              <a:rPr lang="en-US" b="1" dirty="0" err="1">
                <a:latin typeface="Times New Roman" panose="02020603050405020304" pitchFamily="18" charset="0"/>
                <a:cs typeface="Times New Roman" panose="02020603050405020304" pitchFamily="18" charset="0"/>
              </a:rPr>
              <a:t>colorAdo</a:t>
            </a:r>
            <a:r>
              <a:rPr lang="en-US" b="1" dirty="0">
                <a:latin typeface="Times New Roman" panose="02020603050405020304" pitchFamily="18" charset="0"/>
                <a:cs typeface="Times New Roman" panose="02020603050405020304" pitchFamily="18" charset="0"/>
              </a:rPr>
              <a:t> springs (</a:t>
            </a:r>
            <a:r>
              <a:rPr lang="en-US" b="1" dirty="0" err="1">
                <a:latin typeface="Times New Roman" panose="02020603050405020304" pitchFamily="18" charset="0"/>
                <a:cs typeface="Times New Roman" panose="02020603050405020304" pitchFamily="18" charset="0"/>
              </a:rPr>
              <a:t>uccs</a:t>
            </a:r>
            <a:r>
              <a:rPr lang="en-US" b="1" dirty="0">
                <a:latin typeface="Times New Roman" panose="02020603050405020304" pitchFamily="18" charset="0"/>
                <a:cs typeface="Times New Roman" panose="02020603050405020304" pitchFamily="18" charset="0"/>
              </a:rPr>
              <a:t>)</a:t>
            </a:r>
          </a:p>
          <a:p>
            <a:pPr algn="l"/>
            <a:r>
              <a:rPr lang="en-US" b="1" dirty="0">
                <a:latin typeface="Times New Roman" panose="02020603050405020304" pitchFamily="18" charset="0"/>
                <a:cs typeface="Times New Roman" panose="02020603050405020304" pitchFamily="18" charset="0"/>
              </a:rPr>
              <a:t>Summer 2024</a:t>
            </a:r>
          </a:p>
          <a:p>
            <a:pPr algn="l"/>
            <a:endParaRPr lang="en-US"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9EC046E-66E4-FABC-4E93-324791BAF020}"/>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22180827-A5BB-0F2D-C83E-3ACD8CDCB835}"/>
              </a:ext>
            </a:extLst>
          </p:cNvPr>
          <p:cNvSpPr>
            <a:spLocks noGrp="1"/>
          </p:cNvSpPr>
          <p:nvPr>
            <p:ph type="sldNum" sz="quarter" idx="12"/>
          </p:nvPr>
        </p:nvSpPr>
        <p:spPr/>
        <p:txBody>
          <a:bodyPr/>
          <a:lstStyle/>
          <a:p>
            <a:fld id="{D57F1E4F-1CFF-5643-939E-217C01CDF565}" type="slidenum">
              <a:rPr lang="en-US" smtClean="0"/>
              <a:pPr/>
              <a:t>1</a:t>
            </a:fld>
            <a:endParaRPr lang="en-US"/>
          </a:p>
        </p:txBody>
      </p:sp>
    </p:spTree>
    <p:extLst>
      <p:ext uri="{BB962C8B-B14F-4D97-AF65-F5344CB8AC3E}">
        <p14:creationId xmlns:p14="http://schemas.microsoft.com/office/powerpoint/2010/main" val="153061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Resource-constrained </a:t>
            </a:r>
            <a:r>
              <a:rPr lang="en-US" dirty="0" err="1"/>
              <a:t>iot</a:t>
            </a:r>
            <a:r>
              <a:rPr lang="en-US" dirty="0"/>
              <a:t> devices</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Most of the resource-constrained Internet of Things (IoT) devices have no OS!</a:t>
            </a:r>
          </a:p>
        </p:txBody>
      </p:sp>
      <p:sp>
        <p:nvSpPr>
          <p:cNvPr id="4" name="Footer Placeholder 3">
            <a:extLst>
              <a:ext uri="{FF2B5EF4-FFF2-40B4-BE49-F238E27FC236}">
                <a16:creationId xmlns:a16="http://schemas.microsoft.com/office/drawing/2014/main" id="{BB856E5F-769E-CC53-0298-EA33B868C6CE}"/>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8C7BA30A-39DF-4741-D077-4470E6C016DB}"/>
              </a:ext>
            </a:extLst>
          </p:cNvPr>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421305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Bootstrap</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normAutofit/>
          </a:bodyPr>
          <a:lstStyle/>
          <a:p>
            <a:r>
              <a:rPr lang="en-US" dirty="0"/>
              <a:t>A small program stored within the computer hardware in firmware (e.g., BIOS / UEFI)</a:t>
            </a:r>
          </a:p>
          <a:p>
            <a:r>
              <a:rPr lang="en-US" dirty="0"/>
              <a:t>Initializes all aspects of the computer system when it is powered on: E.g., CPU registers, memory, and device controllers.</a:t>
            </a:r>
          </a:p>
          <a:p>
            <a:r>
              <a:rPr lang="en-US" dirty="0"/>
              <a:t>Bootstrap loads the OS kernel into the memory</a:t>
            </a:r>
          </a:p>
          <a:p>
            <a:r>
              <a:rPr lang="en-US" dirty="0"/>
              <a:t>Once the kernel is loaded, it can provide services to the system and its users</a:t>
            </a:r>
          </a:p>
        </p:txBody>
      </p:sp>
      <p:sp>
        <p:nvSpPr>
          <p:cNvPr id="4" name="Footer Placeholder 3">
            <a:extLst>
              <a:ext uri="{FF2B5EF4-FFF2-40B4-BE49-F238E27FC236}">
                <a16:creationId xmlns:a16="http://schemas.microsoft.com/office/drawing/2014/main" id="{521DEF5B-E583-122B-679F-D9BDE18CB4A5}"/>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AA518F4E-4582-9147-E997-6D5DD30D1318}"/>
              </a:ext>
            </a:extLst>
          </p:cNvPr>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1430525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Bootstrap</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normAutofit/>
          </a:bodyPr>
          <a:lstStyle/>
          <a:p>
            <a:r>
              <a:rPr lang="en-US" dirty="0"/>
              <a:t>Some services are provided outside of the kernel by system programs loaded into the memory at boot time, known as system daemons, that run the entire time in the background.</a:t>
            </a:r>
          </a:p>
          <a:p>
            <a:pPr lvl="1"/>
            <a:r>
              <a:rPr lang="en-US" dirty="0"/>
              <a:t>E.g., On Linux, </a:t>
            </a:r>
            <a:r>
              <a:rPr lang="en-US" b="1" i="1" dirty="0" err="1"/>
              <a:t>systemd</a:t>
            </a:r>
            <a:r>
              <a:rPr lang="en-US" dirty="0"/>
              <a:t> is the first system program that runs many other daemons.</a:t>
            </a:r>
          </a:p>
          <a:p>
            <a:r>
              <a:rPr lang="en-US" dirty="0"/>
              <a:t>The OS waits for an event, such as a hardware interrupt or a software interrupt (i.e., an exception, such as division by zero, or a system call).</a:t>
            </a:r>
          </a:p>
        </p:txBody>
      </p:sp>
      <p:sp>
        <p:nvSpPr>
          <p:cNvPr id="4" name="Footer Placeholder 3">
            <a:extLst>
              <a:ext uri="{FF2B5EF4-FFF2-40B4-BE49-F238E27FC236}">
                <a16:creationId xmlns:a16="http://schemas.microsoft.com/office/drawing/2014/main" id="{521DEF5B-E583-122B-679F-D9BDE18CB4A5}"/>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AA518F4E-4582-9147-E997-6D5DD30D1318}"/>
              </a:ext>
            </a:extLst>
          </p:cNvPr>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172770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The interrupts mechanism</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lstStyle/>
          <a:p>
            <a:r>
              <a:rPr lang="en-US" dirty="0"/>
              <a:t>The interaction between the OS and the hardware</a:t>
            </a:r>
          </a:p>
          <a:p>
            <a:r>
              <a:rPr lang="en-US" dirty="0"/>
              <a:t>Sending a signal to the CPU via the system bus</a:t>
            </a:r>
          </a:p>
          <a:p>
            <a:r>
              <a:rPr lang="en-US" dirty="0"/>
              <a:t>CPU interrupted -&gt; stops what it is doing -&gt; immediately transfers execution to a fixed location (i.e., the starting address of the service routine for the interrupt) -&gt; then, the CPU resumes its previously interrupted execution</a:t>
            </a:r>
          </a:p>
        </p:txBody>
      </p:sp>
      <p:sp>
        <p:nvSpPr>
          <p:cNvPr id="4" name="Footer Placeholder 3">
            <a:extLst>
              <a:ext uri="{FF2B5EF4-FFF2-40B4-BE49-F238E27FC236}">
                <a16:creationId xmlns:a16="http://schemas.microsoft.com/office/drawing/2014/main" id="{6EF4626E-DA09-A7C9-B9AD-BF3BE0861927}"/>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99900BDE-99B3-E86C-DD42-318A10355366}"/>
              </a:ext>
            </a:extLst>
          </p:cNvPr>
          <p:cNvSpPr>
            <a:spLocks noGrp="1"/>
          </p:cNvSpPr>
          <p:nvPr>
            <p:ph type="sldNum" sz="quarter" idx="12"/>
          </p:nvPr>
        </p:nvSpPr>
        <p:spPr/>
        <p:txBody>
          <a:bodyPr/>
          <a:lstStyle/>
          <a:p>
            <a:fld id="{D57F1E4F-1CFF-5643-939E-217C01CDF565}" type="slidenum">
              <a:rPr lang="en-US" smtClean="0"/>
              <a:pPr/>
              <a:t>13</a:t>
            </a:fld>
            <a:endParaRPr lang="en-US"/>
          </a:p>
        </p:txBody>
      </p:sp>
    </p:spTree>
    <p:extLst>
      <p:ext uri="{BB962C8B-B14F-4D97-AF65-F5344CB8AC3E}">
        <p14:creationId xmlns:p14="http://schemas.microsoft.com/office/powerpoint/2010/main" val="287594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The interrupts mechanism</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lstStyle/>
          <a:p>
            <a:r>
              <a:rPr lang="en-US" dirty="0"/>
              <a:t>The device controller </a:t>
            </a:r>
            <a:r>
              <a:rPr lang="en-US" b="1" i="1" dirty="0"/>
              <a:t>raises</a:t>
            </a:r>
            <a:r>
              <a:rPr lang="en-US" dirty="0"/>
              <a:t> an interrupt by asserting a signal on the interrupt request line, the CPU </a:t>
            </a:r>
            <a:r>
              <a:rPr lang="en-US" b="1" i="1" dirty="0"/>
              <a:t>catches</a:t>
            </a:r>
            <a:r>
              <a:rPr lang="en-US" dirty="0"/>
              <a:t> the interrupt and </a:t>
            </a:r>
            <a:r>
              <a:rPr lang="en-US" b="1" i="1" dirty="0"/>
              <a:t>dispatches</a:t>
            </a:r>
            <a:r>
              <a:rPr lang="en-US" dirty="0"/>
              <a:t> it to the interrupt handler, and the handler </a:t>
            </a:r>
            <a:r>
              <a:rPr lang="en-US" b="1" i="1" dirty="0"/>
              <a:t>clears</a:t>
            </a:r>
            <a:r>
              <a:rPr lang="en-US" dirty="0"/>
              <a:t> the interrupt by servicing the device.</a:t>
            </a:r>
          </a:p>
          <a:p>
            <a:r>
              <a:rPr lang="en-US" dirty="0" err="1"/>
              <a:t>Nonmaskable</a:t>
            </a:r>
            <a:r>
              <a:rPr lang="en-US" dirty="0"/>
              <a:t> and maskable interrupts (the latter can be turned off during the CPU’s critical processing)</a:t>
            </a:r>
          </a:p>
        </p:txBody>
      </p:sp>
      <p:sp>
        <p:nvSpPr>
          <p:cNvPr id="4" name="Footer Placeholder 3">
            <a:extLst>
              <a:ext uri="{FF2B5EF4-FFF2-40B4-BE49-F238E27FC236}">
                <a16:creationId xmlns:a16="http://schemas.microsoft.com/office/drawing/2014/main" id="{6EF4626E-DA09-A7C9-B9AD-BF3BE0861927}"/>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99900BDE-99B3-E86C-DD42-318A10355366}"/>
              </a:ext>
            </a:extLst>
          </p:cNvPr>
          <p:cNvSpPr>
            <a:spLocks noGrp="1"/>
          </p:cNvSpPr>
          <p:nvPr>
            <p:ph type="sldNum" sz="quarter" idx="12"/>
          </p:nvPr>
        </p:nvSpPr>
        <p:spPr/>
        <p:txBody>
          <a:bodyPr/>
          <a:lstStyle/>
          <a:p>
            <a:fld id="{D57F1E4F-1CFF-5643-939E-217C01CDF565}" type="slidenum">
              <a:rPr lang="en-US" smtClean="0"/>
              <a:pPr/>
              <a:t>14</a:t>
            </a:fld>
            <a:endParaRPr lang="en-US"/>
          </a:p>
        </p:txBody>
      </p:sp>
    </p:spTree>
    <p:extLst>
      <p:ext uri="{BB962C8B-B14F-4D97-AF65-F5344CB8AC3E}">
        <p14:creationId xmlns:p14="http://schemas.microsoft.com/office/powerpoint/2010/main" val="255490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Multiprogramming and multitasking</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normAutofit/>
          </a:bodyPr>
          <a:lstStyle/>
          <a:p>
            <a:r>
              <a:rPr lang="en-US" dirty="0"/>
              <a:t>Multiprogramming: The ability of an OS to run multiple programs. This increases the CPU utilization.</a:t>
            </a:r>
          </a:p>
          <a:p>
            <a:r>
              <a:rPr lang="en-US" dirty="0"/>
              <a:t>In a multi-programmed system, a program in execution is called a process.</a:t>
            </a:r>
          </a:p>
          <a:p>
            <a:r>
              <a:rPr lang="en-US" dirty="0"/>
              <a:t>A process is the unit of work in a system.</a:t>
            </a:r>
          </a:p>
          <a:p>
            <a:endParaRPr lang="en-US" dirty="0"/>
          </a:p>
          <a:p>
            <a:endParaRPr lang="en-US" dirty="0"/>
          </a:p>
        </p:txBody>
      </p:sp>
      <p:sp>
        <p:nvSpPr>
          <p:cNvPr id="4" name="Footer Placeholder 3">
            <a:extLst>
              <a:ext uri="{FF2B5EF4-FFF2-40B4-BE49-F238E27FC236}">
                <a16:creationId xmlns:a16="http://schemas.microsoft.com/office/drawing/2014/main" id="{6107883C-012C-54D7-5F92-899BAAE6637A}"/>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9A530C53-730B-84C3-CC30-4C09F034F566}"/>
              </a:ext>
            </a:extLst>
          </p:cNvPr>
          <p:cNvSpPr>
            <a:spLocks noGrp="1"/>
          </p:cNvSpPr>
          <p:nvPr>
            <p:ph type="sldNum" sz="quarter" idx="12"/>
          </p:nvPr>
        </p:nvSpPr>
        <p:spPr/>
        <p:txBody>
          <a:bodyPr/>
          <a:lstStyle/>
          <a:p>
            <a:fld id="{D57F1E4F-1CFF-5643-939E-217C01CDF565}" type="slidenum">
              <a:rPr lang="en-US" smtClean="0"/>
              <a:pPr/>
              <a:t>15</a:t>
            </a:fld>
            <a:endParaRPr lang="en-US"/>
          </a:p>
        </p:txBody>
      </p:sp>
    </p:spTree>
    <p:extLst>
      <p:ext uri="{BB962C8B-B14F-4D97-AF65-F5344CB8AC3E}">
        <p14:creationId xmlns:p14="http://schemas.microsoft.com/office/powerpoint/2010/main" val="214958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Multiprogramming and multitasking</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normAutofit/>
          </a:bodyPr>
          <a:lstStyle/>
          <a:p>
            <a:r>
              <a:rPr lang="en-US" dirty="0"/>
              <a:t>The OS keeps several processes in memory simultaneously. The CPU switches between them when it needs to wait; thus, it is never idle.</a:t>
            </a:r>
          </a:p>
          <a:p>
            <a:r>
              <a:rPr lang="en-US" dirty="0"/>
              <a:t>Multi-tasking: A logical extension of multiprogramming. The CPU switches among tasks frequently. The response time is fast. This satisfies the user.</a:t>
            </a:r>
          </a:p>
          <a:p>
            <a:r>
              <a:rPr lang="en-US" dirty="0"/>
              <a:t>CPU scheduling, disk storage (file system), memory management (virtual and physical), as well as process communication and synchronization need to be taken care of.</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6107883C-012C-54D7-5F92-899BAAE6637A}"/>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9A530C53-730B-84C3-CC30-4C09F034F566}"/>
              </a:ext>
            </a:extLst>
          </p:cNvPr>
          <p:cNvSpPr>
            <a:spLocks noGrp="1"/>
          </p:cNvSpPr>
          <p:nvPr>
            <p:ph type="sldNum" sz="quarter" idx="12"/>
          </p:nvPr>
        </p:nvSpPr>
        <p:spPr/>
        <p:txBody>
          <a:bodyPr/>
          <a:lstStyle/>
          <a:p>
            <a:fld id="{D57F1E4F-1CFF-5643-939E-217C01CDF565}" type="slidenum">
              <a:rPr lang="en-US" smtClean="0"/>
              <a:pPr/>
              <a:t>16</a:t>
            </a:fld>
            <a:endParaRPr lang="en-US"/>
          </a:p>
        </p:txBody>
      </p:sp>
    </p:spTree>
    <p:extLst>
      <p:ext uri="{BB962C8B-B14F-4D97-AF65-F5344CB8AC3E}">
        <p14:creationId xmlns:p14="http://schemas.microsoft.com/office/powerpoint/2010/main" val="3263716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Dual mode and multimode operation</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normAutofit/>
          </a:bodyPr>
          <a:lstStyle/>
          <a:p>
            <a:r>
              <a:rPr lang="en-US" dirty="0"/>
              <a:t>Separating the execution of the OS code and the user-defined code by hardware support.</a:t>
            </a:r>
          </a:p>
          <a:p>
            <a:r>
              <a:rPr lang="en-US" dirty="0"/>
              <a:t>Kernel mode (superuser mode) vs. user mode</a:t>
            </a:r>
          </a:p>
          <a:p>
            <a:r>
              <a:rPr lang="en-US" dirty="0"/>
              <a:t>Mode bit: 0 (kernel), 1 (user)</a:t>
            </a:r>
          </a:p>
          <a:p>
            <a:r>
              <a:rPr lang="en-US" dirty="0"/>
              <a:t>Advantage: a malicious program cannot harm other programs or the OS</a:t>
            </a:r>
          </a:p>
        </p:txBody>
      </p:sp>
      <p:sp>
        <p:nvSpPr>
          <p:cNvPr id="4" name="Footer Placeholder 3">
            <a:extLst>
              <a:ext uri="{FF2B5EF4-FFF2-40B4-BE49-F238E27FC236}">
                <a16:creationId xmlns:a16="http://schemas.microsoft.com/office/drawing/2014/main" id="{ED2F81B8-9BE4-20E9-14C8-C022699A443D}"/>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EEABFE4A-7B50-37B7-4F6E-8A45BC11B65D}"/>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801215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Dual mode and multimode operation</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normAutofit/>
          </a:bodyPr>
          <a:lstStyle/>
          <a:p>
            <a:r>
              <a:rPr lang="en-US" dirty="0"/>
              <a:t>The concept can be extended to multiple modes: e.g., the Intel processors with 4 protection rings</a:t>
            </a:r>
          </a:p>
          <a:p>
            <a:pPr lvl="1"/>
            <a:r>
              <a:rPr lang="en-US" dirty="0"/>
              <a:t>Ring 0 = kernel, Rings 1 and 2 rarely used, Ring 3 = user</a:t>
            </a:r>
          </a:p>
          <a:p>
            <a:r>
              <a:rPr lang="en-US" dirty="0"/>
              <a:t>If the CPU supports virtualization, a separate mode is needed that indicates when the Virtual Machine Manager (VMM) is in control. </a:t>
            </a:r>
          </a:p>
          <a:p>
            <a:pPr lvl="1"/>
            <a:r>
              <a:rPr lang="en-US" dirty="0"/>
              <a:t>user processes’ privileges &lt; VMM privileges &lt; the kernel’s privileges</a:t>
            </a:r>
          </a:p>
        </p:txBody>
      </p:sp>
      <p:sp>
        <p:nvSpPr>
          <p:cNvPr id="4" name="Footer Placeholder 3">
            <a:extLst>
              <a:ext uri="{FF2B5EF4-FFF2-40B4-BE49-F238E27FC236}">
                <a16:creationId xmlns:a16="http://schemas.microsoft.com/office/drawing/2014/main" id="{ED2F81B8-9BE4-20E9-14C8-C022699A443D}"/>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EEABFE4A-7B50-37B7-4F6E-8A45BC11B65D}"/>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143895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Virtualization vs. containerization</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normAutofit/>
          </a:bodyPr>
          <a:lstStyle/>
          <a:p>
            <a:r>
              <a:rPr lang="en-US" dirty="0"/>
              <a:t>Virtualization: Running multiple OS instances on one machine – Hardware support</a:t>
            </a:r>
          </a:p>
          <a:p>
            <a:pPr lvl="1"/>
            <a:r>
              <a:rPr lang="en-US" dirty="0"/>
              <a:t>E.g., VirtualBox or VMware</a:t>
            </a:r>
          </a:p>
          <a:p>
            <a:r>
              <a:rPr lang="en-US" dirty="0"/>
              <a:t>Containerization: Running a single OS instance on one machine with multiple user spaces to isolate processes (supports multi-tenancy) – Software support</a:t>
            </a:r>
          </a:p>
          <a:p>
            <a:pPr lvl="1"/>
            <a:r>
              <a:rPr lang="en-US" dirty="0"/>
              <a:t>E.g., Docker</a:t>
            </a:r>
          </a:p>
        </p:txBody>
      </p:sp>
      <p:sp>
        <p:nvSpPr>
          <p:cNvPr id="4" name="Footer Placeholder 3">
            <a:extLst>
              <a:ext uri="{FF2B5EF4-FFF2-40B4-BE49-F238E27FC236}">
                <a16:creationId xmlns:a16="http://schemas.microsoft.com/office/drawing/2014/main" id="{ED2F81B8-9BE4-20E9-14C8-C022699A443D}"/>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EEABFE4A-7B50-37B7-4F6E-8A45BC11B65D}"/>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68785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Lecture 2: BASIC Operating system concepts</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normAutofit fontScale="92500" lnSpcReduction="10000"/>
          </a:bodyPr>
          <a:lstStyle/>
          <a:p>
            <a:r>
              <a:rPr lang="en-US" dirty="0"/>
              <a:t>Outline:</a:t>
            </a:r>
          </a:p>
          <a:p>
            <a:pPr lvl="1"/>
            <a:r>
              <a:rPr lang="en-US" dirty="0"/>
              <a:t>What is an OS?</a:t>
            </a:r>
          </a:p>
          <a:p>
            <a:pPr lvl="1"/>
            <a:r>
              <a:rPr lang="en-US" dirty="0"/>
              <a:t>Computer architecture and organization</a:t>
            </a:r>
          </a:p>
          <a:p>
            <a:pPr lvl="1"/>
            <a:r>
              <a:rPr lang="en-US" dirty="0"/>
              <a:t>OS components</a:t>
            </a:r>
          </a:p>
          <a:p>
            <a:pPr lvl="1"/>
            <a:r>
              <a:rPr lang="en-US" dirty="0"/>
              <a:t>Interrupts (hardware and software-based)</a:t>
            </a:r>
          </a:p>
          <a:p>
            <a:pPr lvl="1"/>
            <a:r>
              <a:rPr lang="en-US" dirty="0"/>
              <a:t>Processes and multitasking</a:t>
            </a:r>
          </a:p>
          <a:p>
            <a:pPr lvl="1"/>
            <a:r>
              <a:rPr lang="en-US" dirty="0"/>
              <a:t>Dual/multi modes of operation</a:t>
            </a:r>
          </a:p>
          <a:p>
            <a:pPr lvl="1"/>
            <a:r>
              <a:rPr lang="en-US" dirty="0"/>
              <a:t>OS timer</a:t>
            </a:r>
          </a:p>
          <a:p>
            <a:pPr lvl="1"/>
            <a:r>
              <a:rPr lang="en-US" dirty="0"/>
              <a:t>Principle-based Ethics</a:t>
            </a:r>
          </a:p>
          <a:p>
            <a:pPr lvl="1"/>
            <a:r>
              <a:rPr lang="en-US" dirty="0"/>
              <a:t>Team formation and project ideation revisited</a:t>
            </a:r>
          </a:p>
        </p:txBody>
      </p:sp>
      <p:sp>
        <p:nvSpPr>
          <p:cNvPr id="4" name="Footer Placeholder 3">
            <a:extLst>
              <a:ext uri="{FF2B5EF4-FFF2-40B4-BE49-F238E27FC236}">
                <a16:creationId xmlns:a16="http://schemas.microsoft.com/office/drawing/2014/main" id="{762B10BE-8F62-8982-A3C2-9553C07DE95A}"/>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3B88C35C-18EC-C1D8-7298-D951EFA304AE}"/>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278157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The OS keeps watching</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lstStyle/>
          <a:p>
            <a:r>
              <a:rPr lang="en-US" dirty="0"/>
              <a:t>Checks for illegal instruction or illegal memory access (e.g., if the memory address is not in the user’s address space)</a:t>
            </a:r>
          </a:p>
          <a:p>
            <a:pPr lvl="1"/>
            <a:r>
              <a:rPr lang="en-US" dirty="0"/>
              <a:t>The OS must terminate the program abnormally</a:t>
            </a:r>
          </a:p>
          <a:p>
            <a:pPr lvl="1"/>
            <a:r>
              <a:rPr lang="en-US" dirty="0"/>
              <a:t>The same code as the user-requested abnormal termination</a:t>
            </a:r>
          </a:p>
          <a:p>
            <a:pPr lvl="1"/>
            <a:r>
              <a:rPr lang="en-US" dirty="0"/>
              <a:t>Appropriate error message given and the memory dump written to a file</a:t>
            </a:r>
          </a:p>
        </p:txBody>
      </p:sp>
      <p:sp>
        <p:nvSpPr>
          <p:cNvPr id="4" name="Footer Placeholder 3">
            <a:extLst>
              <a:ext uri="{FF2B5EF4-FFF2-40B4-BE49-F238E27FC236}">
                <a16:creationId xmlns:a16="http://schemas.microsoft.com/office/drawing/2014/main" id="{4A48E010-F6C5-3A41-44F9-CB80CF647614}"/>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509B231E-EFAD-0F8E-E152-B03613BDB616}"/>
              </a:ext>
            </a:extLst>
          </p:cNvPr>
          <p:cNvSpPr>
            <a:spLocks noGrp="1"/>
          </p:cNvSpPr>
          <p:nvPr>
            <p:ph type="sldNum" sz="quarter" idx="12"/>
          </p:nvPr>
        </p:nvSpPr>
        <p:spPr/>
        <p:txBody>
          <a:bodyPr/>
          <a:lstStyle/>
          <a:p>
            <a:fld id="{D57F1E4F-1CFF-5643-939E-217C01CDF565}" type="slidenum">
              <a:rPr lang="en-US" smtClean="0"/>
              <a:pPr/>
              <a:t>20</a:t>
            </a:fld>
            <a:endParaRPr lang="en-US"/>
          </a:p>
        </p:txBody>
      </p:sp>
    </p:spTree>
    <p:extLst>
      <p:ext uri="{BB962C8B-B14F-4D97-AF65-F5344CB8AC3E}">
        <p14:creationId xmlns:p14="http://schemas.microsoft.com/office/powerpoint/2010/main" val="280914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CDDD-A962-7810-E765-5B310EA03ADC}"/>
              </a:ext>
            </a:extLst>
          </p:cNvPr>
          <p:cNvSpPr>
            <a:spLocks noGrp="1"/>
          </p:cNvSpPr>
          <p:nvPr>
            <p:ph type="title"/>
          </p:nvPr>
        </p:nvSpPr>
        <p:spPr/>
        <p:txBody>
          <a:bodyPr/>
          <a:lstStyle/>
          <a:p>
            <a:r>
              <a:rPr lang="en-US" dirty="0"/>
              <a:t>The OS timer</a:t>
            </a:r>
          </a:p>
        </p:txBody>
      </p:sp>
      <p:sp>
        <p:nvSpPr>
          <p:cNvPr id="3" name="Content Placeholder 2">
            <a:extLst>
              <a:ext uri="{FF2B5EF4-FFF2-40B4-BE49-F238E27FC236}">
                <a16:creationId xmlns:a16="http://schemas.microsoft.com/office/drawing/2014/main" id="{1AE84F4E-6234-F645-D669-D476DAD434E4}"/>
              </a:ext>
            </a:extLst>
          </p:cNvPr>
          <p:cNvSpPr>
            <a:spLocks noGrp="1"/>
          </p:cNvSpPr>
          <p:nvPr>
            <p:ph idx="1"/>
          </p:nvPr>
        </p:nvSpPr>
        <p:spPr/>
        <p:txBody>
          <a:bodyPr/>
          <a:lstStyle/>
          <a:p>
            <a:r>
              <a:rPr lang="en-US" dirty="0"/>
              <a:t>The OS sets a timer before turning over control to the user mode.</a:t>
            </a:r>
          </a:p>
          <a:p>
            <a:r>
              <a:rPr lang="en-US" dirty="0"/>
              <a:t>The timer counts down until it reaches 0. In that case, it interrupts, and the control is automatically transferred to the OS. The OS may decide to give the process more time.</a:t>
            </a:r>
          </a:p>
          <a:p>
            <a:r>
              <a:rPr lang="en-US" dirty="0"/>
              <a:t>On Linux systems, the kernel configuration parameter </a:t>
            </a:r>
            <a:r>
              <a:rPr lang="en-US" b="1" i="1" dirty="0"/>
              <a:t>HZ</a:t>
            </a:r>
            <a:r>
              <a:rPr lang="en-US" dirty="0"/>
              <a:t> specifies the frequency of timer interrupts (i.e., the number of timer interrupts per second). Also, the kernel variable </a:t>
            </a:r>
            <a:r>
              <a:rPr lang="en-US" b="1" i="1" dirty="0"/>
              <a:t>jiffies</a:t>
            </a:r>
            <a:r>
              <a:rPr lang="en-US" dirty="0"/>
              <a:t> indicates the number of timer interrupts that have occurred since the system was booted.</a:t>
            </a:r>
          </a:p>
        </p:txBody>
      </p:sp>
      <p:sp>
        <p:nvSpPr>
          <p:cNvPr id="4" name="Footer Placeholder 3">
            <a:extLst>
              <a:ext uri="{FF2B5EF4-FFF2-40B4-BE49-F238E27FC236}">
                <a16:creationId xmlns:a16="http://schemas.microsoft.com/office/drawing/2014/main" id="{322E5B2C-C3B8-5408-C1A2-51FBD2C172BD}"/>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7CAEAF60-5FAC-DF95-D844-423741CF926F}"/>
              </a:ext>
            </a:extLst>
          </p:cNvPr>
          <p:cNvSpPr>
            <a:spLocks noGrp="1"/>
          </p:cNvSpPr>
          <p:nvPr>
            <p:ph type="sldNum" sz="quarter" idx="12"/>
          </p:nvPr>
        </p:nvSpPr>
        <p:spPr/>
        <p:txBody>
          <a:bodyPr/>
          <a:lstStyle/>
          <a:p>
            <a:fld id="{D57F1E4F-1CFF-5643-939E-217C01CDF565}" type="slidenum">
              <a:rPr lang="en-US" smtClean="0"/>
              <a:pPr/>
              <a:t>21</a:t>
            </a:fld>
            <a:endParaRPr lang="en-US"/>
          </a:p>
        </p:txBody>
      </p:sp>
    </p:spTree>
    <p:extLst>
      <p:ext uri="{BB962C8B-B14F-4D97-AF65-F5344CB8AC3E}">
        <p14:creationId xmlns:p14="http://schemas.microsoft.com/office/powerpoint/2010/main" val="279407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Principle-based ethics</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Daniels Fund Ethics Initiative</a:t>
            </a:r>
          </a:p>
          <a:p>
            <a:pPr lvl="1"/>
            <a:r>
              <a:rPr lang="en-US" dirty="0">
                <a:hlinkClick r:id="rId3"/>
              </a:rPr>
              <a:t>https://www.danielsfund.org/ethics/overview</a:t>
            </a:r>
            <a:r>
              <a:rPr lang="en-US" dirty="0"/>
              <a:t>  </a:t>
            </a:r>
          </a:p>
          <a:p>
            <a:pPr lvl="1"/>
            <a:r>
              <a:rPr lang="en-US" dirty="0">
                <a:hlinkClick r:id="rId4"/>
              </a:rPr>
              <a:t>https://business.uccs.edu/resources/ethics</a:t>
            </a:r>
            <a:r>
              <a:rPr lang="en-US" dirty="0"/>
              <a:t> </a:t>
            </a:r>
          </a:p>
          <a:p>
            <a:r>
              <a:rPr lang="en-US" dirty="0"/>
              <a:t>8 core principles</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5"/>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22</a:t>
            </a:fld>
            <a:endParaRPr lang="en-US"/>
          </a:p>
        </p:txBody>
      </p:sp>
    </p:spTree>
    <p:extLst>
      <p:ext uri="{BB962C8B-B14F-4D97-AF65-F5344CB8AC3E}">
        <p14:creationId xmlns:p14="http://schemas.microsoft.com/office/powerpoint/2010/main" val="245238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Daniels Fund Ethics Initiative – Principle 1</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Integrity</a:t>
            </a:r>
          </a:p>
          <a:p>
            <a:pPr lvl="1"/>
            <a:r>
              <a:rPr lang="en-US" dirty="0"/>
              <a:t>Act with honesty in all situations</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23</a:t>
            </a:fld>
            <a:endParaRPr lang="en-US"/>
          </a:p>
        </p:txBody>
      </p:sp>
    </p:spTree>
    <p:extLst>
      <p:ext uri="{BB962C8B-B14F-4D97-AF65-F5344CB8AC3E}">
        <p14:creationId xmlns:p14="http://schemas.microsoft.com/office/powerpoint/2010/main" val="2903069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Daniels Fund Ethics Initiative – Principle 2</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Trust</a:t>
            </a:r>
          </a:p>
          <a:p>
            <a:pPr lvl="1"/>
            <a:r>
              <a:rPr lang="en-US" dirty="0"/>
              <a:t>Build trust in all stakeholder relationships</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24</a:t>
            </a:fld>
            <a:endParaRPr lang="en-US"/>
          </a:p>
        </p:txBody>
      </p:sp>
    </p:spTree>
    <p:extLst>
      <p:ext uri="{BB962C8B-B14F-4D97-AF65-F5344CB8AC3E}">
        <p14:creationId xmlns:p14="http://schemas.microsoft.com/office/powerpoint/2010/main" val="1544548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Daniels Fund Ethics Initiative – Principle 3</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Accountability</a:t>
            </a:r>
          </a:p>
          <a:p>
            <a:pPr lvl="1"/>
            <a:r>
              <a:rPr lang="en-US" dirty="0"/>
              <a:t>Accept responsibility for all decisions</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25</a:t>
            </a:fld>
            <a:endParaRPr lang="en-US"/>
          </a:p>
        </p:txBody>
      </p:sp>
    </p:spTree>
    <p:extLst>
      <p:ext uri="{BB962C8B-B14F-4D97-AF65-F5344CB8AC3E}">
        <p14:creationId xmlns:p14="http://schemas.microsoft.com/office/powerpoint/2010/main" val="111591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Daniels Fund Ethics Initiative – Principle 4</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Transparency</a:t>
            </a:r>
          </a:p>
          <a:p>
            <a:pPr lvl="1"/>
            <a:r>
              <a:rPr lang="en-US" dirty="0"/>
              <a:t>Maintain open and truthful communications</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val="290927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Daniels Fund Ethics Initiative – Principle 5</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Fairness</a:t>
            </a:r>
          </a:p>
          <a:p>
            <a:pPr lvl="1"/>
            <a:r>
              <a:rPr lang="en-US" dirty="0"/>
              <a:t>Engage in fair competition and create equitable and just relationships</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27</a:t>
            </a:fld>
            <a:endParaRPr lang="en-US"/>
          </a:p>
        </p:txBody>
      </p:sp>
    </p:spTree>
    <p:extLst>
      <p:ext uri="{BB962C8B-B14F-4D97-AF65-F5344CB8AC3E}">
        <p14:creationId xmlns:p14="http://schemas.microsoft.com/office/powerpoint/2010/main" val="684298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Daniels Fund Ethics Initiative – Principle 6</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Respect</a:t>
            </a:r>
          </a:p>
          <a:p>
            <a:pPr lvl="1"/>
            <a:r>
              <a:rPr lang="en-US" dirty="0"/>
              <a:t>Honor the rights, freedoms, views, and property of others</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28</a:t>
            </a:fld>
            <a:endParaRPr lang="en-US"/>
          </a:p>
        </p:txBody>
      </p:sp>
    </p:spTree>
    <p:extLst>
      <p:ext uri="{BB962C8B-B14F-4D97-AF65-F5344CB8AC3E}">
        <p14:creationId xmlns:p14="http://schemas.microsoft.com/office/powerpoint/2010/main" val="2356980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Daniels Fund Ethics Initiative – Principle 7</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Rule of Law</a:t>
            </a:r>
          </a:p>
          <a:p>
            <a:pPr lvl="1"/>
            <a:r>
              <a:rPr lang="en-US" dirty="0"/>
              <a:t>Comply with the spirit and intent of laws and regulations</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29</a:t>
            </a:fld>
            <a:endParaRPr lang="en-US"/>
          </a:p>
        </p:txBody>
      </p:sp>
    </p:spTree>
    <p:extLst>
      <p:ext uri="{BB962C8B-B14F-4D97-AF65-F5344CB8AC3E}">
        <p14:creationId xmlns:p14="http://schemas.microsoft.com/office/powerpoint/2010/main" val="377902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Operating system (</a:t>
            </a:r>
            <a:r>
              <a:rPr lang="en-US" dirty="0" err="1"/>
              <a:t>os</a:t>
            </a:r>
            <a:r>
              <a:rPr lang="en-US" dirty="0"/>
              <a:t>)</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A software system that manages a computer’s hardware resources and allocates those resources to programs.</a:t>
            </a:r>
          </a:p>
          <a:p>
            <a:r>
              <a:rPr lang="en-US" dirty="0"/>
              <a:t>Hardware resources: E.g., CPU, memory, I/O devices, and storage.</a:t>
            </a:r>
          </a:p>
          <a:p>
            <a:r>
              <a:rPr lang="en-US" dirty="0"/>
              <a:t>Examples of OSs: UNIX, other UNIX-Like OSs, such as GNU/Linux, Microsoft Windows, Apple’s Mac OS, </a:t>
            </a:r>
            <a:r>
              <a:rPr lang="en-US" dirty="0" err="1"/>
              <a:t>TinyOS</a:t>
            </a:r>
            <a:r>
              <a:rPr lang="en-US" dirty="0"/>
              <a:t>, </a:t>
            </a:r>
            <a:r>
              <a:rPr lang="en-US" dirty="0" err="1"/>
              <a:t>ContikiOS</a:t>
            </a:r>
            <a:endParaRPr lang="en-US" dirty="0"/>
          </a:p>
        </p:txBody>
      </p:sp>
      <p:sp>
        <p:nvSpPr>
          <p:cNvPr id="4" name="Footer Placeholder 3">
            <a:extLst>
              <a:ext uri="{FF2B5EF4-FFF2-40B4-BE49-F238E27FC236}">
                <a16:creationId xmlns:a16="http://schemas.microsoft.com/office/drawing/2014/main" id="{A2795EE2-CBF5-62AF-CE8E-9258D25EC29A}"/>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AFE88521-C5BC-4A92-3D32-3F36070DEE7A}"/>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1211534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Daniels Fund Ethics Initiative – Principle 8</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Viability</a:t>
            </a:r>
          </a:p>
          <a:p>
            <a:pPr lvl="1"/>
            <a:r>
              <a:rPr lang="en-US" dirty="0"/>
              <a:t>Create long-term value for all relevant stakeholders</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30</a:t>
            </a:fld>
            <a:endParaRPr lang="en-US"/>
          </a:p>
        </p:txBody>
      </p:sp>
    </p:spTree>
    <p:extLst>
      <p:ext uri="{BB962C8B-B14F-4D97-AF65-F5344CB8AC3E}">
        <p14:creationId xmlns:p14="http://schemas.microsoft.com/office/powerpoint/2010/main" val="808336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Team formation</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Talk to your peers</a:t>
            </a:r>
          </a:p>
          <a:p>
            <a:r>
              <a:rPr lang="en-US" dirty="0"/>
              <a:t>Form your semester project teams</a:t>
            </a:r>
          </a:p>
          <a:p>
            <a:r>
              <a:rPr lang="en-US" dirty="0"/>
              <a:t>Ideally, size 3</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31</a:t>
            </a:fld>
            <a:endParaRPr lang="en-US"/>
          </a:p>
        </p:txBody>
      </p:sp>
    </p:spTree>
    <p:extLst>
      <p:ext uri="{BB962C8B-B14F-4D97-AF65-F5344CB8AC3E}">
        <p14:creationId xmlns:p14="http://schemas.microsoft.com/office/powerpoint/2010/main" val="2703301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Project ideation revisited</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Now, you need to agree on one topic in your teams!</a:t>
            </a:r>
          </a:p>
          <a:p>
            <a:r>
              <a:rPr lang="en-US" dirty="0"/>
              <a:t>The topic that you choose does not matter that much</a:t>
            </a:r>
          </a:p>
          <a:p>
            <a:r>
              <a:rPr lang="en-US" dirty="0"/>
              <a:t>It just has to be somewhat interesting to you and related to this course</a:t>
            </a:r>
          </a:p>
          <a:p>
            <a:r>
              <a:rPr lang="en-US" dirty="0"/>
              <a:t>The way you apply the principles and practices you will learn to your project does matter!</a:t>
            </a:r>
          </a:p>
        </p:txBody>
      </p:sp>
      <p:sp>
        <p:nvSpPr>
          <p:cNvPr id="4" name="Footer Placeholder 3">
            <a:extLst>
              <a:ext uri="{FF2B5EF4-FFF2-40B4-BE49-F238E27FC236}">
                <a16:creationId xmlns:a16="http://schemas.microsoft.com/office/drawing/2014/main" id="{14C72627-6337-C750-2C47-1A2FBE71BB85}"/>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492BBCDB-90F8-9D52-E824-24329CB0D78E}"/>
              </a:ext>
            </a:extLst>
          </p:cNvPr>
          <p:cNvSpPr>
            <a:spLocks noGrp="1"/>
          </p:cNvSpPr>
          <p:nvPr>
            <p:ph type="sldNum" sz="quarter" idx="12"/>
          </p:nvPr>
        </p:nvSpPr>
        <p:spPr/>
        <p:txBody>
          <a:bodyPr/>
          <a:lstStyle/>
          <a:p>
            <a:fld id="{D57F1E4F-1CFF-5643-939E-217C01CDF565}" type="slidenum">
              <a:rPr lang="en-US" smtClean="0"/>
              <a:pPr/>
              <a:t>32</a:t>
            </a:fld>
            <a:endParaRPr lang="en-US"/>
          </a:p>
        </p:txBody>
      </p:sp>
    </p:spTree>
    <p:extLst>
      <p:ext uri="{BB962C8B-B14F-4D97-AF65-F5344CB8AC3E}">
        <p14:creationId xmlns:p14="http://schemas.microsoft.com/office/powerpoint/2010/main" val="1514119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134D-568F-B9B7-364E-A2FE44888F3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4064443-12B6-7AF2-5C9A-688D3B847DCF}"/>
              </a:ext>
            </a:extLst>
          </p:cNvPr>
          <p:cNvSpPr>
            <a:spLocks noGrp="1"/>
          </p:cNvSpPr>
          <p:nvPr>
            <p:ph idx="1"/>
          </p:nvPr>
        </p:nvSpPr>
        <p:spPr/>
        <p:txBody>
          <a:bodyPr>
            <a:normAutofit/>
          </a:bodyPr>
          <a:lstStyle/>
          <a:p>
            <a:pPr marL="0" indent="0">
              <a:buNone/>
            </a:pPr>
            <a:r>
              <a:rPr lang="en-US" dirty="0"/>
              <a:t>See you!</a:t>
            </a:r>
          </a:p>
        </p:txBody>
      </p:sp>
      <p:sp>
        <p:nvSpPr>
          <p:cNvPr id="4" name="Footer Placeholder 3">
            <a:extLst>
              <a:ext uri="{FF2B5EF4-FFF2-40B4-BE49-F238E27FC236}">
                <a16:creationId xmlns:a16="http://schemas.microsoft.com/office/drawing/2014/main" id="{4B6E85CE-2402-B0A4-822F-57F12BCF9E27}"/>
              </a:ext>
            </a:extLst>
          </p:cNvPr>
          <p:cNvSpPr>
            <a:spLocks noGrp="1"/>
          </p:cNvSpPr>
          <p:nvPr>
            <p:ph type="ftr" sz="quarter" idx="11"/>
          </p:nvPr>
        </p:nvSpPr>
        <p:spPr/>
        <p:txBody>
          <a:bodyPr/>
          <a:lstStyle/>
          <a:p>
            <a:r>
              <a:rPr lang="en-US" dirty="0"/>
              <a:t>CC BY-NC-SA 4.0, Dr. Armin Moin, </a:t>
            </a:r>
            <a:r>
              <a:rPr lang="en-US" dirty="0">
                <a:hlinkClick r:id="rId3"/>
              </a:rPr>
              <a:t>https://faculty.uccs.edu/amoin/</a:t>
            </a:r>
            <a:r>
              <a:rPr lang="en-US" dirty="0"/>
              <a:t> </a:t>
            </a:r>
          </a:p>
        </p:txBody>
      </p:sp>
      <p:sp>
        <p:nvSpPr>
          <p:cNvPr id="5" name="Slide Number Placeholder 4">
            <a:extLst>
              <a:ext uri="{FF2B5EF4-FFF2-40B4-BE49-F238E27FC236}">
                <a16:creationId xmlns:a16="http://schemas.microsoft.com/office/drawing/2014/main" id="{11A3A006-A920-9D39-225A-94A49EFE4848}"/>
              </a:ext>
            </a:extLst>
          </p:cNvPr>
          <p:cNvSpPr>
            <a:spLocks noGrp="1"/>
          </p:cNvSpPr>
          <p:nvPr>
            <p:ph type="sldNum" sz="quarter" idx="12"/>
          </p:nvPr>
        </p:nvSpPr>
        <p:spPr/>
        <p:txBody>
          <a:bodyPr/>
          <a:lstStyle/>
          <a:p>
            <a:fld id="{D57F1E4F-1CFF-5643-939E-217C01CDF565}" type="slidenum">
              <a:rPr lang="en-US" smtClean="0"/>
              <a:pPr/>
              <a:t>33</a:t>
            </a:fld>
            <a:endParaRPr lang="en-US"/>
          </a:p>
        </p:txBody>
      </p:sp>
    </p:spTree>
    <p:extLst>
      <p:ext uri="{BB962C8B-B14F-4D97-AF65-F5344CB8AC3E}">
        <p14:creationId xmlns:p14="http://schemas.microsoft.com/office/powerpoint/2010/main" val="26310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The </a:t>
            </a:r>
            <a:r>
              <a:rPr lang="en-US" dirty="0" err="1"/>
              <a:t>Cpu</a:t>
            </a:r>
            <a:r>
              <a:rPr lang="en-US" dirty="0"/>
              <a:t> Instruction Cycles</a:t>
            </a:r>
          </a:p>
        </p:txBody>
      </p:sp>
      <p:graphicFrame>
        <p:nvGraphicFramePr>
          <p:cNvPr id="6" name="Content Placeholder 5">
            <a:extLst>
              <a:ext uri="{FF2B5EF4-FFF2-40B4-BE49-F238E27FC236}">
                <a16:creationId xmlns:a16="http://schemas.microsoft.com/office/drawing/2014/main" id="{A28D1EAB-9C84-6669-C8B7-FB4446C319B1}"/>
              </a:ext>
            </a:extLst>
          </p:cNvPr>
          <p:cNvGraphicFramePr>
            <a:graphicFrameLocks noGrp="1"/>
          </p:cNvGraphicFramePr>
          <p:nvPr>
            <p:ph idx="1"/>
            <p:extLst>
              <p:ext uri="{D42A27DB-BD31-4B8C-83A1-F6EECF244321}">
                <p14:modId xmlns:p14="http://schemas.microsoft.com/office/powerpoint/2010/main" val="228157342"/>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7C5559A-808C-9358-4932-5207F44223B7}"/>
              </a:ext>
            </a:extLst>
          </p:cNvPr>
          <p:cNvSpPr>
            <a:spLocks noGrp="1"/>
          </p:cNvSpPr>
          <p:nvPr>
            <p:ph type="ftr" sz="quarter" idx="11"/>
          </p:nvPr>
        </p:nvSpPr>
        <p:spPr/>
        <p:txBody>
          <a:bodyPr/>
          <a:lstStyle/>
          <a:p>
            <a:r>
              <a:rPr lang="en-US" dirty="0"/>
              <a:t>CC BY-NC-SA 4.0, Dr. Armin Moin, </a:t>
            </a:r>
            <a:r>
              <a:rPr lang="en-US" dirty="0">
                <a:hlinkClick r:id="rId7"/>
              </a:rPr>
              <a:t>https://faculty.uccs.edu/amoin/</a:t>
            </a:r>
            <a:r>
              <a:rPr lang="en-US" dirty="0"/>
              <a:t> </a:t>
            </a:r>
          </a:p>
        </p:txBody>
      </p:sp>
      <p:sp>
        <p:nvSpPr>
          <p:cNvPr id="4" name="Slide Number Placeholder 3">
            <a:extLst>
              <a:ext uri="{FF2B5EF4-FFF2-40B4-BE49-F238E27FC236}">
                <a16:creationId xmlns:a16="http://schemas.microsoft.com/office/drawing/2014/main" id="{53FAB615-9427-0435-0802-9BCD9355CD04}"/>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62266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Computer architecture and organization</a:t>
            </a:r>
          </a:p>
        </p:txBody>
      </p:sp>
      <p:sp>
        <p:nvSpPr>
          <p:cNvPr id="6" name="Rounded Rectangle 5">
            <a:extLst>
              <a:ext uri="{FF2B5EF4-FFF2-40B4-BE49-F238E27FC236}">
                <a16:creationId xmlns:a16="http://schemas.microsoft.com/office/drawing/2014/main" id="{F623535C-CCA0-CF10-F242-353009E942AE}"/>
              </a:ext>
            </a:extLst>
          </p:cNvPr>
          <p:cNvSpPr/>
          <p:nvPr/>
        </p:nvSpPr>
        <p:spPr>
          <a:xfrm>
            <a:off x="685801" y="3300378"/>
            <a:ext cx="1627464" cy="16274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Device</a:t>
            </a:r>
          </a:p>
        </p:txBody>
      </p:sp>
      <p:cxnSp>
        <p:nvCxnSpPr>
          <p:cNvPr id="8" name="Straight Arrow Connector 7">
            <a:extLst>
              <a:ext uri="{FF2B5EF4-FFF2-40B4-BE49-F238E27FC236}">
                <a16:creationId xmlns:a16="http://schemas.microsoft.com/office/drawing/2014/main" id="{996DF537-2B0C-480A-DC7E-D8D9D486D63E}"/>
              </a:ext>
            </a:extLst>
          </p:cNvPr>
          <p:cNvCxnSpPr>
            <a:stCxn id="6" idx="3"/>
          </p:cNvCxnSpPr>
          <p:nvPr/>
        </p:nvCxnSpPr>
        <p:spPr>
          <a:xfrm flipV="1">
            <a:off x="2313265" y="4114110"/>
            <a:ext cx="13778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241379FE-0375-BFFD-7CD6-8CA5B801EB8C}"/>
              </a:ext>
            </a:extLst>
          </p:cNvPr>
          <p:cNvSpPr/>
          <p:nvPr/>
        </p:nvSpPr>
        <p:spPr>
          <a:xfrm>
            <a:off x="3691157" y="2306971"/>
            <a:ext cx="3724712" cy="35636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A5ABEF-061C-74C0-AC61-5253F34E472B}"/>
              </a:ext>
            </a:extLst>
          </p:cNvPr>
          <p:cNvSpPr/>
          <p:nvPr/>
        </p:nvSpPr>
        <p:spPr>
          <a:xfrm>
            <a:off x="3942826" y="2564032"/>
            <a:ext cx="3212984" cy="199324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5F07677-0423-313B-411B-8EC767ED8061}"/>
              </a:ext>
            </a:extLst>
          </p:cNvPr>
          <p:cNvSpPr/>
          <p:nvPr/>
        </p:nvSpPr>
        <p:spPr>
          <a:xfrm>
            <a:off x="3942826" y="4879710"/>
            <a:ext cx="3212984" cy="81513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Memory Unit</a:t>
            </a:r>
          </a:p>
        </p:txBody>
      </p:sp>
      <p:sp>
        <p:nvSpPr>
          <p:cNvPr id="12" name="TextBox 11">
            <a:extLst>
              <a:ext uri="{FF2B5EF4-FFF2-40B4-BE49-F238E27FC236}">
                <a16:creationId xmlns:a16="http://schemas.microsoft.com/office/drawing/2014/main" id="{3ECDA0DB-35A3-5E1D-2F44-912B94AE5B23}"/>
              </a:ext>
            </a:extLst>
          </p:cNvPr>
          <p:cNvSpPr txBox="1"/>
          <p:nvPr/>
        </p:nvSpPr>
        <p:spPr>
          <a:xfrm>
            <a:off x="4043494" y="2642822"/>
            <a:ext cx="3011648" cy="369332"/>
          </a:xfrm>
          <a:prstGeom prst="rect">
            <a:avLst/>
          </a:prstGeom>
          <a:noFill/>
        </p:spPr>
        <p:txBody>
          <a:bodyPr wrap="square" rtlCol="0">
            <a:spAutoFit/>
          </a:bodyPr>
          <a:lstStyle/>
          <a:p>
            <a:r>
              <a:rPr lang="en-US" b="1" dirty="0">
                <a:solidFill>
                  <a:schemeClr val="bg1"/>
                </a:solidFill>
              </a:rPr>
              <a:t>Central Processing Unit (CPU)</a:t>
            </a:r>
          </a:p>
        </p:txBody>
      </p:sp>
      <p:sp>
        <p:nvSpPr>
          <p:cNvPr id="13" name="Snip Single Corner Rectangle 12">
            <a:extLst>
              <a:ext uri="{FF2B5EF4-FFF2-40B4-BE49-F238E27FC236}">
                <a16:creationId xmlns:a16="http://schemas.microsoft.com/office/drawing/2014/main" id="{979B1126-C741-D328-D68A-9EC6FAB17EFB}"/>
              </a:ext>
            </a:extLst>
          </p:cNvPr>
          <p:cNvSpPr/>
          <p:nvPr/>
        </p:nvSpPr>
        <p:spPr>
          <a:xfrm>
            <a:off x="4065864" y="3180874"/>
            <a:ext cx="2989276" cy="417353"/>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Control Unit</a:t>
            </a:r>
          </a:p>
        </p:txBody>
      </p:sp>
      <p:sp>
        <p:nvSpPr>
          <p:cNvPr id="14" name="Snip Single Corner Rectangle 13">
            <a:extLst>
              <a:ext uri="{FF2B5EF4-FFF2-40B4-BE49-F238E27FC236}">
                <a16:creationId xmlns:a16="http://schemas.microsoft.com/office/drawing/2014/main" id="{3106A335-F5E8-BE4F-AAF0-F6CEC53E3ED6}"/>
              </a:ext>
            </a:extLst>
          </p:cNvPr>
          <p:cNvSpPr/>
          <p:nvPr/>
        </p:nvSpPr>
        <p:spPr>
          <a:xfrm>
            <a:off x="4065864" y="3964192"/>
            <a:ext cx="2989277" cy="417353"/>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Arithmetic/Logic Unit</a:t>
            </a:r>
          </a:p>
        </p:txBody>
      </p:sp>
      <p:cxnSp>
        <p:nvCxnSpPr>
          <p:cNvPr id="16" name="Straight Arrow Connector 15">
            <a:extLst>
              <a:ext uri="{FF2B5EF4-FFF2-40B4-BE49-F238E27FC236}">
                <a16:creationId xmlns:a16="http://schemas.microsoft.com/office/drawing/2014/main" id="{94E23D7F-4B8B-3FA3-7BD6-3CFC1C7D8443}"/>
              </a:ext>
            </a:extLst>
          </p:cNvPr>
          <p:cNvCxnSpPr>
            <a:cxnSpLocks/>
            <a:stCxn id="10" idx="2"/>
            <a:endCxn id="11" idx="0"/>
          </p:cNvCxnSpPr>
          <p:nvPr/>
        </p:nvCxnSpPr>
        <p:spPr>
          <a:xfrm>
            <a:off x="5549318" y="4557280"/>
            <a:ext cx="0" cy="322430"/>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9A9AC20-894D-8824-1C41-9A6D4EB33AEB}"/>
              </a:ext>
            </a:extLst>
          </p:cNvPr>
          <p:cNvCxnSpPr/>
          <p:nvPr/>
        </p:nvCxnSpPr>
        <p:spPr>
          <a:xfrm flipV="1">
            <a:off x="7407479" y="4126002"/>
            <a:ext cx="13778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7BA2959-2F10-71E2-8D76-A486169C4BF0}"/>
              </a:ext>
            </a:extLst>
          </p:cNvPr>
          <p:cNvSpPr/>
          <p:nvPr/>
        </p:nvSpPr>
        <p:spPr>
          <a:xfrm>
            <a:off x="8793762" y="3312269"/>
            <a:ext cx="1627464" cy="16274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Device</a:t>
            </a:r>
          </a:p>
        </p:txBody>
      </p:sp>
      <p:sp>
        <p:nvSpPr>
          <p:cNvPr id="21" name="TextBox 20">
            <a:extLst>
              <a:ext uri="{FF2B5EF4-FFF2-40B4-BE49-F238E27FC236}">
                <a16:creationId xmlns:a16="http://schemas.microsoft.com/office/drawing/2014/main" id="{0B57B11F-B078-6918-EE8F-EC4139B102BD}"/>
              </a:ext>
            </a:extLst>
          </p:cNvPr>
          <p:cNvSpPr txBox="1"/>
          <p:nvPr/>
        </p:nvSpPr>
        <p:spPr>
          <a:xfrm>
            <a:off x="5751513" y="5891772"/>
            <a:ext cx="3447138" cy="307777"/>
          </a:xfrm>
          <a:prstGeom prst="rect">
            <a:avLst/>
          </a:prstGeom>
          <a:noFill/>
        </p:spPr>
        <p:txBody>
          <a:bodyPr wrap="square" rtlCol="0">
            <a:spAutoFit/>
          </a:bodyPr>
          <a:lstStyle/>
          <a:p>
            <a:r>
              <a:rPr lang="en-US" sz="1400" dirty="0"/>
              <a:t>Figure inspired by </a:t>
            </a:r>
            <a:r>
              <a:rPr lang="en-US" sz="1400" dirty="0" err="1"/>
              <a:t>Silberschatz</a:t>
            </a:r>
            <a:r>
              <a:rPr lang="en-US" sz="1400" dirty="0"/>
              <a:t> et al. 2018 </a:t>
            </a:r>
          </a:p>
        </p:txBody>
      </p:sp>
      <p:sp>
        <p:nvSpPr>
          <p:cNvPr id="25" name="Rounded Rectangle 24">
            <a:extLst>
              <a:ext uri="{FF2B5EF4-FFF2-40B4-BE49-F238E27FC236}">
                <a16:creationId xmlns:a16="http://schemas.microsoft.com/office/drawing/2014/main" id="{64716670-74D7-7729-6F25-F1ECBA5B3A6E}"/>
              </a:ext>
            </a:extLst>
          </p:cNvPr>
          <p:cNvSpPr/>
          <p:nvPr/>
        </p:nvSpPr>
        <p:spPr>
          <a:xfrm>
            <a:off x="4161487" y="3253209"/>
            <a:ext cx="1066496" cy="272682"/>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Registers</a:t>
            </a:r>
          </a:p>
        </p:txBody>
      </p:sp>
      <p:sp>
        <p:nvSpPr>
          <p:cNvPr id="3" name="Footer Placeholder 2">
            <a:extLst>
              <a:ext uri="{FF2B5EF4-FFF2-40B4-BE49-F238E27FC236}">
                <a16:creationId xmlns:a16="http://schemas.microsoft.com/office/drawing/2014/main" id="{2F4561AE-FF06-B68E-5660-1C5714CD710D}"/>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4" name="Slide Number Placeholder 3">
            <a:extLst>
              <a:ext uri="{FF2B5EF4-FFF2-40B4-BE49-F238E27FC236}">
                <a16:creationId xmlns:a16="http://schemas.microsoft.com/office/drawing/2014/main" id="{CB4467D7-6D9B-3574-0296-1A900AAB95D6}"/>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405571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A typical personal computer (PC) system</a:t>
            </a:r>
          </a:p>
        </p:txBody>
      </p:sp>
      <p:cxnSp>
        <p:nvCxnSpPr>
          <p:cNvPr id="8" name="Straight Connector 7">
            <a:extLst>
              <a:ext uri="{FF2B5EF4-FFF2-40B4-BE49-F238E27FC236}">
                <a16:creationId xmlns:a16="http://schemas.microsoft.com/office/drawing/2014/main" id="{2358951D-2494-56F5-C6A6-05D99DA501EA}"/>
              </a:ext>
            </a:extLst>
          </p:cNvPr>
          <p:cNvCxnSpPr>
            <a:cxnSpLocks/>
          </p:cNvCxnSpPr>
          <p:nvPr/>
        </p:nvCxnSpPr>
        <p:spPr>
          <a:xfrm flipH="1" flipV="1">
            <a:off x="5829300" y="4432852"/>
            <a:ext cx="1" cy="7354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75EB25-C59A-CC12-EBC0-A6B501E1D0C1}"/>
              </a:ext>
            </a:extLst>
          </p:cNvPr>
          <p:cNvCxnSpPr/>
          <p:nvPr/>
        </p:nvCxnSpPr>
        <p:spPr>
          <a:xfrm>
            <a:off x="1500809" y="4432852"/>
            <a:ext cx="8806069"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366457E-FA01-97AF-4C76-A2B6599E14FC}"/>
              </a:ext>
            </a:extLst>
          </p:cNvPr>
          <p:cNvSpPr txBox="1"/>
          <p:nvPr/>
        </p:nvSpPr>
        <p:spPr>
          <a:xfrm>
            <a:off x="5983357" y="4432852"/>
            <a:ext cx="1282148" cy="369332"/>
          </a:xfrm>
          <a:prstGeom prst="rect">
            <a:avLst/>
          </a:prstGeom>
          <a:noFill/>
        </p:spPr>
        <p:txBody>
          <a:bodyPr wrap="square" rtlCol="0">
            <a:spAutoFit/>
          </a:bodyPr>
          <a:lstStyle/>
          <a:p>
            <a:r>
              <a:rPr lang="en-US" dirty="0"/>
              <a:t>System bus</a:t>
            </a:r>
          </a:p>
        </p:txBody>
      </p:sp>
      <p:sp>
        <p:nvSpPr>
          <p:cNvPr id="12" name="Rounded Rectangle 11">
            <a:extLst>
              <a:ext uri="{FF2B5EF4-FFF2-40B4-BE49-F238E27FC236}">
                <a16:creationId xmlns:a16="http://schemas.microsoft.com/office/drawing/2014/main" id="{3C7E2D24-1B85-2366-71E6-4C9AE67B3231}"/>
              </a:ext>
            </a:extLst>
          </p:cNvPr>
          <p:cNvSpPr/>
          <p:nvPr/>
        </p:nvSpPr>
        <p:spPr>
          <a:xfrm>
            <a:off x="351183" y="3120889"/>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13" name="Rounded Rectangle 12">
            <a:extLst>
              <a:ext uri="{FF2B5EF4-FFF2-40B4-BE49-F238E27FC236}">
                <a16:creationId xmlns:a16="http://schemas.microsoft.com/office/drawing/2014/main" id="{9AB815B7-A6FE-421A-3FA1-966C150DF9EF}"/>
              </a:ext>
            </a:extLst>
          </p:cNvPr>
          <p:cNvSpPr/>
          <p:nvPr/>
        </p:nvSpPr>
        <p:spPr>
          <a:xfrm>
            <a:off x="5244547" y="5109442"/>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Controller</a:t>
            </a:r>
          </a:p>
        </p:txBody>
      </p:sp>
      <p:sp>
        <p:nvSpPr>
          <p:cNvPr id="14" name="Rounded Rectangle 13">
            <a:extLst>
              <a:ext uri="{FF2B5EF4-FFF2-40B4-BE49-F238E27FC236}">
                <a16:creationId xmlns:a16="http://schemas.microsoft.com/office/drawing/2014/main" id="{21F4CEDE-0C73-63AD-6FC6-3BC7558CF1D4}"/>
              </a:ext>
            </a:extLst>
          </p:cNvPr>
          <p:cNvSpPr/>
          <p:nvPr/>
        </p:nvSpPr>
        <p:spPr>
          <a:xfrm>
            <a:off x="3028122" y="3120889"/>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Disk Controller</a:t>
            </a:r>
          </a:p>
        </p:txBody>
      </p:sp>
      <p:sp>
        <p:nvSpPr>
          <p:cNvPr id="16" name="Rounded Rectangle 15">
            <a:extLst>
              <a:ext uri="{FF2B5EF4-FFF2-40B4-BE49-F238E27FC236}">
                <a16:creationId xmlns:a16="http://schemas.microsoft.com/office/drawing/2014/main" id="{1F80CBAB-62ED-0432-3ECC-E42350ABD418}"/>
              </a:ext>
            </a:extLst>
          </p:cNvPr>
          <p:cNvSpPr/>
          <p:nvPr/>
        </p:nvSpPr>
        <p:spPr>
          <a:xfrm>
            <a:off x="5829300" y="3126876"/>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USB Controller</a:t>
            </a:r>
          </a:p>
        </p:txBody>
      </p:sp>
      <p:sp>
        <p:nvSpPr>
          <p:cNvPr id="17" name="Rounded Rectangle 16">
            <a:extLst>
              <a:ext uri="{FF2B5EF4-FFF2-40B4-BE49-F238E27FC236}">
                <a16:creationId xmlns:a16="http://schemas.microsoft.com/office/drawing/2014/main" id="{336E2524-F9D4-AF90-1D20-7C6AF947DD24}"/>
              </a:ext>
            </a:extLst>
          </p:cNvPr>
          <p:cNvSpPr/>
          <p:nvPr/>
        </p:nvSpPr>
        <p:spPr>
          <a:xfrm>
            <a:off x="9380883" y="3120889"/>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Graphics adapter</a:t>
            </a:r>
          </a:p>
        </p:txBody>
      </p:sp>
      <p:sp>
        <p:nvSpPr>
          <p:cNvPr id="18" name="Rounded Rectangle 17">
            <a:extLst>
              <a:ext uri="{FF2B5EF4-FFF2-40B4-BE49-F238E27FC236}">
                <a16:creationId xmlns:a16="http://schemas.microsoft.com/office/drawing/2014/main" id="{71772964-27C5-2943-6A54-BBB66A6077B9}"/>
              </a:ext>
            </a:extLst>
          </p:cNvPr>
          <p:cNvSpPr/>
          <p:nvPr/>
        </p:nvSpPr>
        <p:spPr>
          <a:xfrm>
            <a:off x="9380882" y="1904427"/>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Monitor</a:t>
            </a:r>
          </a:p>
        </p:txBody>
      </p:sp>
      <p:sp>
        <p:nvSpPr>
          <p:cNvPr id="19" name="Rounded Rectangle 18">
            <a:extLst>
              <a:ext uri="{FF2B5EF4-FFF2-40B4-BE49-F238E27FC236}">
                <a16:creationId xmlns:a16="http://schemas.microsoft.com/office/drawing/2014/main" id="{3B47448F-EFAE-4BE8-F27E-2AB72B8494F8}"/>
              </a:ext>
            </a:extLst>
          </p:cNvPr>
          <p:cNvSpPr/>
          <p:nvPr/>
        </p:nvSpPr>
        <p:spPr>
          <a:xfrm>
            <a:off x="7265505" y="1907690"/>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Printer</a:t>
            </a:r>
          </a:p>
        </p:txBody>
      </p:sp>
      <p:sp>
        <p:nvSpPr>
          <p:cNvPr id="20" name="Rounded Rectangle 19">
            <a:extLst>
              <a:ext uri="{FF2B5EF4-FFF2-40B4-BE49-F238E27FC236}">
                <a16:creationId xmlns:a16="http://schemas.microsoft.com/office/drawing/2014/main" id="{6816B307-2265-1911-14A0-3E5D5C8C6AF8}"/>
              </a:ext>
            </a:extLst>
          </p:cNvPr>
          <p:cNvSpPr/>
          <p:nvPr/>
        </p:nvSpPr>
        <p:spPr>
          <a:xfrm>
            <a:off x="5829300" y="1914079"/>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Keyboard</a:t>
            </a:r>
          </a:p>
        </p:txBody>
      </p:sp>
      <p:sp>
        <p:nvSpPr>
          <p:cNvPr id="21" name="Rounded Rectangle 20">
            <a:extLst>
              <a:ext uri="{FF2B5EF4-FFF2-40B4-BE49-F238E27FC236}">
                <a16:creationId xmlns:a16="http://schemas.microsoft.com/office/drawing/2014/main" id="{2EA495D8-ED15-8769-4BA2-DF22293D2AB3}"/>
              </a:ext>
            </a:extLst>
          </p:cNvPr>
          <p:cNvSpPr/>
          <p:nvPr/>
        </p:nvSpPr>
        <p:spPr>
          <a:xfrm>
            <a:off x="4373218" y="1919105"/>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Mouse</a:t>
            </a:r>
          </a:p>
        </p:txBody>
      </p:sp>
      <p:sp>
        <p:nvSpPr>
          <p:cNvPr id="22" name="Rounded Rectangle 21">
            <a:extLst>
              <a:ext uri="{FF2B5EF4-FFF2-40B4-BE49-F238E27FC236}">
                <a16:creationId xmlns:a16="http://schemas.microsoft.com/office/drawing/2014/main" id="{55A478DD-6666-7C4D-D525-EAC4C321A2EE}"/>
              </a:ext>
            </a:extLst>
          </p:cNvPr>
          <p:cNvSpPr/>
          <p:nvPr/>
        </p:nvSpPr>
        <p:spPr>
          <a:xfrm>
            <a:off x="1709531" y="1914079"/>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Disks</a:t>
            </a:r>
          </a:p>
        </p:txBody>
      </p:sp>
      <p:cxnSp>
        <p:nvCxnSpPr>
          <p:cNvPr id="23" name="Straight Connector 22">
            <a:extLst>
              <a:ext uri="{FF2B5EF4-FFF2-40B4-BE49-F238E27FC236}">
                <a16:creationId xmlns:a16="http://schemas.microsoft.com/office/drawing/2014/main" id="{02BCCE84-59FB-0209-FA59-FA1D20C5CB1B}"/>
              </a:ext>
            </a:extLst>
          </p:cNvPr>
          <p:cNvCxnSpPr>
            <a:cxnSpLocks/>
          </p:cNvCxnSpPr>
          <p:nvPr/>
        </p:nvCxnSpPr>
        <p:spPr>
          <a:xfrm flipV="1">
            <a:off x="1492526" y="4063521"/>
            <a:ext cx="0" cy="3677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CBEE96-5468-9B40-610C-321329B5F8C3}"/>
              </a:ext>
            </a:extLst>
          </p:cNvPr>
          <p:cNvCxnSpPr>
            <a:cxnSpLocks/>
          </p:cNvCxnSpPr>
          <p:nvPr/>
        </p:nvCxnSpPr>
        <p:spPr>
          <a:xfrm flipH="1" flipV="1">
            <a:off x="2348947" y="2873148"/>
            <a:ext cx="1" cy="7354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91AD4E-F812-772C-2F71-D1B1106E4A0F}"/>
              </a:ext>
            </a:extLst>
          </p:cNvPr>
          <p:cNvCxnSpPr>
            <a:cxnSpLocks/>
          </p:cNvCxnSpPr>
          <p:nvPr/>
        </p:nvCxnSpPr>
        <p:spPr>
          <a:xfrm flipH="1">
            <a:off x="2353916" y="3612822"/>
            <a:ext cx="67420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53AD9E-87BE-9E80-CECB-D85071E6899F}"/>
              </a:ext>
            </a:extLst>
          </p:cNvPr>
          <p:cNvCxnSpPr>
            <a:cxnSpLocks/>
            <a:stCxn id="16" idx="0"/>
            <a:endCxn id="20" idx="2"/>
          </p:cNvCxnSpPr>
          <p:nvPr/>
        </p:nvCxnSpPr>
        <p:spPr>
          <a:xfrm flipV="1">
            <a:off x="6488596" y="2856711"/>
            <a:ext cx="0" cy="27016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CA580F-FB31-D7DD-D51C-FFB3E31E08AC}"/>
              </a:ext>
            </a:extLst>
          </p:cNvPr>
          <p:cNvCxnSpPr>
            <a:cxnSpLocks/>
          </p:cNvCxnSpPr>
          <p:nvPr/>
        </p:nvCxnSpPr>
        <p:spPr>
          <a:xfrm flipH="1">
            <a:off x="5155094" y="3577117"/>
            <a:ext cx="67420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2268BE-5457-0DBD-B4A2-02C878B37603}"/>
              </a:ext>
            </a:extLst>
          </p:cNvPr>
          <p:cNvCxnSpPr>
            <a:cxnSpLocks/>
          </p:cNvCxnSpPr>
          <p:nvPr/>
        </p:nvCxnSpPr>
        <p:spPr>
          <a:xfrm flipH="1">
            <a:off x="7147891" y="3608643"/>
            <a:ext cx="67420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B65950-8317-9CA5-90FE-677C5496ACFE}"/>
              </a:ext>
            </a:extLst>
          </p:cNvPr>
          <p:cNvCxnSpPr>
            <a:cxnSpLocks/>
          </p:cNvCxnSpPr>
          <p:nvPr/>
        </p:nvCxnSpPr>
        <p:spPr>
          <a:xfrm flipH="1" flipV="1">
            <a:off x="5133560" y="2836704"/>
            <a:ext cx="1" cy="7354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9F0E71D-5AA9-CFA6-88D1-B6E2BFF42847}"/>
              </a:ext>
            </a:extLst>
          </p:cNvPr>
          <p:cNvCxnSpPr>
            <a:cxnSpLocks/>
          </p:cNvCxnSpPr>
          <p:nvPr/>
        </p:nvCxnSpPr>
        <p:spPr>
          <a:xfrm flipH="1" flipV="1">
            <a:off x="7822096" y="2857558"/>
            <a:ext cx="1" cy="7354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A01053-407F-20B2-26BF-277BEE4EA43C}"/>
              </a:ext>
            </a:extLst>
          </p:cNvPr>
          <p:cNvCxnSpPr>
            <a:cxnSpLocks/>
          </p:cNvCxnSpPr>
          <p:nvPr/>
        </p:nvCxnSpPr>
        <p:spPr>
          <a:xfrm flipV="1">
            <a:off x="3687417" y="4063520"/>
            <a:ext cx="0" cy="3677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03056A-66DD-9AB3-FE0C-7AD6C922D097}"/>
              </a:ext>
            </a:extLst>
          </p:cNvPr>
          <p:cNvCxnSpPr>
            <a:cxnSpLocks/>
          </p:cNvCxnSpPr>
          <p:nvPr/>
        </p:nvCxnSpPr>
        <p:spPr>
          <a:xfrm flipV="1">
            <a:off x="6501847" y="4063520"/>
            <a:ext cx="0" cy="3677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7E5B1A-2E97-2A4A-38AE-F361810FBD21}"/>
              </a:ext>
            </a:extLst>
          </p:cNvPr>
          <p:cNvCxnSpPr>
            <a:cxnSpLocks/>
          </p:cNvCxnSpPr>
          <p:nvPr/>
        </p:nvCxnSpPr>
        <p:spPr>
          <a:xfrm flipV="1">
            <a:off x="10306878" y="4063519"/>
            <a:ext cx="0" cy="3677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8D6A36B6-C0C5-4CFC-09F8-7A0580EFB229}"/>
              </a:ext>
            </a:extLst>
          </p:cNvPr>
          <p:cNvSpPr/>
          <p:nvPr/>
        </p:nvSpPr>
        <p:spPr>
          <a:xfrm>
            <a:off x="7483339" y="5076014"/>
            <a:ext cx="1318591" cy="942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39" name="Straight Connector 38">
            <a:extLst>
              <a:ext uri="{FF2B5EF4-FFF2-40B4-BE49-F238E27FC236}">
                <a16:creationId xmlns:a16="http://schemas.microsoft.com/office/drawing/2014/main" id="{D26063B4-4600-C5AF-937C-EDEFB61BEF7F}"/>
              </a:ext>
            </a:extLst>
          </p:cNvPr>
          <p:cNvCxnSpPr>
            <a:cxnSpLocks/>
            <a:stCxn id="38" idx="1"/>
          </p:cNvCxnSpPr>
          <p:nvPr/>
        </p:nvCxnSpPr>
        <p:spPr>
          <a:xfrm flipH="1" flipV="1">
            <a:off x="6561482" y="5531503"/>
            <a:ext cx="921857" cy="1582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0D4AED3F-260E-EA77-B78D-34F0983D7222}"/>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4" name="Slide Number Placeholder 3">
            <a:extLst>
              <a:ext uri="{FF2B5EF4-FFF2-40B4-BE49-F238E27FC236}">
                <a16:creationId xmlns:a16="http://schemas.microsoft.com/office/drawing/2014/main" id="{A2762673-6C6F-969A-70F7-D707A30FBEA0}"/>
              </a:ext>
            </a:extLst>
          </p:cNvPr>
          <p:cNvSpPr>
            <a:spLocks noGrp="1"/>
          </p:cNvSpPr>
          <p:nvPr>
            <p:ph type="sldNum" sz="quarter" idx="12"/>
          </p:nvPr>
        </p:nvSpPr>
        <p:spPr/>
        <p:txBody>
          <a:bodyPr/>
          <a:lstStyle/>
          <a:p>
            <a:fld id="{D57F1E4F-1CFF-5643-939E-217C01CDF565}" type="slidenum">
              <a:rPr lang="en-US" smtClean="0"/>
              <a:pPr/>
              <a:t>6</a:t>
            </a:fld>
            <a:endParaRPr lang="en-US"/>
          </a:p>
        </p:txBody>
      </p:sp>
      <p:cxnSp>
        <p:nvCxnSpPr>
          <p:cNvPr id="5" name="Straight Connector 4">
            <a:extLst>
              <a:ext uri="{FF2B5EF4-FFF2-40B4-BE49-F238E27FC236}">
                <a16:creationId xmlns:a16="http://schemas.microsoft.com/office/drawing/2014/main" id="{D1FDA8CD-34D1-6FE3-26D4-3A5F2CC36D6F}"/>
              </a:ext>
            </a:extLst>
          </p:cNvPr>
          <p:cNvCxnSpPr>
            <a:cxnSpLocks/>
          </p:cNvCxnSpPr>
          <p:nvPr/>
        </p:nvCxnSpPr>
        <p:spPr>
          <a:xfrm flipV="1">
            <a:off x="10306878" y="2753142"/>
            <a:ext cx="0" cy="3677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6922347-870F-AA52-CF83-9DCF9107A758}"/>
              </a:ext>
            </a:extLst>
          </p:cNvPr>
          <p:cNvSpPr txBox="1"/>
          <p:nvPr/>
        </p:nvSpPr>
        <p:spPr>
          <a:xfrm>
            <a:off x="685800" y="5561212"/>
            <a:ext cx="3447138" cy="307777"/>
          </a:xfrm>
          <a:prstGeom prst="rect">
            <a:avLst/>
          </a:prstGeom>
          <a:noFill/>
        </p:spPr>
        <p:txBody>
          <a:bodyPr wrap="square" rtlCol="0">
            <a:spAutoFit/>
          </a:bodyPr>
          <a:lstStyle/>
          <a:p>
            <a:r>
              <a:rPr lang="en-US" sz="1400" dirty="0"/>
              <a:t>Figure inspired by </a:t>
            </a:r>
            <a:r>
              <a:rPr lang="en-US" sz="1400" dirty="0" err="1"/>
              <a:t>Silberschatz</a:t>
            </a:r>
            <a:r>
              <a:rPr lang="en-US" sz="1400" dirty="0"/>
              <a:t> et al. 2018 </a:t>
            </a:r>
          </a:p>
        </p:txBody>
      </p:sp>
    </p:spTree>
    <p:extLst>
      <p:ext uri="{BB962C8B-B14F-4D97-AF65-F5344CB8AC3E}">
        <p14:creationId xmlns:p14="http://schemas.microsoft.com/office/powerpoint/2010/main" val="296118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Device driver</a:t>
            </a:r>
          </a:p>
        </p:txBody>
      </p:sp>
      <p:sp>
        <p:nvSpPr>
          <p:cNvPr id="3" name="Content Placeholder 2">
            <a:extLst>
              <a:ext uri="{FF2B5EF4-FFF2-40B4-BE49-F238E27FC236}">
                <a16:creationId xmlns:a16="http://schemas.microsoft.com/office/drawing/2014/main" id="{401E75CD-CEA5-04A6-CB29-4CED2667D4EB}"/>
              </a:ext>
            </a:extLst>
          </p:cNvPr>
          <p:cNvSpPr>
            <a:spLocks noGrp="1"/>
          </p:cNvSpPr>
          <p:nvPr>
            <p:ph idx="1"/>
          </p:nvPr>
        </p:nvSpPr>
        <p:spPr/>
        <p:txBody>
          <a:bodyPr/>
          <a:lstStyle/>
          <a:p>
            <a:r>
              <a:rPr lang="en-US" dirty="0"/>
              <a:t>An OS has typically a device driver for each device controller, which offers a uniform interface.</a:t>
            </a:r>
          </a:p>
          <a:p>
            <a:r>
              <a:rPr lang="en-US" dirty="0"/>
              <a:t>The CPU and the device controllers run in parallel and compete for memory cycles.</a:t>
            </a:r>
          </a:p>
          <a:p>
            <a:r>
              <a:rPr lang="en-US" dirty="0"/>
              <a:t>Memory controller: Orderly access to shared memory</a:t>
            </a:r>
          </a:p>
        </p:txBody>
      </p:sp>
      <p:sp>
        <p:nvSpPr>
          <p:cNvPr id="4" name="Footer Placeholder 3">
            <a:extLst>
              <a:ext uri="{FF2B5EF4-FFF2-40B4-BE49-F238E27FC236}">
                <a16:creationId xmlns:a16="http://schemas.microsoft.com/office/drawing/2014/main" id="{620DAF1E-7778-51FE-8AB7-52D085D31D54}"/>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5" name="Slide Number Placeholder 4">
            <a:extLst>
              <a:ext uri="{FF2B5EF4-FFF2-40B4-BE49-F238E27FC236}">
                <a16:creationId xmlns:a16="http://schemas.microsoft.com/office/drawing/2014/main" id="{CDD99960-C112-40DB-E88E-0BE5FE2D67C7}"/>
              </a:ext>
            </a:extLst>
          </p:cNvPr>
          <p:cNvSpPr>
            <a:spLocks noGrp="1"/>
          </p:cNvSpPr>
          <p:nvPr>
            <p:ph type="sldNum" sz="quarter" idx="12"/>
          </p:nvPr>
        </p:nvSpPr>
        <p:spPr/>
        <p:txBody>
          <a:bodyPr/>
          <a:lstStyle/>
          <a:p>
            <a:fld id="{D57F1E4F-1CFF-5643-939E-217C01CDF565}" type="slidenum">
              <a:rPr lang="en-US" smtClean="0"/>
              <a:pPr/>
              <a:t>7</a:t>
            </a:fld>
            <a:endParaRPr lang="en-US"/>
          </a:p>
        </p:txBody>
      </p:sp>
    </p:spTree>
    <p:extLst>
      <p:ext uri="{BB962C8B-B14F-4D97-AF65-F5344CB8AC3E}">
        <p14:creationId xmlns:p14="http://schemas.microsoft.com/office/powerpoint/2010/main" val="4828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OS components</a:t>
            </a:r>
          </a:p>
        </p:txBody>
      </p:sp>
      <p:sp>
        <p:nvSpPr>
          <p:cNvPr id="15" name="Rectangle 14">
            <a:extLst>
              <a:ext uri="{FF2B5EF4-FFF2-40B4-BE49-F238E27FC236}">
                <a16:creationId xmlns:a16="http://schemas.microsoft.com/office/drawing/2014/main" id="{5F72F8D7-3416-4C16-481C-8FFB23C3BBC0}"/>
              </a:ext>
            </a:extLst>
          </p:cNvPr>
          <p:cNvSpPr/>
          <p:nvPr/>
        </p:nvSpPr>
        <p:spPr>
          <a:xfrm>
            <a:off x="1252330" y="2065867"/>
            <a:ext cx="4154557" cy="3804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4C9DBCC-F8B1-840C-D0C1-E25C1EEC2DC0}"/>
              </a:ext>
            </a:extLst>
          </p:cNvPr>
          <p:cNvSpPr/>
          <p:nvPr/>
        </p:nvSpPr>
        <p:spPr>
          <a:xfrm>
            <a:off x="2775503" y="3487161"/>
            <a:ext cx="1140516" cy="104360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Kernel</a:t>
            </a:r>
          </a:p>
        </p:txBody>
      </p:sp>
      <p:sp>
        <p:nvSpPr>
          <p:cNvPr id="4" name="Donut 3">
            <a:extLst>
              <a:ext uri="{FF2B5EF4-FFF2-40B4-BE49-F238E27FC236}">
                <a16:creationId xmlns:a16="http://schemas.microsoft.com/office/drawing/2014/main" id="{7F42AD9E-AFDB-D3F5-1764-48151BA22F87}"/>
              </a:ext>
            </a:extLst>
          </p:cNvPr>
          <p:cNvSpPr/>
          <p:nvPr/>
        </p:nvSpPr>
        <p:spPr>
          <a:xfrm>
            <a:off x="1631674" y="2249739"/>
            <a:ext cx="3428173" cy="3518452"/>
          </a:xfrm>
          <a:prstGeom prst="donu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3B67908E-D76F-9A51-56FB-CE5BF86DF0F0}"/>
              </a:ext>
            </a:extLst>
          </p:cNvPr>
          <p:cNvSpPr/>
          <p:nvPr/>
        </p:nvSpPr>
        <p:spPr>
          <a:xfrm>
            <a:off x="5963477" y="2065867"/>
            <a:ext cx="4154557" cy="3804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84388CB-41EF-3D5E-85D2-456A59FAD535}"/>
              </a:ext>
            </a:extLst>
          </p:cNvPr>
          <p:cNvSpPr txBox="1"/>
          <p:nvPr/>
        </p:nvSpPr>
        <p:spPr>
          <a:xfrm>
            <a:off x="6892785" y="3824299"/>
            <a:ext cx="2295939" cy="369332"/>
          </a:xfrm>
          <a:prstGeom prst="rect">
            <a:avLst/>
          </a:prstGeom>
          <a:noFill/>
        </p:spPr>
        <p:txBody>
          <a:bodyPr wrap="square" rtlCol="0">
            <a:spAutoFit/>
          </a:bodyPr>
          <a:lstStyle/>
          <a:p>
            <a:r>
              <a:rPr lang="en-US" b="1" dirty="0">
                <a:solidFill>
                  <a:schemeClr val="bg1"/>
                </a:solidFill>
              </a:rPr>
              <a:t>Application programs</a:t>
            </a:r>
          </a:p>
        </p:txBody>
      </p:sp>
      <p:sp>
        <p:nvSpPr>
          <p:cNvPr id="7" name="TextBox 6">
            <a:extLst>
              <a:ext uri="{FF2B5EF4-FFF2-40B4-BE49-F238E27FC236}">
                <a16:creationId xmlns:a16="http://schemas.microsoft.com/office/drawing/2014/main" id="{1590889C-0B53-CA20-9B08-D68D5FD70687}"/>
              </a:ext>
            </a:extLst>
          </p:cNvPr>
          <p:cNvSpPr txBox="1"/>
          <p:nvPr/>
        </p:nvSpPr>
        <p:spPr>
          <a:xfrm>
            <a:off x="2437570" y="2561351"/>
            <a:ext cx="2295939" cy="369332"/>
          </a:xfrm>
          <a:prstGeom prst="rect">
            <a:avLst/>
          </a:prstGeom>
          <a:noFill/>
        </p:spPr>
        <p:txBody>
          <a:bodyPr wrap="square" rtlCol="0">
            <a:spAutoFit/>
          </a:bodyPr>
          <a:lstStyle/>
          <a:p>
            <a:r>
              <a:rPr lang="en-US" b="1" dirty="0">
                <a:solidFill>
                  <a:schemeClr val="bg1"/>
                </a:solidFill>
              </a:rPr>
              <a:t>System programs</a:t>
            </a:r>
          </a:p>
        </p:txBody>
      </p:sp>
      <p:sp>
        <p:nvSpPr>
          <p:cNvPr id="17" name="TextBox 16">
            <a:extLst>
              <a:ext uri="{FF2B5EF4-FFF2-40B4-BE49-F238E27FC236}">
                <a16:creationId xmlns:a16="http://schemas.microsoft.com/office/drawing/2014/main" id="{A6357340-8D5C-C2A2-3173-23FD8639BBB0}"/>
              </a:ext>
            </a:extLst>
          </p:cNvPr>
          <p:cNvSpPr txBox="1"/>
          <p:nvPr/>
        </p:nvSpPr>
        <p:spPr>
          <a:xfrm>
            <a:off x="1284635" y="2116005"/>
            <a:ext cx="623678" cy="369332"/>
          </a:xfrm>
          <a:prstGeom prst="rect">
            <a:avLst/>
          </a:prstGeom>
          <a:noFill/>
        </p:spPr>
        <p:txBody>
          <a:bodyPr wrap="square" rtlCol="0">
            <a:spAutoFit/>
          </a:bodyPr>
          <a:lstStyle/>
          <a:p>
            <a:r>
              <a:rPr lang="en-US" b="1" dirty="0">
                <a:solidFill>
                  <a:schemeClr val="bg1"/>
                </a:solidFill>
              </a:rPr>
              <a:t>OS</a:t>
            </a:r>
          </a:p>
        </p:txBody>
      </p:sp>
      <p:sp>
        <p:nvSpPr>
          <p:cNvPr id="21" name="Smiley Face 20">
            <a:extLst>
              <a:ext uri="{FF2B5EF4-FFF2-40B4-BE49-F238E27FC236}">
                <a16:creationId xmlns:a16="http://schemas.microsoft.com/office/drawing/2014/main" id="{48BFCCF9-CE13-5B6A-E62A-7CC9BBD534AC}"/>
              </a:ext>
            </a:extLst>
          </p:cNvPr>
          <p:cNvSpPr/>
          <p:nvPr/>
        </p:nvSpPr>
        <p:spPr>
          <a:xfrm>
            <a:off x="7628280" y="466404"/>
            <a:ext cx="824948" cy="87133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2DCFC04-CB6A-95C7-C3C0-62C48EE3CFAD}"/>
              </a:ext>
            </a:extLst>
          </p:cNvPr>
          <p:cNvCxnSpPr>
            <a:cxnSpLocks/>
            <a:stCxn id="21" idx="4"/>
            <a:endCxn id="18" idx="0"/>
          </p:cNvCxnSpPr>
          <p:nvPr/>
        </p:nvCxnSpPr>
        <p:spPr>
          <a:xfrm>
            <a:off x="8040754" y="1337734"/>
            <a:ext cx="2" cy="7281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0EE300C-3F39-C65A-E79F-352A5796CA4D}"/>
              </a:ext>
            </a:extLst>
          </p:cNvPr>
          <p:cNvCxnSpPr>
            <a:cxnSpLocks/>
            <a:stCxn id="18" idx="1"/>
            <a:endCxn id="15" idx="3"/>
          </p:cNvCxnSpPr>
          <p:nvPr/>
        </p:nvCxnSpPr>
        <p:spPr>
          <a:xfrm flipH="1">
            <a:off x="5406887" y="3968221"/>
            <a:ext cx="55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39DD3DA0-B4E6-EBCF-3596-F5F70B1CE2B4}"/>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8" name="Slide Number Placeholder 7">
            <a:extLst>
              <a:ext uri="{FF2B5EF4-FFF2-40B4-BE49-F238E27FC236}">
                <a16:creationId xmlns:a16="http://schemas.microsoft.com/office/drawing/2014/main" id="{CA4909A6-4150-E6F6-78C8-70074BE16764}"/>
              </a:ext>
            </a:extLst>
          </p:cNvPr>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150729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C9C0-B37C-94AF-8A4A-EB5059C773F1}"/>
              </a:ext>
            </a:extLst>
          </p:cNvPr>
          <p:cNvSpPr>
            <a:spLocks noGrp="1"/>
          </p:cNvSpPr>
          <p:nvPr>
            <p:ph type="title"/>
          </p:nvPr>
        </p:nvSpPr>
        <p:spPr/>
        <p:txBody>
          <a:bodyPr/>
          <a:lstStyle/>
          <a:p>
            <a:r>
              <a:rPr lang="en-US" dirty="0"/>
              <a:t>Mobile/IoT OS components</a:t>
            </a:r>
          </a:p>
        </p:txBody>
      </p:sp>
      <p:sp>
        <p:nvSpPr>
          <p:cNvPr id="15" name="Rectangle 14">
            <a:extLst>
              <a:ext uri="{FF2B5EF4-FFF2-40B4-BE49-F238E27FC236}">
                <a16:creationId xmlns:a16="http://schemas.microsoft.com/office/drawing/2014/main" id="{5F72F8D7-3416-4C16-481C-8FFB23C3BBC0}"/>
              </a:ext>
            </a:extLst>
          </p:cNvPr>
          <p:cNvSpPr/>
          <p:nvPr/>
        </p:nvSpPr>
        <p:spPr>
          <a:xfrm>
            <a:off x="1252330" y="2065867"/>
            <a:ext cx="4154557" cy="3804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4C9DBCC-F8B1-840C-D0C1-E25C1EEC2DC0}"/>
              </a:ext>
            </a:extLst>
          </p:cNvPr>
          <p:cNvSpPr/>
          <p:nvPr/>
        </p:nvSpPr>
        <p:spPr>
          <a:xfrm>
            <a:off x="2775503" y="3487161"/>
            <a:ext cx="1140516" cy="104360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Kernel</a:t>
            </a:r>
          </a:p>
        </p:txBody>
      </p:sp>
      <p:sp>
        <p:nvSpPr>
          <p:cNvPr id="4" name="Donut 3">
            <a:extLst>
              <a:ext uri="{FF2B5EF4-FFF2-40B4-BE49-F238E27FC236}">
                <a16:creationId xmlns:a16="http://schemas.microsoft.com/office/drawing/2014/main" id="{7F42AD9E-AFDB-D3F5-1764-48151BA22F87}"/>
              </a:ext>
            </a:extLst>
          </p:cNvPr>
          <p:cNvSpPr/>
          <p:nvPr/>
        </p:nvSpPr>
        <p:spPr>
          <a:xfrm>
            <a:off x="1631674" y="2249739"/>
            <a:ext cx="3428173" cy="3518452"/>
          </a:xfrm>
          <a:prstGeom prst="donu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3B67908E-D76F-9A51-56FB-CE5BF86DF0F0}"/>
              </a:ext>
            </a:extLst>
          </p:cNvPr>
          <p:cNvSpPr/>
          <p:nvPr/>
        </p:nvSpPr>
        <p:spPr>
          <a:xfrm>
            <a:off x="5963477" y="2065867"/>
            <a:ext cx="4154557" cy="3804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84388CB-41EF-3D5E-85D2-456A59FAD535}"/>
              </a:ext>
            </a:extLst>
          </p:cNvPr>
          <p:cNvSpPr txBox="1"/>
          <p:nvPr/>
        </p:nvSpPr>
        <p:spPr>
          <a:xfrm>
            <a:off x="6892785" y="3824299"/>
            <a:ext cx="2295939" cy="369332"/>
          </a:xfrm>
          <a:prstGeom prst="rect">
            <a:avLst/>
          </a:prstGeom>
          <a:noFill/>
        </p:spPr>
        <p:txBody>
          <a:bodyPr wrap="square" rtlCol="0">
            <a:spAutoFit/>
          </a:bodyPr>
          <a:lstStyle/>
          <a:p>
            <a:pPr algn="ctr"/>
            <a:r>
              <a:rPr lang="en-US" b="1" dirty="0">
                <a:solidFill>
                  <a:schemeClr val="bg1"/>
                </a:solidFill>
              </a:rPr>
              <a:t>Apps</a:t>
            </a:r>
          </a:p>
        </p:txBody>
      </p:sp>
      <p:sp>
        <p:nvSpPr>
          <p:cNvPr id="7" name="TextBox 6">
            <a:extLst>
              <a:ext uri="{FF2B5EF4-FFF2-40B4-BE49-F238E27FC236}">
                <a16:creationId xmlns:a16="http://schemas.microsoft.com/office/drawing/2014/main" id="{1590889C-0B53-CA20-9B08-D68D5FD70687}"/>
              </a:ext>
            </a:extLst>
          </p:cNvPr>
          <p:cNvSpPr txBox="1"/>
          <p:nvPr/>
        </p:nvSpPr>
        <p:spPr>
          <a:xfrm>
            <a:off x="2437570" y="2561351"/>
            <a:ext cx="2295939" cy="369332"/>
          </a:xfrm>
          <a:prstGeom prst="rect">
            <a:avLst/>
          </a:prstGeom>
          <a:noFill/>
        </p:spPr>
        <p:txBody>
          <a:bodyPr wrap="square" rtlCol="0">
            <a:spAutoFit/>
          </a:bodyPr>
          <a:lstStyle/>
          <a:p>
            <a:r>
              <a:rPr lang="en-US" b="1" dirty="0">
                <a:solidFill>
                  <a:schemeClr val="bg1"/>
                </a:solidFill>
              </a:rPr>
              <a:t>System programs</a:t>
            </a:r>
          </a:p>
        </p:txBody>
      </p:sp>
      <p:sp>
        <p:nvSpPr>
          <p:cNvPr id="17" name="TextBox 16">
            <a:extLst>
              <a:ext uri="{FF2B5EF4-FFF2-40B4-BE49-F238E27FC236}">
                <a16:creationId xmlns:a16="http://schemas.microsoft.com/office/drawing/2014/main" id="{A6357340-8D5C-C2A2-3173-23FD8639BBB0}"/>
              </a:ext>
            </a:extLst>
          </p:cNvPr>
          <p:cNvSpPr txBox="1"/>
          <p:nvPr/>
        </p:nvSpPr>
        <p:spPr>
          <a:xfrm>
            <a:off x="1284635" y="2116005"/>
            <a:ext cx="623678" cy="369332"/>
          </a:xfrm>
          <a:prstGeom prst="rect">
            <a:avLst/>
          </a:prstGeom>
          <a:noFill/>
        </p:spPr>
        <p:txBody>
          <a:bodyPr wrap="square" rtlCol="0">
            <a:spAutoFit/>
          </a:bodyPr>
          <a:lstStyle/>
          <a:p>
            <a:r>
              <a:rPr lang="en-US" b="1" dirty="0">
                <a:solidFill>
                  <a:schemeClr val="bg1"/>
                </a:solidFill>
              </a:rPr>
              <a:t>OS</a:t>
            </a:r>
          </a:p>
        </p:txBody>
      </p:sp>
      <p:sp>
        <p:nvSpPr>
          <p:cNvPr id="21" name="Smiley Face 20">
            <a:extLst>
              <a:ext uri="{FF2B5EF4-FFF2-40B4-BE49-F238E27FC236}">
                <a16:creationId xmlns:a16="http://schemas.microsoft.com/office/drawing/2014/main" id="{48BFCCF9-CE13-5B6A-E62A-7CC9BBD534AC}"/>
              </a:ext>
            </a:extLst>
          </p:cNvPr>
          <p:cNvSpPr/>
          <p:nvPr/>
        </p:nvSpPr>
        <p:spPr>
          <a:xfrm>
            <a:off x="7628280" y="466404"/>
            <a:ext cx="824948" cy="87133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2DCFC04-CB6A-95C7-C3C0-62C48EE3CFAD}"/>
              </a:ext>
            </a:extLst>
          </p:cNvPr>
          <p:cNvCxnSpPr>
            <a:cxnSpLocks/>
            <a:stCxn id="21" idx="4"/>
            <a:endCxn id="18" idx="0"/>
          </p:cNvCxnSpPr>
          <p:nvPr/>
        </p:nvCxnSpPr>
        <p:spPr>
          <a:xfrm>
            <a:off x="8040754" y="1337734"/>
            <a:ext cx="2" cy="7281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0EE300C-3F39-C65A-E79F-352A5796CA4D}"/>
              </a:ext>
            </a:extLst>
          </p:cNvPr>
          <p:cNvCxnSpPr>
            <a:cxnSpLocks/>
            <a:stCxn id="18" idx="1"/>
            <a:endCxn id="15" idx="3"/>
          </p:cNvCxnSpPr>
          <p:nvPr/>
        </p:nvCxnSpPr>
        <p:spPr>
          <a:xfrm flipH="1">
            <a:off x="5406887" y="3968221"/>
            <a:ext cx="55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8A1BF8-5220-ADC9-D4CA-8D294446FADD}"/>
              </a:ext>
            </a:extLst>
          </p:cNvPr>
          <p:cNvSpPr txBox="1"/>
          <p:nvPr/>
        </p:nvSpPr>
        <p:spPr>
          <a:xfrm>
            <a:off x="2713381" y="3136531"/>
            <a:ext cx="1380710" cy="369332"/>
          </a:xfrm>
          <a:prstGeom prst="rect">
            <a:avLst/>
          </a:prstGeom>
          <a:noFill/>
        </p:spPr>
        <p:txBody>
          <a:bodyPr wrap="square" rtlCol="0">
            <a:spAutoFit/>
          </a:bodyPr>
          <a:lstStyle/>
          <a:p>
            <a:r>
              <a:rPr lang="en-US" dirty="0"/>
              <a:t>middleware</a:t>
            </a:r>
          </a:p>
        </p:txBody>
      </p:sp>
      <p:sp>
        <p:nvSpPr>
          <p:cNvPr id="8" name="Footer Placeholder 7">
            <a:extLst>
              <a:ext uri="{FF2B5EF4-FFF2-40B4-BE49-F238E27FC236}">
                <a16:creationId xmlns:a16="http://schemas.microsoft.com/office/drawing/2014/main" id="{D71791B6-BE22-A086-E4A9-0DE539C016FC}"/>
              </a:ext>
            </a:extLst>
          </p:cNvPr>
          <p:cNvSpPr>
            <a:spLocks noGrp="1"/>
          </p:cNvSpPr>
          <p:nvPr>
            <p:ph type="ftr" sz="quarter" idx="11"/>
          </p:nvPr>
        </p:nvSpPr>
        <p:spPr/>
        <p:txBody>
          <a:bodyPr/>
          <a:lstStyle/>
          <a:p>
            <a:r>
              <a:rPr lang="en-US" dirty="0"/>
              <a:t>CC BY-NC-SA 4.0, Dr. Armin Moin, </a:t>
            </a:r>
            <a:r>
              <a:rPr lang="en-US" dirty="0">
                <a:hlinkClick r:id="rId2"/>
              </a:rPr>
              <a:t>https://faculty.uccs.edu/amoin/</a:t>
            </a:r>
            <a:r>
              <a:rPr lang="en-US" dirty="0"/>
              <a:t> </a:t>
            </a:r>
          </a:p>
        </p:txBody>
      </p:sp>
      <p:sp>
        <p:nvSpPr>
          <p:cNvPr id="9" name="Slide Number Placeholder 8">
            <a:extLst>
              <a:ext uri="{FF2B5EF4-FFF2-40B4-BE49-F238E27FC236}">
                <a16:creationId xmlns:a16="http://schemas.microsoft.com/office/drawing/2014/main" id="{51133EA5-4609-E8B3-22F8-1CF8B7BDCCAF}"/>
              </a:ext>
            </a:extLst>
          </p:cNvPr>
          <p:cNvSpPr>
            <a:spLocks noGrp="1"/>
          </p:cNvSpPr>
          <p:nvPr>
            <p:ph type="sldNum" sz="quarter" idx="12"/>
          </p:nvPr>
        </p:nvSpPr>
        <p:spPr/>
        <p:txBody>
          <a:bodyPr/>
          <a:lstStyle/>
          <a:p>
            <a:fld id="{D57F1E4F-1CFF-5643-939E-217C01CDF565}" type="slidenum">
              <a:rPr lang="en-US" smtClean="0"/>
              <a:pPr/>
              <a:t>9</a:t>
            </a:fld>
            <a:endParaRPr lang="en-US"/>
          </a:p>
        </p:txBody>
      </p:sp>
    </p:spTree>
    <p:extLst>
      <p:ext uri="{BB962C8B-B14F-4D97-AF65-F5344CB8AC3E}">
        <p14:creationId xmlns:p14="http://schemas.microsoft.com/office/powerpoint/2010/main" val="722302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2">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FEFB00"/>
      </a:hlink>
      <a:folHlink>
        <a:srgbClr val="FF2600"/>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{BE022D82-B66D-EA47-A7BC-96DD4CF9F29E}tf10001058</Template>
  <TotalTime>15702</TotalTime>
  <Words>1961</Words>
  <Application>Microsoft Macintosh PowerPoint</Application>
  <PresentationFormat>Widescreen</PresentationFormat>
  <Paragraphs>233</Paragraphs>
  <Slides>33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Celestial</vt:lpstr>
      <vt:lpstr>CS 2080:  Programming with UNIX</vt:lpstr>
      <vt:lpstr>Lecture 2: BASIC Operating system concepts</vt:lpstr>
      <vt:lpstr>Operating system (os)</vt:lpstr>
      <vt:lpstr>The Cpu Instruction Cycles</vt:lpstr>
      <vt:lpstr>Computer architecture and organization</vt:lpstr>
      <vt:lpstr>A typical personal computer (PC) system</vt:lpstr>
      <vt:lpstr>Device driver</vt:lpstr>
      <vt:lpstr>OS components</vt:lpstr>
      <vt:lpstr>Mobile/IoT OS components</vt:lpstr>
      <vt:lpstr>Resource-constrained iot devices</vt:lpstr>
      <vt:lpstr>Bootstrap</vt:lpstr>
      <vt:lpstr>Bootstrap</vt:lpstr>
      <vt:lpstr>The interrupts mechanism</vt:lpstr>
      <vt:lpstr>The interrupts mechanism</vt:lpstr>
      <vt:lpstr>Multiprogramming and multitasking</vt:lpstr>
      <vt:lpstr>Multiprogramming and multitasking</vt:lpstr>
      <vt:lpstr>Dual mode and multimode operation</vt:lpstr>
      <vt:lpstr>Dual mode and multimode operation</vt:lpstr>
      <vt:lpstr>Virtualization vs. containerization</vt:lpstr>
      <vt:lpstr>The OS keeps watching</vt:lpstr>
      <vt:lpstr>The OS timer</vt:lpstr>
      <vt:lpstr>Principle-based ethics</vt:lpstr>
      <vt:lpstr>Daniels Fund Ethics Initiative – Principle 1</vt:lpstr>
      <vt:lpstr>Daniels Fund Ethics Initiative – Principle 2</vt:lpstr>
      <vt:lpstr>Daniels Fund Ethics Initiative – Principle 3</vt:lpstr>
      <vt:lpstr>Daniels Fund Ethics Initiative – Principle 4</vt:lpstr>
      <vt:lpstr>Daniels Fund Ethics Initiative – Principle 5</vt:lpstr>
      <vt:lpstr>Daniels Fund Ethics Initiative – Principle 6</vt:lpstr>
      <vt:lpstr>Daniels Fund Ethics Initiative – Principle 7</vt:lpstr>
      <vt:lpstr>Daniels Fund Ethics Initiative – Principle 8</vt:lpstr>
      <vt:lpstr>Team formation</vt:lpstr>
      <vt:lpstr>Project ideation revisited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2080:  Programming with UNIX</dc:title>
  <dc:creator>Armin Moin</dc:creator>
  <cp:lastModifiedBy>Armin Moin</cp:lastModifiedBy>
  <cp:revision>74</cp:revision>
  <dcterms:created xsi:type="dcterms:W3CDTF">2023-07-17T23:42:42Z</dcterms:created>
  <dcterms:modified xsi:type="dcterms:W3CDTF">2024-06-09T19:56:07Z</dcterms:modified>
</cp:coreProperties>
</file>