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90" r:id="rId4"/>
    <p:sldId id="291" r:id="rId5"/>
    <p:sldId id="305" r:id="rId6"/>
    <p:sldId id="300" r:id="rId7"/>
    <p:sldId id="299" r:id="rId8"/>
    <p:sldId id="292" r:id="rId9"/>
    <p:sldId id="293" r:id="rId10"/>
    <p:sldId id="294" r:id="rId11"/>
    <p:sldId id="318" r:id="rId12"/>
    <p:sldId id="306" r:id="rId13"/>
    <p:sldId id="311" r:id="rId14"/>
    <p:sldId id="301" r:id="rId15"/>
    <p:sldId id="296" r:id="rId16"/>
    <p:sldId id="302" r:id="rId17"/>
    <p:sldId id="297" r:id="rId18"/>
    <p:sldId id="303" r:id="rId19"/>
    <p:sldId id="298" r:id="rId20"/>
    <p:sldId id="304" r:id="rId21"/>
    <p:sldId id="295" r:id="rId22"/>
    <p:sldId id="314" r:id="rId23"/>
    <p:sldId id="312" r:id="rId24"/>
    <p:sldId id="316" r:id="rId25"/>
    <p:sldId id="317" r:id="rId26"/>
    <p:sldId id="27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14"/>
    <p:restoredTop sz="78912"/>
  </p:normalViewPr>
  <p:slideViewPr>
    <p:cSldViewPr snapToGrid="0">
      <p:cViewPr varScale="1">
        <p:scale>
          <a:sx n="100" d="100"/>
          <a:sy n="100" d="100"/>
        </p:scale>
        <p:origin x="211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C14FA-6E47-9446-B272-3E77841321A4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F2775-6A3C-5148-B989-A62994904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6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F2775-6A3C-5148-B989-A62994904A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62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F2775-6A3C-5148-B989-A62994904A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33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F2775-6A3C-5148-B989-A62994904A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77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F2775-6A3C-5148-B989-A62994904A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02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F2775-6A3C-5148-B989-A62994904A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0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F2775-6A3C-5148-B989-A62994904A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67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F2775-6A3C-5148-B989-A62994904A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56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F2775-6A3C-5148-B989-A62994904A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37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F2775-6A3C-5148-B989-A62994904A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39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F2775-6A3C-5148-B989-A62994904A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75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F2775-6A3C-5148-B989-A62994904A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82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F2775-6A3C-5148-B989-A62994904A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80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F2775-6A3C-5148-B989-A62994904A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91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F2775-6A3C-5148-B989-A62994904A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072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F2775-6A3C-5148-B989-A62994904A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600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F2775-6A3C-5148-B989-A62994904A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650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4416D-FAA9-CD4B-9728-4889D14CB54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09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F2775-6A3C-5148-B989-A62994904A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85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F2775-6A3C-5148-B989-A62994904A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86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F2775-6A3C-5148-B989-A62994904A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61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F2775-6A3C-5148-B989-A62994904A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4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F2775-6A3C-5148-B989-A62994904A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28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F2775-6A3C-5148-B989-A62994904A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84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F2775-6A3C-5148-B989-A62994904A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7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30B577E-50B0-F043-AE81-7B8C802BC165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>
            <a:lvl1pPr>
              <a:defRPr sz="1200" baseline="0"/>
            </a:lvl1pPr>
          </a:lstStyle>
          <a:p>
            <a:r>
              <a:rPr lang="en-US"/>
              <a:t>CC BY-NC-SA 4.0, Dr. Armin Moin, https://faculty.uccs.edu/amoin/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FE83-4F6F-9C43-9745-2A9531FDB9BD}" type="datetime1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88D89-4F33-C147-9CBD-23CDB33AC6A7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9DD6-68B4-FE44-A7CC-0CA70F507189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A3EF-6014-5A47-8AE2-08A3A824B4C9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8C99-BBD0-024A-896D-B5B3F0C90EE2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4359E-7EDE-9943-9CDE-35AD0AD93D00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2176-C706-974E-9942-64F709D012E1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408A-A5B5-E24E-8658-2A4194AA1869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000" baseline="0"/>
            </a:lvl1pPr>
            <a:lvl2pPr>
              <a:defRPr sz="1800" baseline="0"/>
            </a:lvl2pPr>
            <a:lvl3pPr>
              <a:defRPr sz="16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CED7-A30B-5F4B-A659-D67DF937A7C4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aseline="0"/>
            </a:lvl1pPr>
          </a:lstStyle>
          <a:p>
            <a:r>
              <a:rPr lang="en-US"/>
              <a:t>CC BY-NC-SA 4.0, Dr. Armin Moin, https://faculty.uccs.edu/amoin/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D5D5-1827-7740-9E5C-D72E6714540A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B185-4C78-E846-9834-AE1D9035B56D}" type="datetime1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1BF-557B-8D43-9015-AA0943F04C6A}" type="datetime1">
              <a:rPr lang="en-US" smtClean="0"/>
              <a:t>6/16/24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F25D-8301-D340-A192-C8938B97F9F5}" type="datetime1">
              <a:rPr lang="en-US" smtClean="0"/>
              <a:t>6/16/24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64C7-499A-134D-829B-C6593299F9D0}" type="datetime1">
              <a:rPr lang="en-US" smtClean="0"/>
              <a:t>6/16/24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F223-1FF8-C94B-9B97-DFEB0AE54E68}" type="datetime1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8070-4856-3146-9F48-D94275520BF5}" type="datetime1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A33C9E-72C3-9343-B1BC-8ED3A04AA85D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aculty.uccs.edu/amoi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aculty.uccs.edu/amoi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tty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aculty.uccs.edu/amoin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EC26-48E3-2EEF-EF28-3A5E0CDAD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261536"/>
            <a:ext cx="7197726" cy="2421464"/>
          </a:xfrm>
        </p:spPr>
        <p:txBody>
          <a:bodyPr/>
          <a:lstStyle/>
          <a:p>
            <a:pPr algn="ctr"/>
            <a:r>
              <a:rPr lang="en-US" dirty="0"/>
              <a:t>CS 2080: </a:t>
            </a:r>
            <a:br>
              <a:rPr lang="en-US" dirty="0"/>
            </a:br>
            <a:r>
              <a:rPr lang="en-US" dirty="0"/>
              <a:t>Programming with UNIX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24C5E-0E8A-E8FF-9281-4AE4E5D03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6106" y="3875714"/>
            <a:ext cx="7734650" cy="191548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Armin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assistant professor</a:t>
            </a:r>
          </a:p>
          <a:p>
            <a:pPr algn="l"/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Quantum-Classical AI and Software Engineering (QAS) Lab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Colorado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colorAdo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springs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uccs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Summer 2024</a:t>
            </a:r>
          </a:p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C046E-66E4-FABC-4E93-324791BA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2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80827-A5BB-0F2D-C83E-3ACD8CDC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15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management and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i="1" u="sng" dirty="0"/>
          </a:p>
          <a:p>
            <a:r>
              <a:rPr lang="en-US" i="1" dirty="0" err="1"/>
              <a:t>chmod</a:t>
            </a:r>
            <a:r>
              <a:rPr lang="en-US" dirty="0"/>
              <a:t>: Change access modes on files (Use the –R option for directories and their content)</a:t>
            </a:r>
          </a:p>
          <a:p>
            <a:pPr lvl="1"/>
            <a:r>
              <a:rPr lang="en-US" dirty="0"/>
              <a:t>User (u), group (g), others (o)</a:t>
            </a:r>
          </a:p>
          <a:p>
            <a:pPr lvl="1"/>
            <a:r>
              <a:rPr lang="en-US" dirty="0"/>
              <a:t>Read (r), write (w), execute (x)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rwx</a:t>
            </a:r>
            <a:r>
              <a:rPr lang="en-US" dirty="0" err="1">
                <a:solidFill>
                  <a:srgbClr val="FFC000"/>
                </a:solidFill>
              </a:rPr>
              <a:t>rwx</a:t>
            </a:r>
            <a:r>
              <a:rPr lang="en-US" dirty="0" err="1">
                <a:solidFill>
                  <a:srgbClr val="FF0000"/>
                </a:solidFill>
              </a:rPr>
              <a:t>rwx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4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management and permissions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i="1" u="sng" dirty="0"/>
          </a:p>
          <a:p>
            <a:pPr lvl="1"/>
            <a:r>
              <a:rPr lang="en-US" i="1" dirty="0"/>
              <a:t>E.g., </a:t>
            </a:r>
            <a:r>
              <a:rPr lang="en-US" i="1" dirty="0" err="1"/>
              <a:t>chmod</a:t>
            </a:r>
            <a:r>
              <a:rPr lang="en-US" i="1" dirty="0"/>
              <a:t> u-x -&gt; </a:t>
            </a:r>
            <a:r>
              <a:rPr lang="en-US" dirty="0"/>
              <a:t>-</a:t>
            </a:r>
            <a:r>
              <a:rPr lang="en-US" dirty="0" err="1"/>
              <a:t>rw-</a:t>
            </a:r>
            <a:r>
              <a:rPr lang="en-US" dirty="0" err="1">
                <a:solidFill>
                  <a:srgbClr val="FFC000"/>
                </a:solidFill>
              </a:rPr>
              <a:t>rwx</a:t>
            </a:r>
            <a:r>
              <a:rPr lang="en-US" dirty="0" err="1">
                <a:solidFill>
                  <a:srgbClr val="FF0000"/>
                </a:solidFill>
              </a:rPr>
              <a:t>rwx</a:t>
            </a:r>
            <a:endParaRPr lang="en-US" i="1" dirty="0"/>
          </a:p>
          <a:p>
            <a:pPr lvl="1"/>
            <a:r>
              <a:rPr lang="en-US" i="1" dirty="0"/>
              <a:t>E.g., </a:t>
            </a:r>
            <a:r>
              <a:rPr lang="en-US" i="1" dirty="0" err="1"/>
              <a:t>chmod</a:t>
            </a:r>
            <a:r>
              <a:rPr lang="en-US" i="1" dirty="0"/>
              <a:t> o-r -&gt; </a:t>
            </a:r>
            <a:r>
              <a:rPr lang="en-US" dirty="0"/>
              <a:t>-</a:t>
            </a:r>
            <a:r>
              <a:rPr lang="en-US" dirty="0" err="1"/>
              <a:t>rw-</a:t>
            </a:r>
            <a:r>
              <a:rPr lang="en-US" dirty="0" err="1">
                <a:solidFill>
                  <a:srgbClr val="FFC000"/>
                </a:solidFill>
              </a:rPr>
              <a:t>rwx</a:t>
            </a:r>
            <a:r>
              <a:rPr lang="en-US" dirty="0" err="1">
                <a:solidFill>
                  <a:srgbClr val="FF0000"/>
                </a:solidFill>
              </a:rPr>
              <a:t>-wx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i="1" dirty="0"/>
              <a:t>E.g., </a:t>
            </a:r>
            <a:r>
              <a:rPr lang="en-US" i="1" dirty="0" err="1"/>
              <a:t>chmod</a:t>
            </a:r>
            <a:r>
              <a:rPr lang="en-US" i="1" dirty="0"/>
              <a:t> </a:t>
            </a:r>
            <a:r>
              <a:rPr lang="en-US" i="1" dirty="0" err="1"/>
              <a:t>u+x</a:t>
            </a:r>
            <a:r>
              <a:rPr lang="en-US" i="1" dirty="0"/>
              <a:t> -&gt; </a:t>
            </a:r>
            <a:r>
              <a:rPr lang="en-US" dirty="0"/>
              <a:t>-</a:t>
            </a:r>
            <a:r>
              <a:rPr lang="en-US" dirty="0" err="1"/>
              <a:t>rwx</a:t>
            </a:r>
            <a:r>
              <a:rPr lang="en-US" dirty="0" err="1">
                <a:solidFill>
                  <a:srgbClr val="FFC000"/>
                </a:solidFill>
              </a:rPr>
              <a:t>rwx</a:t>
            </a:r>
            <a:r>
              <a:rPr lang="en-US" dirty="0" err="1">
                <a:solidFill>
                  <a:srgbClr val="FF0000"/>
                </a:solidFill>
              </a:rPr>
              <a:t>-wx</a:t>
            </a:r>
            <a:endParaRPr lang="en-US" i="1" dirty="0"/>
          </a:p>
          <a:p>
            <a:pPr lvl="1"/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55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management and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i="1" u="sng" dirty="0"/>
          </a:p>
          <a:p>
            <a:r>
              <a:rPr lang="en-US" dirty="0"/>
              <a:t>Alternative to r, w, and x: Numeric codes:</a:t>
            </a:r>
          </a:p>
          <a:p>
            <a:pPr lvl="1"/>
            <a:r>
              <a:rPr lang="en-US" dirty="0"/>
              <a:t>0  = No permission</a:t>
            </a:r>
          </a:p>
          <a:p>
            <a:pPr lvl="1"/>
            <a:r>
              <a:rPr lang="en-US" dirty="0"/>
              <a:t>1 = Execute</a:t>
            </a:r>
          </a:p>
          <a:p>
            <a:pPr lvl="1"/>
            <a:r>
              <a:rPr lang="en-US" dirty="0"/>
              <a:t>2 = Write</a:t>
            </a:r>
          </a:p>
          <a:p>
            <a:pPr lvl="1"/>
            <a:r>
              <a:rPr lang="en-US" dirty="0"/>
              <a:t>4 = Read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12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management and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i="1" u="sng" dirty="0"/>
          </a:p>
          <a:p>
            <a:r>
              <a:rPr lang="en-US" dirty="0"/>
              <a:t>For example, for -</a:t>
            </a:r>
            <a:r>
              <a:rPr lang="en-US" dirty="0" err="1"/>
              <a:t>rw</a:t>
            </a:r>
            <a:r>
              <a:rPr lang="en-US" dirty="0"/>
              <a:t>-------</a:t>
            </a:r>
          </a:p>
          <a:p>
            <a:pPr marL="0" indent="0">
              <a:buNone/>
            </a:pPr>
            <a:r>
              <a:rPr lang="en-US" dirty="0"/>
              <a:t>	User: r and w, thus 4+2=6</a:t>
            </a:r>
          </a:p>
          <a:p>
            <a:pPr marL="0" indent="0">
              <a:buNone/>
            </a:pPr>
            <a:r>
              <a:rPr lang="en-US" dirty="0"/>
              <a:t>	Group: 0</a:t>
            </a:r>
          </a:p>
          <a:p>
            <a:pPr marL="0" indent="0">
              <a:buNone/>
            </a:pPr>
            <a:r>
              <a:rPr lang="en-US" dirty="0"/>
              <a:t>	Others: 0</a:t>
            </a:r>
          </a:p>
          <a:p>
            <a:pPr marL="0" indent="0">
              <a:buNone/>
            </a:pPr>
            <a:r>
              <a:rPr lang="en-US" dirty="0"/>
              <a:t>	Hence: 600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74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i="1" u="sng" dirty="0"/>
          </a:p>
          <a:p>
            <a:r>
              <a:rPr lang="en-US" i="1" dirty="0" err="1"/>
              <a:t>chown</a:t>
            </a:r>
            <a:r>
              <a:rPr lang="en-US" dirty="0"/>
              <a:t>: Change file owner (Use the –R option for directories and their content)</a:t>
            </a:r>
          </a:p>
          <a:p>
            <a:r>
              <a:rPr lang="en-US" i="1" dirty="0" err="1"/>
              <a:t>chgrp</a:t>
            </a:r>
            <a:r>
              <a:rPr lang="en-US" dirty="0"/>
              <a:t>: Change file group (Use the –R option for directories and their content)</a:t>
            </a:r>
          </a:p>
          <a:p>
            <a:r>
              <a:rPr lang="en-US" i="1" dirty="0" err="1"/>
              <a:t>cksum</a:t>
            </a:r>
            <a:r>
              <a:rPr lang="en-US" dirty="0"/>
              <a:t>: Print a file checksum, POSIX standard algorithm</a:t>
            </a:r>
          </a:p>
          <a:p>
            <a:r>
              <a:rPr lang="en-US" i="1" dirty="0"/>
              <a:t>md5sum</a:t>
            </a:r>
            <a:r>
              <a:rPr lang="en-US" dirty="0"/>
              <a:t>: Print a file’s checksum using the Message Digest 5 (MD5) algorithm</a:t>
            </a:r>
          </a:p>
          <a:p>
            <a:r>
              <a:rPr lang="en-US" i="1" dirty="0"/>
              <a:t>cp</a:t>
            </a:r>
            <a:r>
              <a:rPr lang="en-US" dirty="0"/>
              <a:t>: Copy files (</a:t>
            </a:r>
            <a:r>
              <a:rPr lang="en-US" i="1" dirty="0"/>
              <a:t>cp –r</a:t>
            </a:r>
            <a:r>
              <a:rPr lang="en-US" dirty="0"/>
              <a:t> for copying directories)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60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cd</a:t>
            </a:r>
            <a:r>
              <a:rPr lang="en-US" dirty="0"/>
              <a:t>: Change directory (requires execution permissions in that directory)</a:t>
            </a:r>
          </a:p>
          <a:p>
            <a:r>
              <a:rPr lang="en-US" i="1" dirty="0"/>
              <a:t>file</a:t>
            </a:r>
            <a:r>
              <a:rPr lang="en-US" dirty="0"/>
              <a:t>: Determine a file’s type (e.g., ASCII text)</a:t>
            </a:r>
          </a:p>
          <a:p>
            <a:r>
              <a:rPr lang="en-US" i="1" dirty="0"/>
              <a:t>head</a:t>
            </a:r>
            <a:r>
              <a:rPr lang="en-US" dirty="0"/>
              <a:t>: Show the first few lines of a file (use the –n option to specify the number of lines)</a:t>
            </a:r>
          </a:p>
          <a:p>
            <a:pPr lvl="1"/>
            <a:r>
              <a:rPr lang="en-US" dirty="0"/>
              <a:t>E.g., head –n 10</a:t>
            </a:r>
          </a:p>
          <a:p>
            <a:r>
              <a:rPr lang="en-US" i="1" dirty="0"/>
              <a:t>tail</a:t>
            </a:r>
            <a:r>
              <a:rPr lang="en-US" dirty="0"/>
              <a:t>: Show the last few lines of a file (use the –n option to specify the number of lines)</a:t>
            </a:r>
          </a:p>
          <a:p>
            <a:pPr lvl="1"/>
            <a:r>
              <a:rPr lang="en-US" dirty="0"/>
              <a:t>E.g., tail –n 10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84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more</a:t>
            </a:r>
            <a:r>
              <a:rPr lang="en-US" dirty="0"/>
              <a:t>: Display files by screenful</a:t>
            </a:r>
          </a:p>
          <a:p>
            <a:r>
              <a:rPr lang="en-US" i="1" dirty="0"/>
              <a:t>less</a:t>
            </a:r>
            <a:r>
              <a:rPr lang="en-US" dirty="0"/>
              <a:t>: Similar to more, but more sophisticated</a:t>
            </a:r>
          </a:p>
          <a:p>
            <a:r>
              <a:rPr lang="en-US" i="1" dirty="0"/>
              <a:t>ls</a:t>
            </a:r>
            <a:r>
              <a:rPr lang="en-US" dirty="0"/>
              <a:t>: List files or directories</a:t>
            </a:r>
          </a:p>
          <a:p>
            <a:pPr lvl="1"/>
            <a:r>
              <a:rPr lang="en-US" dirty="0"/>
              <a:t>ls -l</a:t>
            </a:r>
          </a:p>
          <a:p>
            <a:pPr lvl="1"/>
            <a:r>
              <a:rPr lang="en-US" dirty="0"/>
              <a:t>ls -a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03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ln</a:t>
            </a:r>
            <a:r>
              <a:rPr lang="en-US" dirty="0"/>
              <a:t>: Create file name aliases</a:t>
            </a:r>
          </a:p>
          <a:p>
            <a:pPr lvl="1"/>
            <a:r>
              <a:rPr lang="en-US" dirty="0"/>
              <a:t>By default, a hard-link (must be on the same filesystem). Still works after moving the target!</a:t>
            </a:r>
          </a:p>
          <a:p>
            <a:pPr lvl="1"/>
            <a:r>
              <a:rPr lang="en-US" dirty="0"/>
              <a:t>If –s or –symbolic used, a separate file (sort of a “shortcut”) created. Moving would break it!</a:t>
            </a:r>
          </a:p>
          <a:p>
            <a:r>
              <a:rPr lang="en-US" i="1" dirty="0"/>
              <a:t>locate</a:t>
            </a:r>
            <a:r>
              <a:rPr lang="en-US" dirty="0"/>
              <a:t>: locate or </a:t>
            </a:r>
            <a:r>
              <a:rPr lang="en-US" dirty="0" err="1"/>
              <a:t>plocate</a:t>
            </a:r>
            <a:r>
              <a:rPr lang="en-US" dirty="0"/>
              <a:t> is a fast way to find a file based on its name (matching pattern)</a:t>
            </a:r>
          </a:p>
          <a:p>
            <a:r>
              <a:rPr lang="en-US" i="1" dirty="0" err="1"/>
              <a:t>mkdir</a:t>
            </a:r>
            <a:r>
              <a:rPr lang="en-US" dirty="0"/>
              <a:t>: Create a directory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67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mv</a:t>
            </a:r>
            <a:r>
              <a:rPr lang="en-US" dirty="0"/>
              <a:t>: Move or rename files or directories</a:t>
            </a:r>
          </a:p>
          <a:p>
            <a:r>
              <a:rPr lang="en-US" i="1" dirty="0"/>
              <a:t>rm</a:t>
            </a:r>
            <a:r>
              <a:rPr lang="en-US" dirty="0"/>
              <a:t>: Remove files (use –r or </a:t>
            </a:r>
            <a:r>
              <a:rPr lang="en-US" dirty="0" err="1"/>
              <a:t>rmdir</a:t>
            </a:r>
            <a:r>
              <a:rPr lang="en-US" dirty="0"/>
              <a:t> for removing directories)</a:t>
            </a:r>
          </a:p>
          <a:p>
            <a:r>
              <a:rPr lang="en-US" i="1" dirty="0" err="1"/>
              <a:t>pwd</a:t>
            </a:r>
            <a:r>
              <a:rPr lang="en-US" dirty="0"/>
              <a:t>: Print the working directory’s 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3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/>
          </a:p>
          <a:p>
            <a:endParaRPr lang="en-US" i="1" dirty="0"/>
          </a:p>
          <a:p>
            <a:r>
              <a:rPr lang="en-US" i="1" dirty="0" err="1"/>
              <a:t>scp</a:t>
            </a:r>
            <a:r>
              <a:rPr lang="en-US" dirty="0"/>
              <a:t>: Copy files to a remote system securely using SSH</a:t>
            </a:r>
          </a:p>
          <a:p>
            <a:r>
              <a:rPr lang="en-US" i="1" dirty="0" err="1"/>
              <a:t>csplit</a:t>
            </a:r>
            <a:r>
              <a:rPr lang="en-US" dirty="0"/>
              <a:t>: Break files at specific locations</a:t>
            </a:r>
          </a:p>
          <a:p>
            <a:pPr lvl="1"/>
            <a:r>
              <a:rPr lang="en-US" i="1" dirty="0"/>
              <a:t>E.g., </a:t>
            </a:r>
            <a:r>
              <a:rPr lang="en-US" i="1" dirty="0" err="1"/>
              <a:t>csplit</a:t>
            </a:r>
            <a:r>
              <a:rPr lang="en-US" i="1" dirty="0"/>
              <a:t> f1.txt 2 (i.e., from line 2)</a:t>
            </a:r>
          </a:p>
          <a:p>
            <a:r>
              <a:rPr lang="en-US" i="1" dirty="0"/>
              <a:t>split</a:t>
            </a:r>
            <a:r>
              <a:rPr lang="en-US" dirty="0"/>
              <a:t>: Split files evenly</a:t>
            </a:r>
          </a:p>
          <a:p>
            <a:pPr lvl="1"/>
            <a:r>
              <a:rPr lang="en-US" dirty="0"/>
              <a:t>Default size: 1000 lines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5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4: Linux Bash Shell commands I + Linux 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Outline:</a:t>
            </a:r>
          </a:p>
          <a:p>
            <a:pPr lvl="1"/>
            <a:r>
              <a:rPr lang="en-US" dirty="0"/>
              <a:t>Switching user </a:t>
            </a:r>
          </a:p>
          <a:p>
            <a:pPr lvl="1"/>
            <a:r>
              <a:rPr lang="en-US" dirty="0"/>
              <a:t>Installation</a:t>
            </a:r>
          </a:p>
          <a:p>
            <a:pPr lvl="1"/>
            <a:r>
              <a:rPr lang="en-US" dirty="0"/>
              <a:t>Information</a:t>
            </a:r>
          </a:p>
          <a:p>
            <a:pPr lvl="1"/>
            <a:r>
              <a:rPr lang="en-US" dirty="0"/>
              <a:t>Communication</a:t>
            </a:r>
          </a:p>
          <a:p>
            <a:pPr lvl="1"/>
            <a:r>
              <a:rPr lang="en-US" dirty="0"/>
              <a:t>Comparison</a:t>
            </a:r>
          </a:p>
          <a:p>
            <a:pPr lvl="1"/>
            <a:r>
              <a:rPr lang="en-US" dirty="0"/>
              <a:t>File management and permissions</a:t>
            </a:r>
          </a:p>
          <a:p>
            <a:pPr lvl="1"/>
            <a:r>
              <a:rPr lang="en-US" dirty="0"/>
              <a:t>Miscellaneous</a:t>
            </a:r>
          </a:p>
          <a:p>
            <a:pPr lvl="1"/>
            <a:r>
              <a:rPr lang="en-US" dirty="0"/>
              <a:t>SSH keys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2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77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i="1" dirty="0"/>
          </a:p>
          <a:p>
            <a:endParaRPr lang="en-US" i="1" dirty="0"/>
          </a:p>
          <a:p>
            <a:r>
              <a:rPr lang="en-US" i="1" dirty="0" err="1"/>
              <a:t>wc</a:t>
            </a:r>
            <a:r>
              <a:rPr lang="en-US" dirty="0"/>
              <a:t>: Count a file’s lines, words, and characters (use –m for characters, –w for words, and -l for lines) – by default lines</a:t>
            </a:r>
          </a:p>
          <a:p>
            <a:r>
              <a:rPr lang="en-US" i="1" dirty="0"/>
              <a:t>cat</a:t>
            </a:r>
            <a:r>
              <a:rPr lang="en-US" dirty="0"/>
              <a:t>: Concatenate files or print the content (use &gt;&gt; to append or &gt; to substitute content)</a:t>
            </a:r>
          </a:p>
          <a:p>
            <a:pPr lvl="1"/>
            <a:r>
              <a:rPr lang="en-US" dirty="0"/>
              <a:t>cat f1</a:t>
            </a:r>
          </a:p>
          <a:p>
            <a:pPr lvl="1"/>
            <a:r>
              <a:rPr lang="en-US" dirty="0"/>
              <a:t>cat f1 &gt;&gt; f2</a:t>
            </a:r>
          </a:p>
          <a:p>
            <a:pPr lvl="1"/>
            <a:r>
              <a:rPr lang="en-US" dirty="0"/>
              <a:t>cat f1 &gt; f2  </a:t>
            </a:r>
          </a:p>
          <a:p>
            <a:r>
              <a:rPr lang="en-US" i="1" dirty="0"/>
              <a:t>nano</a:t>
            </a:r>
            <a:r>
              <a:rPr lang="en-US" dirty="0"/>
              <a:t>: Simple text editor (We’ll talk about editors in Lecture 7 and Lab 5)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47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banner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589F90-6EA9-41A3-AE66-87AA4071F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991" y="1066800"/>
            <a:ext cx="7772400" cy="458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55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key pair: public key + private key for each machine</a:t>
            </a:r>
          </a:p>
          <a:p>
            <a:r>
              <a:rPr lang="en-US" dirty="0"/>
              <a:t>Pairing enabled by a cryptographic algorithm </a:t>
            </a:r>
          </a:p>
          <a:p>
            <a:r>
              <a:rPr lang="en-US" dirty="0"/>
              <a:t>Public key: To be shared globally</a:t>
            </a:r>
          </a:p>
          <a:p>
            <a:r>
              <a:rPr lang="en-US" dirty="0"/>
              <a:t>Private key: To be kept secret (never share)</a:t>
            </a:r>
          </a:p>
          <a:p>
            <a:r>
              <a:rPr lang="en-US" dirty="0"/>
              <a:t>The concept is known as </a:t>
            </a:r>
            <a:r>
              <a:rPr lang="en-US" b="1" dirty="0"/>
              <a:t>asymmetric</a:t>
            </a:r>
            <a:r>
              <a:rPr lang="en-US" dirty="0"/>
              <a:t> cryptography or </a:t>
            </a:r>
            <a:r>
              <a:rPr lang="en-US" b="1" dirty="0"/>
              <a:t>public key </a:t>
            </a:r>
            <a:r>
              <a:rPr lang="en-US" dirty="0"/>
              <a:t>cryptography</a:t>
            </a:r>
          </a:p>
          <a:p>
            <a:r>
              <a:rPr lang="en-US" dirty="0"/>
              <a:t>Use cases: password-less (more secure) authentication and digital signatures (e.g., OpenPGP)</a:t>
            </a:r>
          </a:p>
          <a:p>
            <a:r>
              <a:rPr lang="en-US" dirty="0"/>
              <a:t>Here, we focus on the former (</a:t>
            </a:r>
            <a:r>
              <a:rPr lang="en-US" b="1" dirty="0"/>
              <a:t>authentication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54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2DF315E-3FEB-3E87-2275-06A8818CAF8D}"/>
              </a:ext>
            </a:extLst>
          </p:cNvPr>
          <p:cNvSpPr/>
          <p:nvPr/>
        </p:nvSpPr>
        <p:spPr>
          <a:xfrm>
            <a:off x="5751513" y="2387600"/>
            <a:ext cx="4318000" cy="311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6C80A67-99F3-6523-6824-F66CA8386E08}"/>
              </a:ext>
            </a:extLst>
          </p:cNvPr>
          <p:cNvSpPr/>
          <p:nvPr/>
        </p:nvSpPr>
        <p:spPr>
          <a:xfrm>
            <a:off x="685800" y="2387600"/>
            <a:ext cx="4318000" cy="311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keys: Authentication with and without them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B63FDB2-6BDB-B89C-3A38-37B94E22FDA3}"/>
              </a:ext>
            </a:extLst>
          </p:cNvPr>
          <p:cNvSpPr/>
          <p:nvPr/>
        </p:nvSpPr>
        <p:spPr>
          <a:xfrm>
            <a:off x="5857609" y="3079749"/>
            <a:ext cx="1529295" cy="172720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Client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7ED6093-32CB-95C3-FFA4-C2F97A43910E}"/>
              </a:ext>
            </a:extLst>
          </p:cNvPr>
          <p:cNvSpPr/>
          <p:nvPr/>
        </p:nvSpPr>
        <p:spPr>
          <a:xfrm>
            <a:off x="8363743" y="3104620"/>
            <a:ext cx="1529295" cy="172720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179673-4A9B-041B-F391-B5262D22BE7E}"/>
              </a:ext>
            </a:extLst>
          </p:cNvPr>
          <p:cNvCxnSpPr>
            <a:cxnSpLocks/>
          </p:cNvCxnSpPr>
          <p:nvPr/>
        </p:nvCxnSpPr>
        <p:spPr>
          <a:xfrm>
            <a:off x="7386904" y="3403600"/>
            <a:ext cx="976839" cy="0"/>
          </a:xfrm>
          <a:prstGeom prst="straightConnector1">
            <a:avLst/>
          </a:prstGeom>
          <a:ln w="476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1A69842-5543-5D3A-2938-1112FE78F623}"/>
              </a:ext>
            </a:extLst>
          </p:cNvPr>
          <p:cNvSpPr/>
          <p:nvPr/>
        </p:nvSpPr>
        <p:spPr>
          <a:xfrm>
            <a:off x="845341" y="3054878"/>
            <a:ext cx="1529295" cy="172720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Client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88A4C3D-8639-A307-AB97-0694DD5C4BB0}"/>
              </a:ext>
            </a:extLst>
          </p:cNvPr>
          <p:cNvSpPr/>
          <p:nvPr/>
        </p:nvSpPr>
        <p:spPr>
          <a:xfrm>
            <a:off x="3351475" y="3079749"/>
            <a:ext cx="1529295" cy="172720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Server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15CCE5-A79E-A1B1-2146-550C678DA1A6}"/>
              </a:ext>
            </a:extLst>
          </p:cNvPr>
          <p:cNvCxnSpPr>
            <a:cxnSpLocks/>
          </p:cNvCxnSpPr>
          <p:nvPr/>
        </p:nvCxnSpPr>
        <p:spPr>
          <a:xfrm>
            <a:off x="2374636" y="3378729"/>
            <a:ext cx="976839" cy="0"/>
          </a:xfrm>
          <a:prstGeom prst="straightConnector1">
            <a:avLst/>
          </a:prstGeom>
          <a:ln w="476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63FA2F-29CB-53B5-50C3-95457BACF781}"/>
              </a:ext>
            </a:extLst>
          </p:cNvPr>
          <p:cNvSpPr txBox="1"/>
          <p:nvPr/>
        </p:nvSpPr>
        <p:spPr>
          <a:xfrm>
            <a:off x="2321588" y="3054878"/>
            <a:ext cx="1082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User’s Password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ACFD03-31B4-4321-B822-57AE72637AB8}"/>
              </a:ext>
            </a:extLst>
          </p:cNvPr>
          <p:cNvSpPr txBox="1"/>
          <p:nvPr/>
        </p:nvSpPr>
        <p:spPr>
          <a:xfrm>
            <a:off x="7386904" y="3079749"/>
            <a:ext cx="1082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User’s SSH Public Key</a:t>
            </a:r>
          </a:p>
        </p:txBody>
      </p:sp>
    </p:spTree>
    <p:extLst>
      <p:ext uri="{BB962C8B-B14F-4D97-AF65-F5344CB8AC3E}">
        <p14:creationId xmlns:p14="http://schemas.microsoft.com/office/powerpoint/2010/main" val="1920482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2DF315E-3FEB-3E87-2275-06A8818CAF8D}"/>
              </a:ext>
            </a:extLst>
          </p:cNvPr>
          <p:cNvSpPr/>
          <p:nvPr/>
        </p:nvSpPr>
        <p:spPr>
          <a:xfrm>
            <a:off x="5751513" y="2387600"/>
            <a:ext cx="4318000" cy="311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6C80A67-99F3-6523-6824-F66CA8386E08}"/>
              </a:ext>
            </a:extLst>
          </p:cNvPr>
          <p:cNvSpPr/>
          <p:nvPr/>
        </p:nvSpPr>
        <p:spPr>
          <a:xfrm>
            <a:off x="685800" y="2387600"/>
            <a:ext cx="4318000" cy="311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keys: Authentication with and without them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B63FDB2-6BDB-B89C-3A38-37B94E22FDA3}"/>
              </a:ext>
            </a:extLst>
          </p:cNvPr>
          <p:cNvSpPr/>
          <p:nvPr/>
        </p:nvSpPr>
        <p:spPr>
          <a:xfrm>
            <a:off x="5857609" y="3079749"/>
            <a:ext cx="1529295" cy="172720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Client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7ED6093-32CB-95C3-FFA4-C2F97A43910E}"/>
              </a:ext>
            </a:extLst>
          </p:cNvPr>
          <p:cNvSpPr/>
          <p:nvPr/>
        </p:nvSpPr>
        <p:spPr>
          <a:xfrm>
            <a:off x="8363743" y="3104620"/>
            <a:ext cx="1529295" cy="172720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179673-4A9B-041B-F391-B5262D22BE7E}"/>
              </a:ext>
            </a:extLst>
          </p:cNvPr>
          <p:cNvCxnSpPr>
            <a:cxnSpLocks/>
          </p:cNvCxnSpPr>
          <p:nvPr/>
        </p:nvCxnSpPr>
        <p:spPr>
          <a:xfrm>
            <a:off x="7386904" y="3403600"/>
            <a:ext cx="976839" cy="0"/>
          </a:xfrm>
          <a:prstGeom prst="straightConnector1">
            <a:avLst/>
          </a:prstGeom>
          <a:ln w="476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1A69842-5543-5D3A-2938-1112FE78F623}"/>
              </a:ext>
            </a:extLst>
          </p:cNvPr>
          <p:cNvSpPr/>
          <p:nvPr/>
        </p:nvSpPr>
        <p:spPr>
          <a:xfrm>
            <a:off x="845341" y="3054878"/>
            <a:ext cx="1529295" cy="172720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Client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88A4C3D-8639-A307-AB97-0694DD5C4BB0}"/>
              </a:ext>
            </a:extLst>
          </p:cNvPr>
          <p:cNvSpPr/>
          <p:nvPr/>
        </p:nvSpPr>
        <p:spPr>
          <a:xfrm>
            <a:off x="3351475" y="3079749"/>
            <a:ext cx="1529295" cy="172720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Server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15CCE5-A79E-A1B1-2146-550C678DA1A6}"/>
              </a:ext>
            </a:extLst>
          </p:cNvPr>
          <p:cNvCxnSpPr>
            <a:cxnSpLocks/>
          </p:cNvCxnSpPr>
          <p:nvPr/>
        </p:nvCxnSpPr>
        <p:spPr>
          <a:xfrm>
            <a:off x="2374636" y="3378729"/>
            <a:ext cx="976839" cy="0"/>
          </a:xfrm>
          <a:prstGeom prst="straightConnector1">
            <a:avLst/>
          </a:prstGeom>
          <a:ln w="476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63FA2F-29CB-53B5-50C3-95457BACF781}"/>
              </a:ext>
            </a:extLst>
          </p:cNvPr>
          <p:cNvSpPr txBox="1"/>
          <p:nvPr/>
        </p:nvSpPr>
        <p:spPr>
          <a:xfrm>
            <a:off x="2321588" y="3054878"/>
            <a:ext cx="1082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User’s Password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ACFD03-31B4-4321-B822-57AE72637AB8}"/>
              </a:ext>
            </a:extLst>
          </p:cNvPr>
          <p:cNvSpPr txBox="1"/>
          <p:nvPr/>
        </p:nvSpPr>
        <p:spPr>
          <a:xfrm>
            <a:off x="7386904" y="3079749"/>
            <a:ext cx="1082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User’s SSH Public Key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63BCDC6C-3F68-54CA-3851-21EB1C02F5E5}"/>
              </a:ext>
            </a:extLst>
          </p:cNvPr>
          <p:cNvSpPr/>
          <p:nvPr/>
        </p:nvSpPr>
        <p:spPr>
          <a:xfrm>
            <a:off x="2685656" y="4217197"/>
            <a:ext cx="2181089" cy="1580883"/>
          </a:xfrm>
          <a:prstGeom prst="cloud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already exists in /</a:t>
            </a:r>
            <a:r>
              <a:rPr lang="en-US" dirty="0" err="1"/>
              <a:t>etc</a:t>
            </a:r>
            <a:r>
              <a:rPr lang="en-US" dirty="0"/>
              <a:t>/passwd. 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1440BE26-BB65-4161-9276-685600031C5D}"/>
              </a:ext>
            </a:extLst>
          </p:cNvPr>
          <p:cNvSpPr/>
          <p:nvPr/>
        </p:nvSpPr>
        <p:spPr>
          <a:xfrm>
            <a:off x="7711949" y="4289161"/>
            <a:ext cx="2801366" cy="2327539"/>
          </a:xfrm>
          <a:prstGeom prst="cloud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Key already added to /home/</a:t>
            </a:r>
            <a:r>
              <a:rPr lang="en-US" i="1" dirty="0"/>
              <a:t>user</a:t>
            </a:r>
            <a:r>
              <a:rPr lang="en-US" dirty="0"/>
              <a:t>/.ssh/</a:t>
            </a:r>
            <a:r>
              <a:rPr lang="en-US" dirty="0" err="1"/>
              <a:t>authorized_keys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430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Ssh key pair/importing a public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an SSH key pair</a:t>
            </a:r>
          </a:p>
          <a:p>
            <a:pPr lvl="1"/>
            <a:r>
              <a:rPr lang="en-US" dirty="0"/>
              <a:t>AWS Dashboard: We’ll see how to do this in Lab 2.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ssh-keygen</a:t>
            </a:r>
            <a:r>
              <a:rPr lang="en-US" dirty="0"/>
              <a:t> command in the terminal</a:t>
            </a:r>
          </a:p>
          <a:p>
            <a:pPr lvl="1"/>
            <a:r>
              <a:rPr lang="en-US" dirty="0"/>
              <a:t>Other tools (e.g., PuTTY, see </a:t>
            </a:r>
            <a:r>
              <a:rPr lang="en-US" dirty="0">
                <a:hlinkClick r:id="rId3"/>
              </a:rPr>
              <a:t>https://www.putty.org</a:t>
            </a:r>
            <a:r>
              <a:rPr lang="en-US" dirty="0"/>
              <a:t>)</a:t>
            </a:r>
          </a:p>
          <a:p>
            <a:r>
              <a:rPr lang="en-US" dirty="0"/>
              <a:t>Importing an existing SSH public key (We’ll see how to do this in Lab 2)</a:t>
            </a:r>
          </a:p>
          <a:p>
            <a:pPr lvl="1"/>
            <a:r>
              <a:rPr lang="en-US" dirty="0"/>
              <a:t>AWS Dashboard</a:t>
            </a:r>
          </a:p>
          <a:p>
            <a:pPr lvl="1"/>
            <a:r>
              <a:rPr lang="en-US" dirty="0"/>
              <a:t>Append the public key to /home/user/.ssh/</a:t>
            </a:r>
            <a:r>
              <a:rPr lang="en-US" dirty="0" err="1"/>
              <a:t>authorized_keys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4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75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134D-568F-B9B7-364E-A2FE4488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4443-12B6-7AF2-5C9A-688D3B84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See you!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E85CE-2402-B0A4-822F-57F12BCF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3A006-A920-9D39-225A-94A49EFE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err="1"/>
              <a:t>su</a:t>
            </a:r>
            <a:endParaRPr lang="en-US" i="1" dirty="0"/>
          </a:p>
          <a:p>
            <a:pPr lvl="1"/>
            <a:r>
              <a:rPr lang="en-US" dirty="0"/>
              <a:t>Switch to a different user, e.g., </a:t>
            </a:r>
            <a:r>
              <a:rPr lang="en-US" i="1" dirty="0" err="1"/>
              <a:t>su</a:t>
            </a:r>
            <a:r>
              <a:rPr lang="en-US" i="1" dirty="0"/>
              <a:t> </a:t>
            </a:r>
            <a:r>
              <a:rPr lang="en-US" i="1" dirty="0" err="1"/>
              <a:t>alice</a:t>
            </a:r>
            <a:endParaRPr lang="en-US" i="1" dirty="0"/>
          </a:p>
          <a:p>
            <a:pPr lvl="1"/>
            <a:r>
              <a:rPr lang="en-US" dirty="0"/>
              <a:t>Switch to the superuser (root): </a:t>
            </a:r>
            <a:r>
              <a:rPr lang="en-US" i="1" dirty="0" err="1"/>
              <a:t>su</a:t>
            </a:r>
            <a:r>
              <a:rPr lang="en-US" dirty="0"/>
              <a:t> or </a:t>
            </a:r>
            <a:r>
              <a:rPr lang="en-US" i="1" dirty="0" err="1"/>
              <a:t>su</a:t>
            </a:r>
            <a:r>
              <a:rPr lang="en-US" i="1" dirty="0"/>
              <a:t> –</a:t>
            </a:r>
          </a:p>
          <a:p>
            <a:r>
              <a:rPr lang="en-US" i="1" dirty="0" err="1"/>
              <a:t>sudo</a:t>
            </a:r>
            <a:endParaRPr lang="en-US" i="1" dirty="0"/>
          </a:p>
          <a:p>
            <a:pPr lvl="1"/>
            <a:r>
              <a:rPr lang="en-US" dirty="0"/>
              <a:t>Switch to the superuser (root) without the need to enter the root password, if the user is listed in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sudoers</a:t>
            </a:r>
            <a:endParaRPr lang="en-US" dirty="0"/>
          </a:p>
          <a:p>
            <a:pPr lvl="1"/>
            <a:r>
              <a:rPr lang="en-US" dirty="0"/>
              <a:t>To add a user to the </a:t>
            </a:r>
            <a:r>
              <a:rPr lang="en-US" dirty="0" err="1"/>
              <a:t>sudoers</a:t>
            </a:r>
            <a:r>
              <a:rPr lang="en-US" dirty="0"/>
              <a:t> list: </a:t>
            </a:r>
            <a:r>
              <a:rPr lang="en-US" i="1" dirty="0" err="1"/>
              <a:t>usermod</a:t>
            </a:r>
            <a:r>
              <a:rPr lang="en-US" i="1" dirty="0"/>
              <a:t> -</a:t>
            </a:r>
            <a:r>
              <a:rPr lang="en-US" i="1" dirty="0" err="1"/>
              <a:t>aG</a:t>
            </a:r>
            <a:r>
              <a:rPr lang="en-US" i="1" dirty="0"/>
              <a:t> </a:t>
            </a:r>
            <a:r>
              <a:rPr lang="en-US" i="1" dirty="0" err="1"/>
              <a:t>sudo</a:t>
            </a:r>
            <a:r>
              <a:rPr lang="en-US" i="1" dirty="0"/>
              <a:t> username</a:t>
            </a:r>
          </a:p>
          <a:p>
            <a:r>
              <a:rPr lang="en-US" dirty="0"/>
              <a:t>Reminder: On your AWS EC2 VMs, set the root password through </a:t>
            </a:r>
            <a:r>
              <a:rPr lang="en-US" i="1" dirty="0" err="1"/>
              <a:t>sudo</a:t>
            </a:r>
            <a:r>
              <a:rPr lang="en-US" i="1" dirty="0"/>
              <a:t> passwd root</a:t>
            </a:r>
          </a:p>
          <a:p>
            <a:r>
              <a:rPr lang="en-US" i="1" dirty="0" err="1"/>
              <a:t>whoami</a:t>
            </a:r>
            <a:endParaRPr lang="en-US" i="1" dirty="0"/>
          </a:p>
          <a:p>
            <a:pPr lvl="1"/>
            <a:r>
              <a:rPr lang="en-US" dirty="0"/>
              <a:t>Print the name of the current user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1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sudo</a:t>
            </a:r>
            <a:r>
              <a:rPr lang="en-US" i="1" dirty="0"/>
              <a:t> apt install: </a:t>
            </a:r>
            <a:r>
              <a:rPr lang="en-US" dirty="0"/>
              <a:t>Install a new software package</a:t>
            </a:r>
          </a:p>
          <a:p>
            <a:r>
              <a:rPr lang="en-US" i="1" dirty="0"/>
              <a:t>apt search</a:t>
            </a:r>
            <a:r>
              <a:rPr lang="en-US" dirty="0"/>
              <a:t>: Search for a software package</a:t>
            </a:r>
          </a:p>
          <a:p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/apt/</a:t>
            </a:r>
            <a:r>
              <a:rPr lang="en-US" dirty="0" err="1"/>
              <a:t>sources.list</a:t>
            </a:r>
            <a:endParaRPr lang="en-US" dirty="0"/>
          </a:p>
          <a:p>
            <a:r>
              <a:rPr lang="en-US" dirty="0"/>
              <a:t>Ubuntu sources have moved to /</a:t>
            </a:r>
            <a:r>
              <a:rPr lang="en-US" dirty="0" err="1"/>
              <a:t>etc</a:t>
            </a:r>
            <a:r>
              <a:rPr lang="en-US" dirty="0"/>
              <a:t>/apt/</a:t>
            </a:r>
            <a:r>
              <a:rPr lang="en-US" dirty="0" err="1"/>
              <a:t>sources.list.d</a:t>
            </a:r>
            <a:r>
              <a:rPr lang="en-US" dirty="0"/>
              <a:t>/</a:t>
            </a:r>
            <a:r>
              <a:rPr lang="en-US" dirty="0" err="1"/>
              <a:t>ubuntu.sources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4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/apt/</a:t>
            </a:r>
            <a:r>
              <a:rPr lang="en-US" dirty="0" err="1"/>
              <a:t>sources.list</a:t>
            </a:r>
            <a:endParaRPr lang="en-US" dirty="0"/>
          </a:p>
          <a:p>
            <a:pPr lvl="1"/>
            <a:r>
              <a:rPr lang="en-US" dirty="0"/>
              <a:t>Main - Canonical-supported free and open-source software.</a:t>
            </a:r>
          </a:p>
          <a:p>
            <a:pPr lvl="1"/>
            <a:r>
              <a:rPr lang="en-US" dirty="0"/>
              <a:t>Universe - Community-maintained free and open-source software.</a:t>
            </a:r>
          </a:p>
          <a:p>
            <a:pPr lvl="1"/>
            <a:r>
              <a:rPr lang="en-US" dirty="0"/>
              <a:t>Restricted - Proprietary drivers for devices.</a:t>
            </a:r>
          </a:p>
          <a:p>
            <a:pPr lvl="1"/>
            <a:r>
              <a:rPr lang="en-US" dirty="0"/>
              <a:t>Multiverse - Software restricted by copyright or legal issues.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4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sudo</a:t>
            </a:r>
            <a:r>
              <a:rPr lang="en-US" i="1" dirty="0"/>
              <a:t> apt update</a:t>
            </a:r>
          </a:p>
          <a:p>
            <a:r>
              <a:rPr lang="en-US" i="1" dirty="0"/>
              <a:t>﻿</a:t>
            </a:r>
            <a:r>
              <a:rPr lang="en-US" i="1" dirty="0" err="1"/>
              <a:t>sudo</a:t>
            </a:r>
            <a:r>
              <a:rPr lang="en-US" i="1" dirty="0"/>
              <a:t> apt list --upgradable</a:t>
            </a:r>
          </a:p>
          <a:p>
            <a:r>
              <a:rPr lang="en-US" i="1" dirty="0" err="1"/>
              <a:t>sudo</a:t>
            </a:r>
            <a:r>
              <a:rPr lang="en-US" i="1" dirty="0"/>
              <a:t> apt upgrade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1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man</a:t>
            </a:r>
            <a:r>
              <a:rPr lang="en-US" dirty="0"/>
              <a:t>: </a:t>
            </a:r>
            <a:r>
              <a:rPr lang="en-US" i="1" dirty="0"/>
              <a:t>Get information on a command (You will need to read the man pages!)</a:t>
            </a:r>
          </a:p>
          <a:p>
            <a:pPr lvl="1"/>
            <a:r>
              <a:rPr lang="en-US" i="1" dirty="0"/>
              <a:t>E.g., man </a:t>
            </a:r>
            <a:r>
              <a:rPr lang="en-US" i="1" dirty="0" err="1"/>
              <a:t>su</a:t>
            </a:r>
            <a:endParaRPr lang="en-US" i="1" dirty="0"/>
          </a:p>
          <a:p>
            <a:r>
              <a:rPr lang="en-US" i="1" dirty="0"/>
              <a:t>info: The GNU info system for online documentation.</a:t>
            </a:r>
          </a:p>
          <a:p>
            <a:pPr lvl="1"/>
            <a:r>
              <a:rPr lang="en-US" i="1" dirty="0"/>
              <a:t>E.g., info </a:t>
            </a:r>
            <a:r>
              <a:rPr lang="en-US" i="1" dirty="0" err="1"/>
              <a:t>su</a:t>
            </a:r>
            <a:endParaRPr lang="en-US" i="1" dirty="0"/>
          </a:p>
          <a:p>
            <a:r>
              <a:rPr lang="en-US" i="1" dirty="0"/>
              <a:t>help: Information on built-in commands.</a:t>
            </a:r>
          </a:p>
          <a:p>
            <a:pPr lvl="1"/>
            <a:r>
              <a:rPr lang="en-US" i="1" dirty="0"/>
              <a:t>E.g., help </a:t>
            </a:r>
            <a:r>
              <a:rPr lang="en-US" i="1" dirty="0">
                <a:solidFill>
                  <a:srgbClr val="FF0000"/>
                </a:solidFill>
              </a:rPr>
              <a:t>echo</a:t>
            </a:r>
          </a:p>
          <a:p>
            <a:pPr lvl="1"/>
            <a:r>
              <a:rPr lang="en-US" i="1" dirty="0"/>
              <a:t>Write help to see a list of these commands!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8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ssh</a:t>
            </a:r>
            <a:r>
              <a:rPr lang="en-US" i="1" dirty="0"/>
              <a:t>: </a:t>
            </a:r>
            <a:r>
              <a:rPr lang="en-US" dirty="0"/>
              <a:t>Connect to another system securely via SSH</a:t>
            </a:r>
          </a:p>
          <a:p>
            <a:r>
              <a:rPr lang="en-US" i="1" dirty="0"/>
              <a:t>ftp</a:t>
            </a:r>
            <a:r>
              <a:rPr lang="en-US" dirty="0"/>
              <a:t>: Interactive file transfer program</a:t>
            </a:r>
          </a:p>
          <a:p>
            <a:r>
              <a:rPr lang="en-US" i="1" dirty="0"/>
              <a:t>login</a:t>
            </a:r>
            <a:r>
              <a:rPr lang="en-US" dirty="0"/>
              <a:t>: Sign on to Linux (open a new session)</a:t>
            </a:r>
          </a:p>
          <a:p>
            <a:r>
              <a:rPr lang="en-US" i="1" dirty="0" err="1"/>
              <a:t>slogin</a:t>
            </a:r>
            <a:r>
              <a:rPr lang="en-US" dirty="0"/>
              <a:t>: Sign on to remote Linux using secure shell (i.e., SSH)</a:t>
            </a:r>
          </a:p>
          <a:p>
            <a:r>
              <a:rPr lang="en-US" i="1" dirty="0" err="1"/>
              <a:t>mailx</a:t>
            </a:r>
            <a:r>
              <a:rPr lang="en-US" dirty="0"/>
              <a:t>: Read or send emails (if not installed, first run </a:t>
            </a:r>
            <a:r>
              <a:rPr lang="en-US" i="1" dirty="0" err="1"/>
              <a:t>sudo</a:t>
            </a:r>
            <a:r>
              <a:rPr lang="en-US" i="1" dirty="0"/>
              <a:t> apt install </a:t>
            </a:r>
            <a:r>
              <a:rPr lang="en-US" i="1" dirty="0" err="1"/>
              <a:t>mailutils</a:t>
            </a:r>
            <a:r>
              <a:rPr lang="en-US" dirty="0"/>
              <a:t>)</a:t>
            </a:r>
          </a:p>
          <a:p>
            <a:r>
              <a:rPr lang="en-US" i="1" dirty="0" err="1"/>
              <a:t>wget</a:t>
            </a:r>
            <a:r>
              <a:rPr lang="en-US" i="1" dirty="0"/>
              <a:t>: </a:t>
            </a:r>
            <a:r>
              <a:rPr lang="en-US" dirty="0"/>
              <a:t>Download resources from the Internet </a:t>
            </a:r>
          </a:p>
          <a:p>
            <a:r>
              <a:rPr lang="en-US" i="1" dirty="0"/>
              <a:t>curl</a:t>
            </a:r>
            <a:r>
              <a:rPr lang="en-US" dirty="0"/>
              <a:t>: Transferring from/to a server)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80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cmp</a:t>
            </a:r>
            <a:r>
              <a:rPr lang="en-US" dirty="0"/>
              <a:t>: Compare two files byte by byte (by default, reports the location of the first mismatch)</a:t>
            </a:r>
          </a:p>
          <a:p>
            <a:r>
              <a:rPr lang="en-US" i="1" dirty="0"/>
              <a:t>comm</a:t>
            </a:r>
            <a:r>
              <a:rPr lang="en-US" dirty="0"/>
              <a:t>: Compare items in two sorted files line by line</a:t>
            </a:r>
          </a:p>
          <a:p>
            <a:r>
              <a:rPr lang="en-US" i="1" dirty="0"/>
              <a:t>diff</a:t>
            </a:r>
            <a:r>
              <a:rPr lang="en-US" dirty="0"/>
              <a:t>: Compare two files line by line; or compare two directories</a:t>
            </a:r>
          </a:p>
          <a:p>
            <a:pPr lvl="1"/>
            <a:r>
              <a:rPr lang="en-US" i="1" dirty="0"/>
              <a:t>Options: --ignore-case, --ignore-blank-lines or –B, --ignore-space-change or –b, --ignore-all-space or –w</a:t>
            </a:r>
          </a:p>
          <a:p>
            <a:r>
              <a:rPr lang="en-US" i="1" dirty="0" err="1"/>
              <a:t>sdiff</a:t>
            </a:r>
            <a:r>
              <a:rPr lang="en-US" dirty="0"/>
              <a:t>: Compare two files side by side</a:t>
            </a:r>
          </a:p>
          <a:p>
            <a:r>
              <a:rPr lang="en-US" dirty="0"/>
              <a:t>diff3: Compare three files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3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ustom 2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FEFB00"/>
      </a:hlink>
      <a:folHlink>
        <a:srgbClr val="FF2600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{BE022D82-B66D-EA47-A7BC-96DD4CF9F29E}tf10001058</Template>
  <TotalTime>15872</TotalTime>
  <Words>1828</Words>
  <Application>Microsoft Macintosh PowerPoint</Application>
  <PresentationFormat>Widescreen</PresentationFormat>
  <Paragraphs>257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Celestial</vt:lpstr>
      <vt:lpstr>CS 2080:  Programming with UNIX</vt:lpstr>
      <vt:lpstr>Lecture 4: Linux Bash Shell commands I + Linux file permissions</vt:lpstr>
      <vt:lpstr>Switching user</vt:lpstr>
      <vt:lpstr>installation</vt:lpstr>
      <vt:lpstr>installation</vt:lpstr>
      <vt:lpstr>Upgrade</vt:lpstr>
      <vt:lpstr>information</vt:lpstr>
      <vt:lpstr>communication</vt:lpstr>
      <vt:lpstr>comparison</vt:lpstr>
      <vt:lpstr>File management and permissions</vt:lpstr>
      <vt:lpstr>File management and permissions - examples</vt:lpstr>
      <vt:lpstr>File management and permissions</vt:lpstr>
      <vt:lpstr>File management and permissions</vt:lpstr>
      <vt:lpstr>File management</vt:lpstr>
      <vt:lpstr>File management</vt:lpstr>
      <vt:lpstr>File management</vt:lpstr>
      <vt:lpstr>File management</vt:lpstr>
      <vt:lpstr>File management</vt:lpstr>
      <vt:lpstr>File management</vt:lpstr>
      <vt:lpstr>File management</vt:lpstr>
      <vt:lpstr>miscellaneous</vt:lpstr>
      <vt:lpstr>Ssh keys</vt:lpstr>
      <vt:lpstr>Ssh keys: Authentication with and without them</vt:lpstr>
      <vt:lpstr>Ssh keys: Authentication with and without them</vt:lpstr>
      <vt:lpstr>creating an Ssh key pair/importing a public key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2080:  Programming with UNIX</dc:title>
  <dc:creator>Armin Moin</dc:creator>
  <cp:lastModifiedBy>Armin Moin</cp:lastModifiedBy>
  <cp:revision>121</cp:revision>
  <dcterms:created xsi:type="dcterms:W3CDTF">2023-07-17T23:42:42Z</dcterms:created>
  <dcterms:modified xsi:type="dcterms:W3CDTF">2024-06-16T19:46:51Z</dcterms:modified>
</cp:coreProperties>
</file>