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0" r:id="rId4"/>
    <p:sldId id="298" r:id="rId5"/>
    <p:sldId id="317" r:id="rId6"/>
    <p:sldId id="291" r:id="rId7"/>
    <p:sldId id="300" r:id="rId8"/>
    <p:sldId id="301" r:id="rId9"/>
    <p:sldId id="303" r:id="rId10"/>
    <p:sldId id="304" r:id="rId11"/>
    <p:sldId id="302" r:id="rId12"/>
    <p:sldId id="310" r:id="rId13"/>
    <p:sldId id="305" r:id="rId14"/>
    <p:sldId id="306" r:id="rId15"/>
    <p:sldId id="307" r:id="rId16"/>
    <p:sldId id="292" r:id="rId17"/>
    <p:sldId id="297" r:id="rId18"/>
    <p:sldId id="294" r:id="rId19"/>
    <p:sldId id="276" r:id="rId20"/>
    <p:sldId id="30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/>
    <p:restoredTop sz="78980"/>
  </p:normalViewPr>
  <p:slideViewPr>
    <p:cSldViewPr snapToGrid="0">
      <p:cViewPr varScale="1">
        <p:scale>
          <a:sx n="100" d="100"/>
          <a:sy n="100" d="100"/>
        </p:scale>
        <p:origin x="2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14FA-6E47-9446-B272-3E77841321A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F2775-6A3C-5148-B989-A6299490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l::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5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l::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0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l::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3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7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3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9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)i.e.,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)i.e.,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)i.e.,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F5CAB9-DAAA-DE40-A2DD-885CDF68A252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>
            <a:lvl1pPr>
              <a:defRPr sz="1200" baseline="0"/>
            </a:lvl1pPr>
          </a:lstStyle>
          <a:p>
            <a:r>
              <a:rPr lang="en-US" dirty="0"/>
              <a:t>CC BY-NC-SA 4.0, Dr. Armin Moin, https://</a:t>
            </a:r>
            <a:r>
              <a:rPr lang="en-US" dirty="0" err="1"/>
              <a:t>faculty.uccs.edu</a:t>
            </a:r>
            <a:r>
              <a:rPr lang="en-US" dirty="0"/>
              <a:t>/</a:t>
            </a:r>
            <a:r>
              <a:rPr lang="en-US" dirty="0" err="1"/>
              <a:t>amoin</a:t>
            </a:r>
            <a:r>
              <a:rPr 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FC1-CF91-3849-A27E-B57A544251DF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D970-06C4-5546-86C1-981CCBDD3BA6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B40C-A01B-E043-9079-2E86595E3520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E9CA-A5CB-804F-BD1A-37DDF3BCD251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6963-9C1F-434E-8B61-EA95F815C39B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B822-7E95-9F40-9632-F7297BA171C2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7BE-9C29-8842-AB05-32D13BD17EDF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45A1-F7D0-6748-BBA6-6FC3321FF5BD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069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000" baseline="0"/>
            </a:lvl1pPr>
            <a:lvl2pPr>
              <a:defRPr sz="1800" baseline="0"/>
            </a:lvl2pPr>
            <a:lvl3pPr>
              <a:defRPr sz="1600" baseline="0"/>
            </a:lvl3pPr>
            <a:lvl4pPr>
              <a:defRPr sz="14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EAF0-D407-EE4F-B572-A36342360DDA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D32B-7EC3-C943-B556-143AE6D2A2EF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515-90CA-0C4A-9DBF-B53666C0D65C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7ED3-3F63-9D4B-9C2E-52ECDFFFF0F4}" type="datetime1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B8FA-225A-DD40-A3E9-2A997F6A531B}" type="datetime1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EAAA-0898-BB4B-845F-41B18F68BFB7}" type="datetime1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C8A-EC56-6F47-99E9-3669F9C27203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C749-EE16-DE41-AACE-DBA962C7E147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143B81-269B-594B-8600-8C416F3DC128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C26-48E3-2EEF-EF28-3A5E0CDA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6153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CS 2080: </a:t>
            </a:r>
            <a:br>
              <a:rPr lang="en-US" dirty="0"/>
            </a:br>
            <a:r>
              <a:rPr lang="en-US" dirty="0"/>
              <a:t>Programming with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4C5E-0E8A-E8FF-9281-4AE4E5D0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875714"/>
            <a:ext cx="7734650" cy="19154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Armin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</a:t>
            </a:r>
          </a:p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Quantum-Classical AI and Software Engineering (QAS) Lab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2024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5279E-1B67-1BCE-5986-BF68FDFC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209C4-C49A-A824-610D-D83D1AD1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tar</a:t>
            </a:r>
            <a:r>
              <a:rPr lang="en-US" dirty="0"/>
              <a:t>: Compress files</a:t>
            </a:r>
          </a:p>
          <a:p>
            <a:pPr lvl="1"/>
            <a:r>
              <a:rPr lang="en-US" dirty="0"/>
              <a:t>Use the –c option to create a new archive</a:t>
            </a:r>
          </a:p>
          <a:p>
            <a:pPr lvl="1"/>
            <a:r>
              <a:rPr lang="en-US" dirty="0"/>
              <a:t>Use the –v option to make it verbose</a:t>
            </a:r>
          </a:p>
          <a:p>
            <a:pPr lvl="1"/>
            <a:r>
              <a:rPr lang="en-US" dirty="0"/>
              <a:t>Use the –f option to give a file name for the archive</a:t>
            </a:r>
          </a:p>
          <a:p>
            <a:pPr lvl="1"/>
            <a:r>
              <a:rPr lang="en-US" i="1" dirty="0"/>
              <a:t>tar –c –v –f f1.txt.tar f1.txt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b="1" dirty="0"/>
              <a:t> </a:t>
            </a:r>
            <a:r>
              <a:rPr lang="en-US" i="1" dirty="0"/>
              <a:t>tar –</a:t>
            </a:r>
            <a:r>
              <a:rPr lang="en-US" i="1" dirty="0" err="1"/>
              <a:t>cvf</a:t>
            </a:r>
            <a:r>
              <a:rPr lang="en-US" i="1" dirty="0"/>
              <a:t> f1.txt.tar f1.txt</a:t>
            </a:r>
          </a:p>
          <a:p>
            <a:r>
              <a:rPr lang="en-US" i="1" dirty="0"/>
              <a:t>tar -</a:t>
            </a:r>
            <a:r>
              <a:rPr lang="en-US" i="1" dirty="0" err="1"/>
              <a:t>xvf</a:t>
            </a:r>
            <a:r>
              <a:rPr lang="en-US" i="1" dirty="0"/>
              <a:t>:</a:t>
            </a:r>
            <a:r>
              <a:rPr lang="en-US" dirty="0"/>
              <a:t> Decompress (expand) a tar archive</a:t>
            </a:r>
          </a:p>
          <a:p>
            <a:r>
              <a:rPr lang="en-US" dirty="0"/>
              <a:t>Compression is always performed even if the resulting file is larger!</a:t>
            </a:r>
          </a:p>
          <a:p>
            <a:r>
              <a:rPr lang="en-US" dirty="0"/>
              <a:t>Both tar and </a:t>
            </a:r>
            <a:r>
              <a:rPr lang="en-US" dirty="0" err="1"/>
              <a:t>gzip</a:t>
            </a:r>
            <a:r>
              <a:rPr lang="en-US" dirty="0"/>
              <a:t> are often installed on most Linux distributions by default, while zip/unzip and bzip2 are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date</a:t>
            </a:r>
            <a:r>
              <a:rPr lang="en-US" dirty="0"/>
              <a:t>: Display date and time (UTC)</a:t>
            </a:r>
          </a:p>
          <a:p>
            <a:r>
              <a:rPr lang="en-US" i="1" dirty="0" err="1"/>
              <a:t>df</a:t>
            </a:r>
            <a:r>
              <a:rPr lang="en-US" dirty="0"/>
              <a:t>: Show the free disk space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–h</a:t>
            </a:r>
          </a:p>
          <a:p>
            <a:r>
              <a:rPr lang="en-US" i="1" dirty="0"/>
              <a:t>free</a:t>
            </a:r>
            <a:r>
              <a:rPr lang="en-US" dirty="0"/>
              <a:t>: Show the amount of free and used main memory</a:t>
            </a:r>
          </a:p>
          <a:p>
            <a:pPr lvl="1"/>
            <a:r>
              <a:rPr lang="en-US" dirty="0"/>
              <a:t>Use, for example, the –m option or the --</a:t>
            </a:r>
            <a:r>
              <a:rPr lang="en-US" dirty="0" err="1"/>
              <a:t>mebi</a:t>
            </a:r>
            <a:r>
              <a:rPr lang="en-US" dirty="0"/>
              <a:t> option to show the amounts in Mebibytes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Decimal prefix: 1 MB (Megabyte) = 1,000,000 Bytes</a:t>
            </a:r>
          </a:p>
          <a:p>
            <a:pPr lvl="1"/>
            <a:r>
              <a:rPr lang="en-US" dirty="0"/>
              <a:t>Binary prefix: 1 MiB (Mebibyte) = 2ˆ20 Bytes = 1,048,576 Bytes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Mb = Megabits (used in data transfer and communication)</a:t>
            </a:r>
          </a:p>
          <a:p>
            <a:pPr lvl="1"/>
            <a:r>
              <a:rPr lang="en-US" dirty="0"/>
              <a:t>1 Byte = 8 bits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du</a:t>
            </a:r>
            <a:r>
              <a:rPr lang="en-US" dirty="0"/>
              <a:t>: Estimate file space usage</a:t>
            </a:r>
          </a:p>
          <a:p>
            <a:pPr lvl="1"/>
            <a:r>
              <a:rPr lang="en-US" dirty="0"/>
              <a:t>Use the –h option for a human-readable output</a:t>
            </a:r>
          </a:p>
          <a:p>
            <a:r>
              <a:rPr lang="en-US" dirty="0"/>
              <a:t>Note: The du –h command and the ls –l command may give two different answers:</a:t>
            </a:r>
          </a:p>
          <a:p>
            <a:pPr lvl="1"/>
            <a:r>
              <a:rPr lang="en-US" dirty="0"/>
              <a:t>du –h indicates the disk space usage for a file or directory, e.g., 4KB.</a:t>
            </a:r>
          </a:p>
          <a:p>
            <a:pPr lvl="1"/>
            <a:r>
              <a:rPr lang="en-US" dirty="0"/>
              <a:t>ls –l  shows the size of a file or directory, e.g., 7 Bytes.</a:t>
            </a:r>
          </a:p>
          <a:p>
            <a:pPr lvl="1"/>
            <a:r>
              <a:rPr lang="en-US" dirty="0"/>
              <a:t>Depending on the filesystem, the disk usage may be much larger than the size!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0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env</a:t>
            </a:r>
            <a:r>
              <a:rPr lang="en-US" dirty="0"/>
              <a:t>: Show the environment variables</a:t>
            </a:r>
          </a:p>
          <a:p>
            <a:pPr lvl="1"/>
            <a:r>
              <a:rPr lang="en-US" dirty="0"/>
              <a:t>To show a specific environment variable’s value, use echo and $: For example, </a:t>
            </a:r>
            <a:r>
              <a:rPr lang="en-US" i="1" dirty="0"/>
              <a:t>echo $PATH</a:t>
            </a:r>
          </a:p>
          <a:p>
            <a:pPr lvl="1"/>
            <a:r>
              <a:rPr lang="en-US" dirty="0"/>
              <a:t>To create a new environment variable or set a new value for an existing one, assign a value without using the $ sign, for example, Test=10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</a:t>
            </a:r>
            <a:r>
              <a:rPr lang="en-US" dirty="0"/>
              <a:t> 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finger</a:t>
            </a:r>
            <a:r>
              <a:rPr lang="en-US" dirty="0"/>
              <a:t>: Display information about users</a:t>
            </a:r>
          </a:p>
          <a:p>
            <a:r>
              <a:rPr lang="en-US" i="1" dirty="0" err="1"/>
              <a:t>ps</a:t>
            </a:r>
            <a:r>
              <a:rPr lang="en-US" i="1" dirty="0"/>
              <a:t> -</a:t>
            </a:r>
            <a:r>
              <a:rPr lang="en-US" i="1" dirty="0" err="1"/>
              <a:t>ef</a:t>
            </a:r>
            <a:r>
              <a:rPr lang="en-US" dirty="0"/>
              <a:t>: See all system processes using the standard syntax</a:t>
            </a:r>
          </a:p>
          <a:p>
            <a:r>
              <a:rPr lang="en-US" i="1" dirty="0"/>
              <a:t>kill : Terminate a process</a:t>
            </a:r>
          </a:p>
          <a:p>
            <a:pPr lvl="1"/>
            <a:r>
              <a:rPr lang="en-US" dirty="0"/>
              <a:t>kill -9 [PID]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(pattern matching)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grep</a:t>
            </a:r>
            <a:r>
              <a:rPr lang="en-US" dirty="0"/>
              <a:t>: Short for “Global Regular Expression Print”</a:t>
            </a:r>
          </a:p>
          <a:p>
            <a:pPr lvl="1"/>
            <a:r>
              <a:rPr lang="en-US" dirty="0"/>
              <a:t>Searches for one or more patterns in each file. The patterns should be separated by \| (backslash and vertical bar).</a:t>
            </a:r>
          </a:p>
          <a:p>
            <a:pPr lvl="1"/>
            <a:r>
              <a:rPr lang="en-US" dirty="0"/>
              <a:t>﻿Example: grep '</a:t>
            </a:r>
            <a:r>
              <a:rPr lang="en-US" dirty="0" err="1"/>
              <a:t>uccs</a:t>
            </a:r>
            <a:r>
              <a:rPr lang="en-US" dirty="0"/>
              <a:t>\|university’ f1.txt</a:t>
            </a:r>
          </a:p>
          <a:p>
            <a:pPr lvl="1"/>
            <a:r>
              <a:rPr lang="en-US" dirty="0"/>
              <a:t>grep –</a:t>
            </a:r>
            <a:r>
              <a:rPr lang="en-US" dirty="0" err="1"/>
              <a:t>i</a:t>
            </a:r>
            <a:r>
              <a:rPr lang="en-US" dirty="0"/>
              <a:t>: ignore case</a:t>
            </a:r>
          </a:p>
          <a:p>
            <a:r>
              <a:rPr lang="en-US" i="1" dirty="0" err="1"/>
              <a:t>egrep</a:t>
            </a:r>
            <a:r>
              <a:rPr lang="en-US" dirty="0"/>
              <a:t>: Deprecated. Equivalent to grep –e. Supports regular expressions.</a:t>
            </a:r>
          </a:p>
          <a:p>
            <a:pPr lvl="1"/>
            <a:r>
              <a:rPr lang="en-US" dirty="0"/>
              <a:t>﻿Example: grep -e '[</a:t>
            </a:r>
            <a:r>
              <a:rPr lang="en-US" dirty="0" err="1"/>
              <a:t>a-d|A-D</a:t>
            </a:r>
            <a:r>
              <a:rPr lang="en-US" dirty="0"/>
              <a:t>]’ f1.txt</a:t>
            </a:r>
          </a:p>
          <a:p>
            <a:pPr lvl="1"/>
            <a:r>
              <a:rPr lang="en-US" dirty="0"/>
              <a:t>You may need to escape some special characters, such as dot: '\.'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(pattern matching)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fgrep</a:t>
            </a:r>
            <a:r>
              <a:rPr lang="en-US" dirty="0"/>
              <a:t>: Deprecated. Equivalent to grep –f. A file should be provided that contains the pattern.</a:t>
            </a:r>
          </a:p>
          <a:p>
            <a:pPr lvl="1"/>
            <a:r>
              <a:rPr lang="en-US" dirty="0"/>
              <a:t>Example: grep –f </a:t>
            </a:r>
            <a:r>
              <a:rPr lang="en-US" dirty="0" err="1"/>
              <a:t>pattern.txt</a:t>
            </a:r>
            <a:r>
              <a:rPr lang="en-US" dirty="0"/>
              <a:t> f1.txt</a:t>
            </a:r>
          </a:p>
          <a:p>
            <a:r>
              <a:rPr lang="en-US" i="1" dirty="0"/>
              <a:t>find</a:t>
            </a:r>
            <a:r>
              <a:rPr lang="en-US" dirty="0"/>
              <a:t>: Search the filesystem for filenames matching patterns or attributes.</a:t>
            </a:r>
          </a:p>
          <a:p>
            <a:pPr lvl="1"/>
            <a:r>
              <a:rPr lang="en-US" dirty="0"/>
              <a:t>find  [where to start] [what to find]</a:t>
            </a:r>
          </a:p>
          <a:p>
            <a:pPr lvl="1"/>
            <a:r>
              <a:rPr lang="en-US" dirty="0"/>
              <a:t>Example:  find . f1.txt</a:t>
            </a:r>
          </a:p>
          <a:p>
            <a:pPr lvl="1"/>
            <a:r>
              <a:rPr lang="en-US" dirty="0"/>
              <a:t>Example find / “*proc”</a:t>
            </a:r>
          </a:p>
          <a:p>
            <a:r>
              <a:rPr lang="en-US" i="1" dirty="0"/>
              <a:t>strings</a:t>
            </a:r>
            <a:r>
              <a:rPr lang="en-US" dirty="0"/>
              <a:t>: Display text strings found in Binary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| </a:t>
            </a:r>
            <a:r>
              <a:rPr lang="en-US" i="1" dirty="0"/>
              <a:t>(vertical bar)</a:t>
            </a:r>
          </a:p>
          <a:p>
            <a:r>
              <a:rPr lang="en-US" i="1" dirty="0"/>
              <a:t>You may read it “pipe”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5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lecture 3: The </a:t>
            </a:r>
            <a:r>
              <a:rPr lang="en-US" dirty="0" err="1"/>
              <a:t>unix</a:t>
            </a:r>
            <a:r>
              <a:rPr lang="en-US" dirty="0"/>
              <a:t>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programs that do </a:t>
            </a:r>
            <a:r>
              <a:rPr lang="en-US" b="1" u="sng" dirty="0"/>
              <a:t>one</a:t>
            </a:r>
            <a:r>
              <a:rPr lang="en-US" b="1" dirty="0"/>
              <a:t> thing and do it well.</a:t>
            </a:r>
          </a:p>
          <a:p>
            <a:r>
              <a:rPr lang="en-US" b="1" dirty="0"/>
              <a:t>Write programs to work together. Expect the output of one program to become the input of another.</a:t>
            </a:r>
          </a:p>
          <a:p>
            <a:r>
              <a:rPr lang="en-US" dirty="0"/>
              <a:t>Design and build software (including operating systems) to be tried early, ideally within weeks. </a:t>
            </a:r>
          </a:p>
          <a:p>
            <a:r>
              <a:rPr lang="en-US" b="1" dirty="0"/>
              <a:t>Write programs to handle text streams since that is a universal interface.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5: Linux shell commands </a:t>
            </a:r>
            <a:r>
              <a:rPr lang="en-US" dirty="0" err="1"/>
              <a:t>iI</a:t>
            </a:r>
            <a:r>
              <a:rPr lang="en-US" dirty="0"/>
              <a:t> +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Miscellaneous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System Status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Piping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the </a:t>
            </a:r>
            <a:r>
              <a:rPr lang="en-US" dirty="0" err="1"/>
              <a:t>stdout</a:t>
            </a:r>
            <a:r>
              <a:rPr lang="en-US" dirty="0"/>
              <a:t> (standard output) of one process to the stdin (standard input) of another process.</a:t>
            </a:r>
          </a:p>
          <a:p>
            <a:r>
              <a:rPr lang="en-US" dirty="0"/>
              <a:t>command_1 | command_2 | command_3 | .... | </a:t>
            </a:r>
            <a:r>
              <a:rPr lang="en-US" dirty="0" err="1"/>
              <a:t>command_N</a:t>
            </a:r>
            <a:r>
              <a:rPr lang="en-US" dirty="0"/>
              <a:t> </a:t>
            </a:r>
          </a:p>
          <a:p>
            <a:r>
              <a:rPr lang="en-US" dirty="0"/>
              <a:t>Pipes are unidirectional: data flow from left to right in the pipeline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79134-B1AC-6BFC-BF5C-ECF8416F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9081-84B6-6A75-8D3F-5BA298C9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bc</a:t>
            </a:r>
            <a:r>
              <a:rPr lang="en-US" dirty="0"/>
              <a:t>: Arbitrary precision calculator (use </a:t>
            </a:r>
            <a:r>
              <a:rPr lang="en-US" i="1" dirty="0"/>
              <a:t>quit</a:t>
            </a:r>
            <a:r>
              <a:rPr lang="en-US" dirty="0"/>
              <a:t> to exit)</a:t>
            </a:r>
          </a:p>
          <a:p>
            <a:r>
              <a:rPr lang="en-US" i="1" dirty="0" err="1"/>
              <a:t>cal</a:t>
            </a:r>
            <a:r>
              <a:rPr lang="en-US" dirty="0"/>
              <a:t>: Display calendar</a:t>
            </a:r>
          </a:p>
          <a:p>
            <a:r>
              <a:rPr lang="en-US" i="1" dirty="0"/>
              <a:t>calendar</a:t>
            </a:r>
            <a:r>
              <a:rPr lang="en-US" dirty="0"/>
              <a:t>: Reminder service (occasions of today and tomorrow)</a:t>
            </a:r>
          </a:p>
          <a:p>
            <a:r>
              <a:rPr lang="en-US" i="1" dirty="0"/>
              <a:t>clear</a:t>
            </a:r>
            <a:r>
              <a:rPr lang="en-US" dirty="0"/>
              <a:t>: Clear the screen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nice</a:t>
            </a:r>
            <a:r>
              <a:rPr lang="en-US" dirty="0"/>
              <a:t>: Run a command with a different job priority, thus influencing the process scheduling. </a:t>
            </a:r>
          </a:p>
          <a:p>
            <a:pPr lvl="1"/>
            <a:r>
              <a:rPr lang="en-US" dirty="0"/>
              <a:t>A higher niceness means a lower priority for the job itself. </a:t>
            </a:r>
          </a:p>
          <a:p>
            <a:pPr lvl="1"/>
            <a:r>
              <a:rPr lang="en-US" dirty="0"/>
              <a:t>Niceness ranges from -20 (most favorable to the process) to 19 (least favorable to the process).</a:t>
            </a:r>
          </a:p>
          <a:p>
            <a:pPr lvl="1"/>
            <a:r>
              <a:rPr lang="en-US" dirty="0"/>
              <a:t>Option –n: Add an integer to the default niceness of 10.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nohup</a:t>
            </a:r>
            <a:r>
              <a:rPr lang="en-US" dirty="0"/>
              <a:t>: Preserve a running job after logging out or receiving a hang-up signal (SIGHUP). </a:t>
            </a:r>
          </a:p>
          <a:p>
            <a:pPr lvl="1"/>
            <a:r>
              <a:rPr lang="en-US" dirty="0"/>
              <a:t>The output is redirected to </a:t>
            </a:r>
            <a:r>
              <a:rPr lang="en-US" dirty="0" err="1"/>
              <a:t>nohup.out</a:t>
            </a:r>
            <a:r>
              <a:rPr lang="en-US" dirty="0"/>
              <a:t> (or another file as specified). </a:t>
            </a:r>
          </a:p>
          <a:p>
            <a:pPr lvl="1"/>
            <a:r>
              <a:rPr lang="en-US" dirty="0"/>
              <a:t>Similar to ampersand (&amp;), but also catches SIGHUP.</a:t>
            </a:r>
          </a:p>
          <a:p>
            <a:pPr lvl="1"/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i="1" dirty="0"/>
              <a:t>command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</a:t>
            </a:r>
          </a:p>
          <a:p>
            <a:r>
              <a:rPr lang="en-US" i="1" dirty="0"/>
              <a:t>passwd</a:t>
            </a:r>
            <a:r>
              <a:rPr lang="en-US" dirty="0"/>
              <a:t>: Set your login password (visited in Lecture 4 for setting the root password)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script</a:t>
            </a:r>
            <a:r>
              <a:rPr lang="en-US" dirty="0"/>
              <a:t>: Produce a transcript of your login session. If timing data are saved (--log-timing), </a:t>
            </a:r>
            <a:r>
              <a:rPr lang="en-US" i="1" dirty="0" err="1"/>
              <a:t>scriptreplay</a:t>
            </a:r>
            <a:r>
              <a:rPr lang="en-US" dirty="0"/>
              <a:t> can replay the terminal session.</a:t>
            </a:r>
          </a:p>
          <a:p>
            <a:r>
              <a:rPr lang="en-US" i="1" dirty="0"/>
              <a:t>spell</a:t>
            </a:r>
            <a:r>
              <a:rPr lang="en-US" dirty="0"/>
              <a:t>: Report misspelled words</a:t>
            </a:r>
          </a:p>
          <a:p>
            <a:r>
              <a:rPr lang="en-US" i="1" dirty="0" err="1"/>
              <a:t>aspell</a:t>
            </a:r>
            <a:r>
              <a:rPr lang="en-US" dirty="0"/>
              <a:t>: Spell check a file (use the –c option) in an interactive mode that allows corrections.</a:t>
            </a:r>
          </a:p>
          <a:p>
            <a:r>
              <a:rPr lang="en-US" i="1" dirty="0"/>
              <a:t>w</a:t>
            </a:r>
            <a:r>
              <a:rPr lang="en-US" dirty="0"/>
              <a:t>: Show who is logged in and what they are doing</a:t>
            </a:r>
          </a:p>
          <a:p>
            <a:r>
              <a:rPr lang="en-US" i="1" dirty="0"/>
              <a:t>who: </a:t>
            </a:r>
            <a:r>
              <a:rPr lang="en-US" dirty="0"/>
              <a:t>Who is currently logged 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uptime</a:t>
            </a:r>
            <a:r>
              <a:rPr lang="en-US" dirty="0"/>
              <a:t>: Tell how long the system has been running</a:t>
            </a:r>
          </a:p>
          <a:p>
            <a:r>
              <a:rPr lang="en-US" i="1" dirty="0"/>
              <a:t>reboot</a:t>
            </a:r>
            <a:r>
              <a:rPr lang="en-US" dirty="0"/>
              <a:t>: Reboot the machine</a:t>
            </a:r>
          </a:p>
          <a:p>
            <a:r>
              <a:rPr lang="en-US" i="1" dirty="0"/>
              <a:t>shutdown</a:t>
            </a:r>
            <a:r>
              <a:rPr lang="en-US" dirty="0"/>
              <a:t>: Power off the machine</a:t>
            </a:r>
          </a:p>
          <a:p>
            <a:pPr lvl="1"/>
            <a:r>
              <a:rPr lang="en-US" dirty="0"/>
              <a:t>shutdown -h now</a:t>
            </a:r>
          </a:p>
          <a:p>
            <a:pPr lvl="1"/>
            <a:r>
              <a:rPr lang="en-US" dirty="0"/>
              <a:t>-h is equivalent to --</a:t>
            </a:r>
            <a:r>
              <a:rPr lang="en-US" dirty="0" err="1"/>
              <a:t>poweroff</a:t>
            </a:r>
            <a:r>
              <a:rPr lang="en-US" dirty="0"/>
              <a:t> or –P, unless --halt is specified.</a:t>
            </a:r>
          </a:p>
          <a:p>
            <a:pPr lvl="1"/>
            <a:r>
              <a:rPr lang="en-US" dirty="0"/>
              <a:t>Halt terminates all processes and shuts down the CPU</a:t>
            </a:r>
          </a:p>
          <a:p>
            <a:pPr lvl="1"/>
            <a:r>
              <a:rPr lang="en-US" dirty="0"/>
              <a:t>However, </a:t>
            </a:r>
            <a:r>
              <a:rPr lang="en-US" dirty="0" err="1"/>
              <a:t>Poweroff</a:t>
            </a:r>
            <a:r>
              <a:rPr lang="en-US" dirty="0"/>
              <a:t> turns the entire computer off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bzip2</a:t>
            </a:r>
            <a:r>
              <a:rPr lang="en-US" dirty="0"/>
              <a:t>: Very high-quality file compression program</a:t>
            </a:r>
          </a:p>
          <a:p>
            <a:pPr lvl="1"/>
            <a:r>
              <a:rPr lang="en-US" dirty="0"/>
              <a:t>Use the –k option to keep the original file</a:t>
            </a:r>
          </a:p>
          <a:p>
            <a:pPr lvl="1"/>
            <a:r>
              <a:rPr lang="en-US" dirty="0"/>
              <a:t>Use the –d option to decompress</a:t>
            </a:r>
          </a:p>
          <a:p>
            <a:r>
              <a:rPr lang="en-US" i="1" dirty="0"/>
              <a:t>bunzip2</a:t>
            </a:r>
            <a:r>
              <a:rPr lang="en-US" dirty="0"/>
              <a:t>: Decompress (expand) a file previously compressed with bzip2 (i.e., a .bz2 file)</a:t>
            </a:r>
          </a:p>
          <a:p>
            <a:pPr lvl="1"/>
            <a:r>
              <a:rPr lang="en-US" dirty="0"/>
              <a:t>Use the –z option to compress</a:t>
            </a:r>
          </a:p>
          <a:p>
            <a:r>
              <a:rPr lang="en-US" dirty="0"/>
              <a:t>Compression is always performed even if the resulting file is larger!</a:t>
            </a:r>
          </a:p>
          <a:p>
            <a:r>
              <a:rPr lang="en-US" dirty="0"/>
              <a:t>It usually does not pay off for files smaller than 100 bytes.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gzip</a:t>
            </a:r>
            <a:r>
              <a:rPr lang="en-US" dirty="0"/>
              <a:t>: Compress files</a:t>
            </a:r>
          </a:p>
          <a:p>
            <a:pPr lvl="1"/>
            <a:r>
              <a:rPr lang="en-US" dirty="0"/>
              <a:t>Use the –k option to keep the original file</a:t>
            </a:r>
          </a:p>
          <a:p>
            <a:pPr lvl="1"/>
            <a:r>
              <a:rPr lang="en-US" dirty="0"/>
              <a:t>Use the –d option to decompress</a:t>
            </a:r>
          </a:p>
          <a:p>
            <a:r>
              <a:rPr lang="en-US" i="1" dirty="0" err="1"/>
              <a:t>gunzip</a:t>
            </a:r>
            <a:r>
              <a:rPr lang="en-US" i="1" dirty="0"/>
              <a:t>:</a:t>
            </a:r>
            <a:r>
              <a:rPr lang="en-US" dirty="0"/>
              <a:t> Decompress (expand) a .</a:t>
            </a:r>
            <a:r>
              <a:rPr lang="en-US" dirty="0" err="1"/>
              <a:t>gz</a:t>
            </a:r>
            <a:r>
              <a:rPr lang="en-US" dirty="0"/>
              <a:t> archive</a:t>
            </a:r>
          </a:p>
          <a:p>
            <a:r>
              <a:rPr lang="en-US" dirty="0"/>
              <a:t>Compression is always performed even if the resulting file is larger!</a:t>
            </a:r>
          </a:p>
          <a:p>
            <a:r>
              <a:rPr lang="en-US" dirty="0"/>
              <a:t>The same algorithm as used in Zip. </a:t>
            </a:r>
          </a:p>
          <a:p>
            <a:r>
              <a:rPr lang="en-US" dirty="0"/>
              <a:t>You may also use </a:t>
            </a:r>
            <a:r>
              <a:rPr lang="en-US" i="1" dirty="0"/>
              <a:t>zip</a:t>
            </a:r>
            <a:r>
              <a:rPr lang="en-US" dirty="0"/>
              <a:t> and </a:t>
            </a:r>
            <a:r>
              <a:rPr lang="en-US" i="1" dirty="0"/>
              <a:t>unzip</a:t>
            </a:r>
            <a:r>
              <a:rPr lang="en-US" dirty="0"/>
              <a:t>.</a:t>
            </a:r>
          </a:p>
          <a:p>
            <a:r>
              <a:rPr lang="en-US" dirty="0"/>
              <a:t>For source code or English text, 60-70% compression is typical.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7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EFB00"/>
      </a:hlink>
      <a:folHlink>
        <a:srgbClr val="FF260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{BE022D82-B66D-EA47-A7BC-96DD4CF9F29E}tf10001058</Template>
  <TotalTime>32685</TotalTime>
  <Words>1671</Words>
  <Application>Microsoft Macintosh PowerPoint</Application>
  <PresentationFormat>Widescreen</PresentationFormat>
  <Paragraphs>219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Celestial</vt:lpstr>
      <vt:lpstr>CS 2080:  Programming with UNIX</vt:lpstr>
      <vt:lpstr>Lecture 5: Linux shell commands iI + Regular Expressions</vt:lpstr>
      <vt:lpstr>Miscellaneous</vt:lpstr>
      <vt:lpstr>Miscellaneous</vt:lpstr>
      <vt:lpstr>Miscellaneous</vt:lpstr>
      <vt:lpstr>Miscellaneous</vt:lpstr>
      <vt:lpstr>Miscellaneous</vt:lpstr>
      <vt:lpstr>Storage</vt:lpstr>
      <vt:lpstr>Storage</vt:lpstr>
      <vt:lpstr>Storage</vt:lpstr>
      <vt:lpstr>System Status</vt:lpstr>
      <vt:lpstr>System Status</vt:lpstr>
      <vt:lpstr>System Status</vt:lpstr>
      <vt:lpstr>System Status</vt:lpstr>
      <vt:lpstr>System Status</vt:lpstr>
      <vt:lpstr>Regular Expressions (pattern matching)</vt:lpstr>
      <vt:lpstr>Regular Expressions (pattern matching)</vt:lpstr>
      <vt:lpstr>piping</vt:lpstr>
      <vt:lpstr>Recall from lecture 3: The unix philosophy</vt:lpstr>
      <vt:lpstr>piping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2080:  Programming with UNIX</dc:title>
  <dc:creator>Armin Moin</dc:creator>
  <cp:lastModifiedBy>Armin Moin</cp:lastModifiedBy>
  <cp:revision>194</cp:revision>
  <dcterms:created xsi:type="dcterms:W3CDTF">2023-07-17T23:42:42Z</dcterms:created>
  <dcterms:modified xsi:type="dcterms:W3CDTF">2024-06-16T19:23:43Z</dcterms:modified>
</cp:coreProperties>
</file>