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Lexend Medium"/>
      <p:regular r:id="rId19"/>
      <p:bold r:id="rId20"/>
    </p:embeddedFont>
    <p:embeddedFont>
      <p:font typeface="Signika Negative"/>
      <p:regular r:id="rId21"/>
      <p:bold r:id="rId22"/>
    </p:embeddedFont>
    <p:embeddedFont>
      <p:font typeface="Lexen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448">
          <p15:clr>
            <a:srgbClr val="9AA0A6"/>
          </p15:clr>
        </p15:guide>
        <p15:guide id="2" pos="3312">
          <p15:clr>
            <a:srgbClr val="9AA0A6"/>
          </p15:clr>
        </p15:guide>
        <p15:guide id="3" pos="432">
          <p15:clr>
            <a:srgbClr val="9AA0A6"/>
          </p15:clr>
        </p15:guide>
        <p15:guide id="4" pos="5328">
          <p15:clr>
            <a:srgbClr val="9AA0A6"/>
          </p15:clr>
        </p15:guide>
        <p15:guide id="5" orient="horz" pos="1116">
          <p15:clr>
            <a:srgbClr val="9AA0A6"/>
          </p15:clr>
        </p15:guide>
        <p15:guide id="6" orient="horz" pos="641">
          <p15:clr>
            <a:srgbClr val="9AA0A6"/>
          </p15:clr>
        </p15:guide>
        <p15:guide id="7" orient="horz" pos="2937">
          <p15:clr>
            <a:srgbClr val="9AA0A6"/>
          </p15:clr>
        </p15:guide>
        <p15:guide id="8" orient="horz" pos="2700">
          <p15:clr>
            <a:srgbClr val="9AA0A6"/>
          </p15:clr>
        </p15:guide>
        <p15:guide id="9" orient="horz" pos="144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48"/>
        <p:guide pos="3312"/>
        <p:guide pos="432"/>
        <p:guide pos="5328"/>
        <p:guide pos="1116" orient="horz"/>
        <p:guide pos="641" orient="horz"/>
        <p:guide pos="2937" orient="horz"/>
        <p:guide pos="2700" orient="horz"/>
        <p:guide pos="144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Medium-bold.fntdata"/><Relationship Id="rId11" Type="http://schemas.openxmlformats.org/officeDocument/2006/relationships/slide" Target="slides/slide6.xml"/><Relationship Id="rId22" Type="http://schemas.openxmlformats.org/officeDocument/2006/relationships/font" Target="fonts/SignikaNegative-bold.fntdata"/><Relationship Id="rId10" Type="http://schemas.openxmlformats.org/officeDocument/2006/relationships/slide" Target="slides/slide5.xml"/><Relationship Id="rId21" Type="http://schemas.openxmlformats.org/officeDocument/2006/relationships/font" Target="fonts/SignikaNegative-regular.fntdata"/><Relationship Id="rId13" Type="http://schemas.openxmlformats.org/officeDocument/2006/relationships/slide" Target="slides/slide8.xml"/><Relationship Id="rId24" Type="http://schemas.openxmlformats.org/officeDocument/2006/relationships/font" Target="fonts/Lexend-bold.fntdata"/><Relationship Id="rId12" Type="http://schemas.openxmlformats.org/officeDocument/2006/relationships/slide" Target="slides/slide7.xml"/><Relationship Id="rId23" Type="http://schemas.openxmlformats.org/officeDocument/2006/relationships/font" Target="fonts/Lexen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exendMedium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b77165e172_2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b77165e172_2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b77165e172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b77165e172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b77165e172_4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b77165e172_4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5b2acfeca9_13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5b2acfeca9_13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77165e17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77165e17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b77165e172_2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b77165e172_2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77165e172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b77165e172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b77165e17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b77165e17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b77165e172_2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b77165e172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b77165e172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b77165e172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b77165e172_2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b77165e172_2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b77165e172_4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b77165e172_4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ignika Negative"/>
              <a:buNone/>
              <a:defRPr sz="2800">
                <a:latin typeface="Signika Negative"/>
                <a:ea typeface="Signika Negative"/>
                <a:cs typeface="Signika Negative"/>
                <a:sym typeface="Signika Negativ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600"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buNone/>
              <a:defRPr sz="16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buNone/>
              <a:defRPr sz="16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buNone/>
              <a:defRPr sz="16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buNone/>
              <a:defRPr sz="16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buNone/>
              <a:defRPr sz="16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buNone/>
              <a:defRPr sz="16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buNone/>
              <a:defRPr sz="16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buNone/>
              <a:defRPr sz="16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2200"/>
          </a:p>
        </p:txBody>
      </p:sp>
      <p:cxnSp>
        <p:nvCxnSpPr>
          <p:cNvPr id="20" name="Google Shape;20;p4"/>
          <p:cNvCxnSpPr/>
          <p:nvPr/>
        </p:nvCxnSpPr>
        <p:spPr>
          <a:xfrm flipH="1" rot="10800000">
            <a:off x="300600" y="1017725"/>
            <a:ext cx="8531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44389" y="457800"/>
            <a:ext cx="1387911" cy="54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1.jpg"/><Relationship Id="rId5" Type="http://schemas.openxmlformats.org/officeDocument/2006/relationships/image" Target="../media/image14.png"/><Relationship Id="rId6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79050" y="864750"/>
            <a:ext cx="8453400" cy="26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Self-adjusting Weighted Networks</a:t>
            </a:r>
            <a:endParaRPr sz="42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849400" y="3563400"/>
            <a:ext cx="73167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41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Student: S. Pankratov</a:t>
            </a:r>
            <a:endParaRPr sz="194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41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Supervisor: V. Aksenov</a:t>
            </a:r>
            <a:endParaRPr sz="1941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41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Consultant: S. Schmid</a:t>
            </a:r>
            <a:endParaRPr sz="1941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9375" y="48100"/>
            <a:ext cx="1685250" cy="66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/>
          <p:nvPr/>
        </p:nvCxnSpPr>
        <p:spPr>
          <a:xfrm>
            <a:off x="849400" y="864750"/>
            <a:ext cx="7347900" cy="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/>
          <p:nvPr/>
        </p:nvCxnSpPr>
        <p:spPr>
          <a:xfrm>
            <a:off x="865000" y="3563400"/>
            <a:ext cx="7316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Networks</a:t>
            </a:r>
            <a:endParaRPr/>
          </a:p>
        </p:txBody>
      </p:sp>
      <p:sp>
        <p:nvSpPr>
          <p:cNvPr id="294" name="Google Shape;29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2200"/>
          </a:p>
        </p:txBody>
      </p:sp>
      <p:pic>
        <p:nvPicPr>
          <p:cNvPr id="295" name="Google Shape;295;p22"/>
          <p:cNvPicPr preferRelativeResize="0"/>
          <p:nvPr/>
        </p:nvPicPr>
        <p:blipFill rotWithShape="1">
          <a:blip r:embed="rId3">
            <a:alphaModFix/>
          </a:blip>
          <a:srcRect b="46981" l="2771" r="81172" t="40364"/>
          <a:stretch/>
        </p:blipFill>
        <p:spPr>
          <a:xfrm>
            <a:off x="2007462" y="1710550"/>
            <a:ext cx="640301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2"/>
          <p:cNvPicPr preferRelativeResize="0"/>
          <p:nvPr/>
        </p:nvPicPr>
        <p:blipFill rotWithShape="1">
          <a:blip r:embed="rId3">
            <a:alphaModFix/>
          </a:blip>
          <a:srcRect b="46981" l="2771" r="81172" t="40364"/>
          <a:stretch/>
        </p:blipFill>
        <p:spPr>
          <a:xfrm>
            <a:off x="2918912" y="2131513"/>
            <a:ext cx="640301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2"/>
          <p:cNvPicPr preferRelativeResize="0"/>
          <p:nvPr/>
        </p:nvPicPr>
        <p:blipFill rotWithShape="1">
          <a:blip r:embed="rId3">
            <a:alphaModFix/>
          </a:blip>
          <a:srcRect b="46981" l="2771" r="81172" t="40364"/>
          <a:stretch/>
        </p:blipFill>
        <p:spPr>
          <a:xfrm>
            <a:off x="2463187" y="2973438"/>
            <a:ext cx="640301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2"/>
          <p:cNvPicPr preferRelativeResize="0"/>
          <p:nvPr/>
        </p:nvPicPr>
        <p:blipFill rotWithShape="1">
          <a:blip r:embed="rId3">
            <a:alphaModFix/>
          </a:blip>
          <a:srcRect b="46981" l="2771" r="81172" t="40364"/>
          <a:stretch/>
        </p:blipFill>
        <p:spPr>
          <a:xfrm>
            <a:off x="1551737" y="3394400"/>
            <a:ext cx="640301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2"/>
          <p:cNvPicPr preferRelativeResize="0"/>
          <p:nvPr/>
        </p:nvPicPr>
        <p:blipFill rotWithShape="1">
          <a:blip r:embed="rId3">
            <a:alphaModFix/>
          </a:blip>
          <a:srcRect b="46981" l="2771" r="81172" t="40364"/>
          <a:stretch/>
        </p:blipFill>
        <p:spPr>
          <a:xfrm>
            <a:off x="1096012" y="2552475"/>
            <a:ext cx="640301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0" name="Google Shape;300;p22"/>
          <p:cNvGrpSpPr/>
          <p:nvPr/>
        </p:nvGrpSpPr>
        <p:grpSpPr>
          <a:xfrm>
            <a:off x="1416925" y="2235750"/>
            <a:ext cx="1501250" cy="1385725"/>
            <a:chOff x="1416163" y="2414200"/>
            <a:chExt cx="1501250" cy="1385725"/>
          </a:xfrm>
        </p:grpSpPr>
        <p:cxnSp>
          <p:nvCxnSpPr>
            <p:cNvPr id="301" name="Google Shape;301;p22"/>
            <p:cNvCxnSpPr/>
            <p:nvPr/>
          </p:nvCxnSpPr>
          <p:spPr>
            <a:xfrm flipH="1" rot="10800000">
              <a:off x="1627025" y="2414200"/>
              <a:ext cx="378000" cy="3675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22"/>
            <p:cNvCxnSpPr/>
            <p:nvPr/>
          </p:nvCxnSpPr>
          <p:spPr>
            <a:xfrm>
              <a:off x="1416163" y="3295151"/>
              <a:ext cx="222000" cy="2862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22"/>
            <p:cNvCxnSpPr/>
            <p:nvPr/>
          </p:nvCxnSpPr>
          <p:spPr>
            <a:xfrm flipH="1" rot="10800000">
              <a:off x="1736312" y="2634763"/>
              <a:ext cx="1181100" cy="204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22"/>
            <p:cNvCxnSpPr/>
            <p:nvPr/>
          </p:nvCxnSpPr>
          <p:spPr>
            <a:xfrm>
              <a:off x="1742500" y="3233050"/>
              <a:ext cx="713700" cy="84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22"/>
            <p:cNvCxnSpPr/>
            <p:nvPr/>
          </p:nvCxnSpPr>
          <p:spPr>
            <a:xfrm flipH="1">
              <a:off x="2214313" y="3652925"/>
              <a:ext cx="272700" cy="147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6" name="Google Shape;306;p22"/>
          <p:cNvSpPr txBox="1"/>
          <p:nvPr/>
        </p:nvSpPr>
        <p:spPr>
          <a:xfrm>
            <a:off x="686563" y="4107800"/>
            <a:ext cx="320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Simple model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07" name="Google Shape;307;p22"/>
          <p:cNvSpPr txBox="1"/>
          <p:nvPr/>
        </p:nvSpPr>
        <p:spPr>
          <a:xfrm>
            <a:off x="5257038" y="4107800"/>
            <a:ext cx="320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Network with varying capacities / weights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08" name="Google Shape;308;p22"/>
          <p:cNvPicPr preferRelativeResize="0"/>
          <p:nvPr/>
        </p:nvPicPr>
        <p:blipFill rotWithShape="1">
          <a:blip r:embed="rId4">
            <a:alphaModFix/>
          </a:blip>
          <a:srcRect b="19455" l="0" r="0" t="2474"/>
          <a:stretch/>
        </p:blipFill>
        <p:spPr>
          <a:xfrm>
            <a:off x="5036164" y="1119350"/>
            <a:ext cx="3372650" cy="29884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9" name="Google Shape;309;p22"/>
          <p:cNvGrpSpPr/>
          <p:nvPr/>
        </p:nvGrpSpPr>
        <p:grpSpPr>
          <a:xfrm>
            <a:off x="5658046" y="1665406"/>
            <a:ext cx="2319945" cy="2068286"/>
            <a:chOff x="5390700" y="1775475"/>
            <a:chExt cx="2743225" cy="2445650"/>
          </a:xfrm>
        </p:grpSpPr>
        <p:cxnSp>
          <p:nvCxnSpPr>
            <p:cNvPr id="310" name="Google Shape;310;p22"/>
            <p:cNvCxnSpPr/>
            <p:nvPr/>
          </p:nvCxnSpPr>
          <p:spPr>
            <a:xfrm flipH="1" rot="10800000">
              <a:off x="5411975" y="1881875"/>
              <a:ext cx="1339800" cy="10527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22"/>
            <p:cNvCxnSpPr/>
            <p:nvPr/>
          </p:nvCxnSpPr>
          <p:spPr>
            <a:xfrm flipH="1" rot="10800000">
              <a:off x="5443875" y="3030250"/>
              <a:ext cx="935700" cy="21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22"/>
            <p:cNvCxnSpPr/>
            <p:nvPr/>
          </p:nvCxnSpPr>
          <p:spPr>
            <a:xfrm>
              <a:off x="5390700" y="3349250"/>
              <a:ext cx="540000" cy="545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22"/>
            <p:cNvCxnSpPr/>
            <p:nvPr/>
          </p:nvCxnSpPr>
          <p:spPr>
            <a:xfrm>
              <a:off x="5433225" y="3179125"/>
              <a:ext cx="2392200" cy="6594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22"/>
            <p:cNvCxnSpPr/>
            <p:nvPr/>
          </p:nvCxnSpPr>
          <p:spPr>
            <a:xfrm flipH="1" rot="10800000">
              <a:off x="6198775" y="4051025"/>
              <a:ext cx="1605600" cy="170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22"/>
            <p:cNvCxnSpPr/>
            <p:nvPr/>
          </p:nvCxnSpPr>
          <p:spPr>
            <a:xfrm flipH="1" rot="10800000">
              <a:off x="8114125" y="2477300"/>
              <a:ext cx="19800" cy="965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22"/>
            <p:cNvCxnSpPr/>
            <p:nvPr/>
          </p:nvCxnSpPr>
          <p:spPr>
            <a:xfrm rot="10800000">
              <a:off x="7410975" y="1775475"/>
              <a:ext cx="414600" cy="2766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22"/>
            <p:cNvCxnSpPr/>
            <p:nvPr/>
          </p:nvCxnSpPr>
          <p:spPr>
            <a:xfrm flipH="1" rot="10800000">
              <a:off x="6812525" y="2052150"/>
              <a:ext cx="279600" cy="5301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22"/>
            <p:cNvCxnSpPr/>
            <p:nvPr/>
          </p:nvCxnSpPr>
          <p:spPr>
            <a:xfrm flipH="1" rot="10800000">
              <a:off x="7006850" y="2350050"/>
              <a:ext cx="829500" cy="478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22"/>
            <p:cNvCxnSpPr/>
            <p:nvPr/>
          </p:nvCxnSpPr>
          <p:spPr>
            <a:xfrm>
              <a:off x="7134450" y="3009025"/>
              <a:ext cx="712500" cy="701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22"/>
            <p:cNvCxnSpPr/>
            <p:nvPr/>
          </p:nvCxnSpPr>
          <p:spPr>
            <a:xfrm flipH="1">
              <a:off x="6156200" y="3274825"/>
              <a:ext cx="574200" cy="776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321" name="Google Shape;32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0462" y="2660134"/>
            <a:ext cx="557809" cy="332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6826" y="3383967"/>
            <a:ext cx="557809" cy="405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64865">
            <a:off x="3886105" y="3930353"/>
            <a:ext cx="1103059" cy="1202739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2"/>
          <p:cNvSpPr txBox="1"/>
          <p:nvPr/>
        </p:nvSpPr>
        <p:spPr>
          <a:xfrm rot="3243135">
            <a:off x="4716133" y="4120073"/>
            <a:ext cx="555492" cy="5914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3559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?</a:t>
            </a:r>
            <a:endParaRPr sz="3559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5" name="Google Shape;325;p22"/>
          <p:cNvSpPr txBox="1"/>
          <p:nvPr/>
        </p:nvSpPr>
        <p:spPr>
          <a:xfrm rot="-2263078">
            <a:off x="5899664" y="1796844"/>
            <a:ext cx="729680" cy="400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c=2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6" name="Google Shape;326;p22"/>
          <p:cNvSpPr txBox="1"/>
          <p:nvPr/>
        </p:nvSpPr>
        <p:spPr>
          <a:xfrm>
            <a:off x="5790098" y="2413463"/>
            <a:ext cx="6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1, c=1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7" name="Google Shape;327;p22"/>
          <p:cNvSpPr txBox="1"/>
          <p:nvPr/>
        </p:nvSpPr>
        <p:spPr>
          <a:xfrm rot="-1890062">
            <a:off x="7009980" y="2000794"/>
            <a:ext cx="729741" cy="4000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2,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c=2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8" name="Google Shape;328;p22"/>
          <p:cNvSpPr txBox="1"/>
          <p:nvPr/>
        </p:nvSpPr>
        <p:spPr>
          <a:xfrm rot="5400000">
            <a:off x="7741214" y="2500098"/>
            <a:ext cx="72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c=3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9" name="Google Shape;329;p22"/>
          <p:cNvSpPr txBox="1"/>
          <p:nvPr/>
        </p:nvSpPr>
        <p:spPr>
          <a:xfrm rot="-3544840">
            <a:off x="6492327" y="1891867"/>
            <a:ext cx="729812" cy="4000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c=1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30" name="Google Shape;330;p22"/>
          <p:cNvSpPr txBox="1"/>
          <p:nvPr/>
        </p:nvSpPr>
        <p:spPr>
          <a:xfrm rot="940222">
            <a:off x="6853985" y="2952983"/>
            <a:ext cx="729723" cy="400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6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c=8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31" name="Google Shape;331;p22"/>
          <p:cNvSpPr txBox="1"/>
          <p:nvPr/>
        </p:nvSpPr>
        <p:spPr>
          <a:xfrm rot="-549156">
            <a:off x="6523054" y="3338084"/>
            <a:ext cx="729893" cy="4001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4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c=1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32" name="Google Shape;332;p22"/>
          <p:cNvSpPr txBox="1"/>
          <p:nvPr/>
        </p:nvSpPr>
        <p:spPr>
          <a:xfrm>
            <a:off x="5846200" y="3886050"/>
            <a:ext cx="5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c=2</a:t>
            </a:r>
            <a:endParaRPr/>
          </a:p>
        </p:txBody>
      </p:sp>
      <p:sp>
        <p:nvSpPr>
          <p:cNvPr id="333" name="Google Shape;333;p22"/>
          <p:cNvSpPr txBox="1"/>
          <p:nvPr/>
        </p:nvSpPr>
        <p:spPr>
          <a:xfrm>
            <a:off x="7706875" y="3546150"/>
            <a:ext cx="5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c=1</a:t>
            </a:r>
            <a:endParaRPr/>
          </a:p>
        </p:txBody>
      </p:sp>
      <p:sp>
        <p:nvSpPr>
          <p:cNvPr id="334" name="Google Shape;334;p22"/>
          <p:cNvSpPr txBox="1"/>
          <p:nvPr/>
        </p:nvSpPr>
        <p:spPr>
          <a:xfrm>
            <a:off x="5133275" y="2728513"/>
            <a:ext cx="5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c=1</a:t>
            </a:r>
            <a:endParaRPr/>
          </a:p>
        </p:txBody>
      </p:sp>
      <p:sp>
        <p:nvSpPr>
          <p:cNvPr id="335" name="Google Shape;335;p22"/>
          <p:cNvSpPr txBox="1"/>
          <p:nvPr/>
        </p:nvSpPr>
        <p:spPr>
          <a:xfrm>
            <a:off x="6868275" y="1068550"/>
            <a:ext cx="5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c=3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 Application</a:t>
            </a:r>
            <a:r>
              <a:rPr lang="en"/>
              <a:t> </a:t>
            </a:r>
            <a:r>
              <a:rPr b="0" lang="en" sz="1941"/>
              <a:t>by </a:t>
            </a:r>
            <a:r>
              <a:rPr b="0" lang="en" sz="1941"/>
              <a:t>Matthias Rost</a:t>
            </a:r>
            <a:r>
              <a:rPr b="0" lang="en" sz="1941"/>
              <a:t>, [et.al]</a:t>
            </a:r>
            <a:r>
              <a:rPr lang="en"/>
              <a:t> </a:t>
            </a:r>
            <a:endParaRPr/>
          </a:p>
        </p:txBody>
      </p:sp>
      <p:sp>
        <p:nvSpPr>
          <p:cNvPr id="341" name="Google Shape;34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2200"/>
          </a:p>
        </p:txBody>
      </p:sp>
      <p:sp>
        <p:nvSpPr>
          <p:cNvPr id="342" name="Google Shape;342;p23"/>
          <p:cNvSpPr/>
          <p:nvPr/>
        </p:nvSpPr>
        <p:spPr>
          <a:xfrm>
            <a:off x="5468600" y="3412350"/>
            <a:ext cx="393600" cy="393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343" name="Google Shape;343;p23"/>
          <p:cNvCxnSpPr>
            <a:stCxn id="344" idx="6"/>
            <a:endCxn id="345" idx="1"/>
          </p:cNvCxnSpPr>
          <p:nvPr/>
        </p:nvCxnSpPr>
        <p:spPr>
          <a:xfrm>
            <a:off x="6202838" y="1544400"/>
            <a:ext cx="1989300" cy="41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23"/>
          <p:cNvCxnSpPr/>
          <p:nvPr/>
        </p:nvCxnSpPr>
        <p:spPr>
          <a:xfrm flipH="1" rot="10800000">
            <a:off x="5678850" y="1721600"/>
            <a:ext cx="251700" cy="167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23"/>
          <p:cNvSpPr/>
          <p:nvPr/>
        </p:nvSpPr>
        <p:spPr>
          <a:xfrm>
            <a:off x="5801438" y="1347600"/>
            <a:ext cx="401400" cy="393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45" name="Google Shape;345;p23"/>
          <p:cNvSpPr/>
          <p:nvPr/>
        </p:nvSpPr>
        <p:spPr>
          <a:xfrm>
            <a:off x="8133475" y="1901200"/>
            <a:ext cx="401400" cy="393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6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347" name="Google Shape;347;p23"/>
          <p:cNvCxnSpPr>
            <a:endCxn id="348" idx="0"/>
          </p:cNvCxnSpPr>
          <p:nvPr/>
        </p:nvCxnSpPr>
        <p:spPr>
          <a:xfrm>
            <a:off x="6056650" y="1721300"/>
            <a:ext cx="649500" cy="185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23"/>
          <p:cNvCxnSpPr>
            <a:stCxn id="344" idx="5"/>
            <a:endCxn id="350" idx="1"/>
          </p:cNvCxnSpPr>
          <p:nvPr/>
        </p:nvCxnSpPr>
        <p:spPr>
          <a:xfrm>
            <a:off x="6144054" y="1683559"/>
            <a:ext cx="1176300" cy="138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23"/>
          <p:cNvSpPr/>
          <p:nvPr/>
        </p:nvSpPr>
        <p:spPr>
          <a:xfrm>
            <a:off x="6505450" y="3574700"/>
            <a:ext cx="401400" cy="393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50" name="Google Shape;350;p23"/>
          <p:cNvSpPr/>
          <p:nvPr/>
        </p:nvSpPr>
        <p:spPr>
          <a:xfrm>
            <a:off x="7261625" y="3007400"/>
            <a:ext cx="401400" cy="393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4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351" name="Google Shape;351;p23"/>
          <p:cNvCxnSpPr>
            <a:endCxn id="352" idx="1"/>
          </p:cNvCxnSpPr>
          <p:nvPr/>
        </p:nvCxnSpPr>
        <p:spPr>
          <a:xfrm>
            <a:off x="6193309" y="1637541"/>
            <a:ext cx="1327800" cy="5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p23"/>
          <p:cNvSpPr/>
          <p:nvPr/>
        </p:nvSpPr>
        <p:spPr>
          <a:xfrm>
            <a:off x="7462325" y="2165500"/>
            <a:ext cx="401400" cy="393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5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53" name="Google Shape;353;p23"/>
          <p:cNvSpPr txBox="1"/>
          <p:nvPr/>
        </p:nvSpPr>
        <p:spPr>
          <a:xfrm>
            <a:off x="5468438" y="1017725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center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54" name="Google Shape;354;p23"/>
          <p:cNvSpPr txBox="1"/>
          <p:nvPr/>
        </p:nvSpPr>
        <p:spPr>
          <a:xfrm>
            <a:off x="5256275" y="4286250"/>
            <a:ext cx="32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Virtual Cluster with bandwidths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55" name="Google Shape;3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275" y="3977151"/>
            <a:ext cx="1067425" cy="6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3"/>
          <p:cNvPicPr preferRelativeResize="0"/>
          <p:nvPr/>
        </p:nvPicPr>
        <p:blipFill rotWithShape="1">
          <a:blip r:embed="rId4">
            <a:alphaModFix/>
          </a:blip>
          <a:srcRect b="46981" l="2771" r="81172" t="40364"/>
          <a:stretch/>
        </p:blipFill>
        <p:spPr>
          <a:xfrm>
            <a:off x="2816099" y="3279311"/>
            <a:ext cx="793927" cy="710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3"/>
          <p:cNvPicPr preferRelativeResize="0"/>
          <p:nvPr/>
        </p:nvPicPr>
        <p:blipFill rotWithShape="1">
          <a:blip r:embed="rId4">
            <a:alphaModFix/>
          </a:blip>
          <a:srcRect b="46981" l="2771" r="81172" t="40364"/>
          <a:stretch/>
        </p:blipFill>
        <p:spPr>
          <a:xfrm>
            <a:off x="685805" y="3279319"/>
            <a:ext cx="793927" cy="7101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8" name="Google Shape;358;p23"/>
          <p:cNvCxnSpPr/>
          <p:nvPr/>
        </p:nvCxnSpPr>
        <p:spPr>
          <a:xfrm>
            <a:off x="1753000" y="1511550"/>
            <a:ext cx="661174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23"/>
          <p:cNvCxnSpPr/>
          <p:nvPr/>
        </p:nvCxnSpPr>
        <p:spPr>
          <a:xfrm flipH="1">
            <a:off x="996031" y="1911728"/>
            <a:ext cx="192039" cy="1338524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23"/>
          <p:cNvCxnSpPr/>
          <p:nvPr/>
        </p:nvCxnSpPr>
        <p:spPr>
          <a:xfrm>
            <a:off x="1572095" y="1902026"/>
            <a:ext cx="341361" cy="13288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23"/>
          <p:cNvCxnSpPr/>
          <p:nvPr/>
        </p:nvCxnSpPr>
        <p:spPr>
          <a:xfrm>
            <a:off x="2949650" y="1941925"/>
            <a:ext cx="350700" cy="1337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2" name="Google Shape;362;p23"/>
          <p:cNvSpPr txBox="1"/>
          <p:nvPr/>
        </p:nvSpPr>
        <p:spPr>
          <a:xfrm>
            <a:off x="685800" y="4286250"/>
            <a:ext cx="320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Network with capacities and weights on edges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63" name="Google Shape;36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1750" y="1314563"/>
            <a:ext cx="649500" cy="64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2025" y="1314563"/>
            <a:ext cx="649500" cy="64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53200" y="3539825"/>
            <a:ext cx="776400" cy="46334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3"/>
          <p:cNvSpPr txBox="1"/>
          <p:nvPr/>
        </p:nvSpPr>
        <p:spPr>
          <a:xfrm>
            <a:off x="2232788" y="1017725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switch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67" name="Google Shape;367;p23"/>
          <p:cNvSpPr txBox="1"/>
          <p:nvPr/>
        </p:nvSpPr>
        <p:spPr>
          <a:xfrm>
            <a:off x="833063" y="1017725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switch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68" name="Google Shape;368;p23"/>
          <p:cNvSpPr txBox="1"/>
          <p:nvPr/>
        </p:nvSpPr>
        <p:spPr>
          <a:xfrm>
            <a:off x="1407688" y="3805950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server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69" name="Google Shape;369;p23"/>
          <p:cNvSpPr txBox="1"/>
          <p:nvPr/>
        </p:nvSpPr>
        <p:spPr>
          <a:xfrm>
            <a:off x="2722975" y="3805950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server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70" name="Google Shape;370;p23"/>
          <p:cNvSpPr txBox="1"/>
          <p:nvPr/>
        </p:nvSpPr>
        <p:spPr>
          <a:xfrm>
            <a:off x="549050" y="3805950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server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71" name="Google Shape;371;p23"/>
          <p:cNvSpPr/>
          <p:nvPr/>
        </p:nvSpPr>
        <p:spPr>
          <a:xfrm flipH="1">
            <a:off x="3866078" y="2203685"/>
            <a:ext cx="682200" cy="1259700"/>
          </a:xfrm>
          <a:prstGeom prst="chevron">
            <a:avLst>
              <a:gd fmla="val 54101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3"/>
          <p:cNvSpPr/>
          <p:nvPr/>
        </p:nvSpPr>
        <p:spPr>
          <a:xfrm flipH="1">
            <a:off x="4333153" y="2203685"/>
            <a:ext cx="682200" cy="1259700"/>
          </a:xfrm>
          <a:prstGeom prst="chevron">
            <a:avLst>
              <a:gd fmla="val 54101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3"/>
          <p:cNvSpPr txBox="1"/>
          <p:nvPr/>
        </p:nvSpPr>
        <p:spPr>
          <a:xfrm>
            <a:off x="5528850" y="2296625"/>
            <a:ext cx="4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β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74" name="Google Shape;374;p23"/>
          <p:cNvSpPr txBox="1"/>
          <p:nvPr/>
        </p:nvSpPr>
        <p:spPr>
          <a:xfrm>
            <a:off x="6144050" y="2457850"/>
            <a:ext cx="4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β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75" name="Google Shape;375;p23"/>
          <p:cNvSpPr txBox="1"/>
          <p:nvPr/>
        </p:nvSpPr>
        <p:spPr>
          <a:xfrm>
            <a:off x="6656350" y="2380888"/>
            <a:ext cx="4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β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76" name="Google Shape;376;p23"/>
          <p:cNvSpPr txBox="1"/>
          <p:nvPr/>
        </p:nvSpPr>
        <p:spPr>
          <a:xfrm>
            <a:off x="6883388" y="1897900"/>
            <a:ext cx="4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β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77" name="Google Shape;377;p23"/>
          <p:cNvSpPr txBox="1"/>
          <p:nvPr/>
        </p:nvSpPr>
        <p:spPr>
          <a:xfrm>
            <a:off x="7218950" y="1683550"/>
            <a:ext cx="4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β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78" name="Google Shape;378;p23"/>
          <p:cNvSpPr txBox="1"/>
          <p:nvPr/>
        </p:nvSpPr>
        <p:spPr>
          <a:xfrm>
            <a:off x="1766974" y="1144200"/>
            <a:ext cx="6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5, c=2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79" name="Google Shape;379;p23"/>
          <p:cNvSpPr txBox="1"/>
          <p:nvPr/>
        </p:nvSpPr>
        <p:spPr>
          <a:xfrm>
            <a:off x="3159118" y="2296625"/>
            <a:ext cx="54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1,</a:t>
            </a:r>
            <a:br>
              <a:rPr lang="en">
                <a:latin typeface="Lexend"/>
                <a:ea typeface="Lexend"/>
                <a:cs typeface="Lexend"/>
                <a:sym typeface="Lexend"/>
              </a:rPr>
            </a:br>
            <a:r>
              <a:rPr lang="en">
                <a:latin typeface="Lexend"/>
                <a:ea typeface="Lexend"/>
                <a:cs typeface="Lexend"/>
                <a:sym typeface="Lexend"/>
              </a:rPr>
              <a:t>c=1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80" name="Google Shape;380;p23"/>
          <p:cNvSpPr txBox="1"/>
          <p:nvPr/>
        </p:nvSpPr>
        <p:spPr>
          <a:xfrm>
            <a:off x="1794518" y="2367363"/>
            <a:ext cx="54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1,</a:t>
            </a:r>
            <a:br>
              <a:rPr lang="en">
                <a:latin typeface="Lexend"/>
                <a:ea typeface="Lexend"/>
                <a:cs typeface="Lexend"/>
                <a:sym typeface="Lexend"/>
              </a:rPr>
            </a:br>
            <a:r>
              <a:rPr lang="en">
                <a:latin typeface="Lexend"/>
                <a:ea typeface="Lexend"/>
                <a:cs typeface="Lexend"/>
                <a:sym typeface="Lexend"/>
              </a:rPr>
              <a:t>c=1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81" name="Google Shape;381;p23"/>
          <p:cNvSpPr txBox="1"/>
          <p:nvPr/>
        </p:nvSpPr>
        <p:spPr>
          <a:xfrm>
            <a:off x="1092430" y="2411825"/>
            <a:ext cx="54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1,</a:t>
            </a:r>
            <a:br>
              <a:rPr lang="en">
                <a:latin typeface="Lexend"/>
                <a:ea typeface="Lexend"/>
                <a:cs typeface="Lexend"/>
                <a:sym typeface="Lexend"/>
              </a:rPr>
            </a:br>
            <a:r>
              <a:rPr lang="en">
                <a:latin typeface="Lexend"/>
                <a:ea typeface="Lexend"/>
                <a:cs typeface="Lexend"/>
                <a:sym typeface="Lexend"/>
              </a:rPr>
              <a:t>c=1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82" name="Google Shape;382;p23"/>
          <p:cNvSpPr txBox="1"/>
          <p:nvPr/>
        </p:nvSpPr>
        <p:spPr>
          <a:xfrm>
            <a:off x="5468600" y="3730375"/>
            <a:ext cx="79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C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83" name="Google Shape;383;p23"/>
          <p:cNvSpPr txBox="1"/>
          <p:nvPr/>
        </p:nvSpPr>
        <p:spPr>
          <a:xfrm>
            <a:off x="6459575" y="3878075"/>
            <a:ext cx="79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C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84" name="Google Shape;384;p23"/>
          <p:cNvSpPr txBox="1"/>
          <p:nvPr/>
        </p:nvSpPr>
        <p:spPr>
          <a:xfrm>
            <a:off x="7266125" y="3409050"/>
            <a:ext cx="79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C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85" name="Google Shape;385;p23"/>
          <p:cNvSpPr txBox="1"/>
          <p:nvPr/>
        </p:nvSpPr>
        <p:spPr>
          <a:xfrm>
            <a:off x="7533850" y="2451000"/>
            <a:ext cx="79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C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86" name="Google Shape;386;p23"/>
          <p:cNvSpPr txBox="1"/>
          <p:nvPr/>
        </p:nvSpPr>
        <p:spPr>
          <a:xfrm>
            <a:off x="8237950" y="2223150"/>
            <a:ext cx="79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C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87" name="Google Shape;387;p23"/>
          <p:cNvSpPr txBox="1"/>
          <p:nvPr/>
        </p:nvSpPr>
        <p:spPr>
          <a:xfrm>
            <a:off x="5528850" y="1457075"/>
            <a:ext cx="79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C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Future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4"/>
          <p:cNvSpPr txBox="1"/>
          <p:nvPr>
            <p:ph idx="1" type="body"/>
          </p:nvPr>
        </p:nvSpPr>
        <p:spPr>
          <a:xfrm>
            <a:off x="311700" y="1152475"/>
            <a:ext cx="414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Tree virtual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/ cyclic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</a:t>
            </a:r>
            <a:r>
              <a:rPr lang="en"/>
              <a:t>weights</a:t>
            </a:r>
            <a:r>
              <a:rPr lang="en"/>
              <a:t> and capacities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Online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Requests are not known upfront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move virtual nodes from one </a:t>
            </a:r>
            <a:r>
              <a:rPr lang="en"/>
              <a:t>physical</a:t>
            </a:r>
            <a:r>
              <a:rPr lang="en"/>
              <a:t> node to another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Approximation algorithms</a:t>
            </a:r>
            <a:endParaRPr/>
          </a:p>
        </p:txBody>
      </p:sp>
      <p:sp>
        <p:nvSpPr>
          <p:cNvPr id="394" name="Google Shape;3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2200"/>
          </a:p>
        </p:txBody>
      </p:sp>
      <p:pic>
        <p:nvPicPr>
          <p:cNvPr id="395" name="Google Shape;395;p24"/>
          <p:cNvPicPr preferRelativeResize="0"/>
          <p:nvPr/>
        </p:nvPicPr>
        <p:blipFill rotWithShape="1">
          <a:blip r:embed="rId3">
            <a:alphaModFix/>
          </a:blip>
          <a:srcRect b="46981" l="2771" r="81172" t="40364"/>
          <a:stretch/>
        </p:blipFill>
        <p:spPr>
          <a:xfrm>
            <a:off x="5871280" y="1495744"/>
            <a:ext cx="793927" cy="710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0550" y="1734138"/>
            <a:ext cx="776400" cy="46334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4"/>
          <p:cNvSpPr txBox="1"/>
          <p:nvPr/>
        </p:nvSpPr>
        <p:spPr>
          <a:xfrm>
            <a:off x="7405038" y="2000263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server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8" name="Google Shape;398;p24"/>
          <p:cNvSpPr txBox="1"/>
          <p:nvPr/>
        </p:nvSpPr>
        <p:spPr>
          <a:xfrm>
            <a:off x="5734525" y="2022375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server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9" name="Google Shape;399;p24"/>
          <p:cNvSpPr/>
          <p:nvPr/>
        </p:nvSpPr>
        <p:spPr>
          <a:xfrm>
            <a:off x="7613800" y="1301138"/>
            <a:ext cx="393600" cy="393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00" name="Google Shape;400;p24"/>
          <p:cNvSpPr/>
          <p:nvPr/>
        </p:nvSpPr>
        <p:spPr>
          <a:xfrm>
            <a:off x="5871275" y="1200150"/>
            <a:ext cx="393600" cy="393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01" name="Google Shape;401;p24"/>
          <p:cNvSpPr/>
          <p:nvPr/>
        </p:nvSpPr>
        <p:spPr>
          <a:xfrm flipH="1" rot="-5400000">
            <a:off x="6755340" y="2195372"/>
            <a:ext cx="682200" cy="1259700"/>
          </a:xfrm>
          <a:prstGeom prst="chevron">
            <a:avLst>
              <a:gd fmla="val 54101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24"/>
          <p:cNvPicPr preferRelativeResize="0"/>
          <p:nvPr/>
        </p:nvPicPr>
        <p:blipFill rotWithShape="1">
          <a:blip r:embed="rId3">
            <a:alphaModFix/>
          </a:blip>
          <a:srcRect b="46981" l="2771" r="81172" t="40364"/>
          <a:stretch/>
        </p:blipFill>
        <p:spPr>
          <a:xfrm>
            <a:off x="5864243" y="3422469"/>
            <a:ext cx="793927" cy="710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3513" y="3660863"/>
            <a:ext cx="776400" cy="46334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4"/>
          <p:cNvSpPr txBox="1"/>
          <p:nvPr/>
        </p:nvSpPr>
        <p:spPr>
          <a:xfrm>
            <a:off x="7398000" y="3926988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server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05" name="Google Shape;405;p24"/>
          <p:cNvSpPr txBox="1"/>
          <p:nvPr/>
        </p:nvSpPr>
        <p:spPr>
          <a:xfrm>
            <a:off x="5727488" y="3949100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server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06" name="Google Shape;406;p24"/>
          <p:cNvSpPr/>
          <p:nvPr/>
        </p:nvSpPr>
        <p:spPr>
          <a:xfrm>
            <a:off x="6257838" y="3126863"/>
            <a:ext cx="393600" cy="393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07" name="Google Shape;407;p24"/>
          <p:cNvSpPr/>
          <p:nvPr/>
        </p:nvSpPr>
        <p:spPr>
          <a:xfrm>
            <a:off x="5864238" y="3126875"/>
            <a:ext cx="393600" cy="393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08" name="Google Shape;408;p24"/>
          <p:cNvSpPr/>
          <p:nvPr/>
        </p:nvSpPr>
        <p:spPr>
          <a:xfrm>
            <a:off x="6665550" y="3288822"/>
            <a:ext cx="997225" cy="301125"/>
          </a:xfrm>
          <a:custGeom>
            <a:rect b="b" l="l" r="r" t="t"/>
            <a:pathLst>
              <a:path extrusionOk="0" h="12045" w="39889">
                <a:moveTo>
                  <a:pt x="39889" y="12045"/>
                </a:moveTo>
                <a:cubicBezTo>
                  <a:pt x="36880" y="10226"/>
                  <a:pt x="28482" y="3087"/>
                  <a:pt x="21834" y="1128"/>
                </a:cubicBezTo>
                <a:cubicBezTo>
                  <a:pt x="15186" y="-831"/>
                  <a:pt x="3639" y="429"/>
                  <a:pt x="0" y="289"/>
                </a:cubicBezTo>
              </a:path>
            </a:pathLst>
          </a:custGeom>
          <a:noFill/>
          <a:ln cap="flat" cmpd="sng" w="28575">
            <a:solidFill>
              <a:srgbClr val="F01313"/>
            </a:solidFill>
            <a:prstDash val="solid"/>
            <a:round/>
            <a:headEnd len="med" w="med" type="none"/>
            <a:tailEnd len="med" w="med" type="stealth"/>
          </a:ln>
        </p:spPr>
      </p:sp>
      <p:cxnSp>
        <p:nvCxnSpPr>
          <p:cNvPr id="409" name="Google Shape;409;p24"/>
          <p:cNvCxnSpPr>
            <a:stCxn id="395" idx="3"/>
          </p:cNvCxnSpPr>
          <p:nvPr/>
        </p:nvCxnSpPr>
        <p:spPr>
          <a:xfrm flipH="1" rot="10800000">
            <a:off x="6665207" y="1826496"/>
            <a:ext cx="819000" cy="243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24"/>
          <p:cNvCxnSpPr/>
          <p:nvPr/>
        </p:nvCxnSpPr>
        <p:spPr>
          <a:xfrm flipH="1" rot="10800000">
            <a:off x="6651457" y="3799646"/>
            <a:ext cx="819000" cy="243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1" name="Google Shape;41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3923938" y="3515325"/>
            <a:ext cx="1296131" cy="122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5"/>
          <p:cNvSpPr txBox="1"/>
          <p:nvPr>
            <p:ph type="ctrTitle"/>
          </p:nvPr>
        </p:nvSpPr>
        <p:spPr>
          <a:xfrm>
            <a:off x="311700" y="864750"/>
            <a:ext cx="8520600" cy="26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Thank you for</a:t>
            </a:r>
            <a:endParaRPr sz="5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 your attention!</a:t>
            </a:r>
            <a:endParaRPr sz="5600"/>
          </a:p>
        </p:txBody>
      </p:sp>
      <p:pic>
        <p:nvPicPr>
          <p:cNvPr id="417" name="Google Shape;4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9375" y="48100"/>
            <a:ext cx="1685250" cy="66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8" name="Google Shape;418;p25"/>
          <p:cNvCxnSpPr/>
          <p:nvPr/>
        </p:nvCxnSpPr>
        <p:spPr>
          <a:xfrm>
            <a:off x="865000" y="864750"/>
            <a:ext cx="7316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25"/>
          <p:cNvCxnSpPr/>
          <p:nvPr/>
        </p:nvCxnSpPr>
        <p:spPr>
          <a:xfrm>
            <a:off x="865000" y="3563400"/>
            <a:ext cx="7316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" name="Google Shape;420;p25"/>
          <p:cNvSpPr txBox="1"/>
          <p:nvPr/>
        </p:nvSpPr>
        <p:spPr>
          <a:xfrm>
            <a:off x="865000" y="3563400"/>
            <a:ext cx="736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05B6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421" name="Google Shape;42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1125" y="2956373"/>
            <a:ext cx="2011450" cy="189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8526" y="390825"/>
            <a:ext cx="1100500" cy="71595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5"/>
          <p:cNvSpPr txBox="1"/>
          <p:nvPr/>
        </p:nvSpPr>
        <p:spPr>
          <a:xfrm>
            <a:off x="685800" y="4608125"/>
            <a:ext cx="278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Lexend"/>
                <a:ea typeface="Lexend"/>
                <a:cs typeface="Lexend"/>
                <a:sym typeface="Lexend"/>
              </a:rPr>
              <a:t>Illustrations by</a:t>
            </a:r>
            <a:endParaRPr sz="1000">
              <a:solidFill>
                <a:srgbClr val="9E9E9E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Lexend"/>
                <a:ea typeface="Lexend"/>
                <a:cs typeface="Lexend"/>
                <a:sym typeface="Lexend"/>
              </a:rPr>
              <a:t> @svartvein</a:t>
            </a:r>
            <a:endParaRPr sz="1000">
              <a:solidFill>
                <a:srgbClr val="9E9E9E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357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m</a:t>
            </a:r>
            <a:r>
              <a:rPr lang="en"/>
              <a:t> nodes representing servers / </a:t>
            </a:r>
            <a:r>
              <a:rPr lang="en"/>
              <a:t>server</a:t>
            </a:r>
            <a:r>
              <a:rPr lang="en"/>
              <a:t> racks / computers / etc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nodes are connected via physical connections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represented as a graph</a:t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2200"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19455" l="0" r="0" t="2474"/>
          <a:stretch/>
        </p:blipFill>
        <p:spPr>
          <a:xfrm>
            <a:off x="4655125" y="1129725"/>
            <a:ext cx="3987799" cy="353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14"/>
          <p:cNvGrpSpPr/>
          <p:nvPr/>
        </p:nvGrpSpPr>
        <p:grpSpPr>
          <a:xfrm>
            <a:off x="5390700" y="1775475"/>
            <a:ext cx="2743225" cy="2445650"/>
            <a:chOff x="5390700" y="1775475"/>
            <a:chExt cx="2743225" cy="2445650"/>
          </a:xfrm>
        </p:grpSpPr>
        <p:cxnSp>
          <p:nvCxnSpPr>
            <p:cNvPr id="70" name="Google Shape;70;p14"/>
            <p:cNvCxnSpPr/>
            <p:nvPr/>
          </p:nvCxnSpPr>
          <p:spPr>
            <a:xfrm flipH="1" rot="10800000">
              <a:off x="5411975" y="1881875"/>
              <a:ext cx="1339800" cy="10527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14"/>
            <p:cNvCxnSpPr/>
            <p:nvPr/>
          </p:nvCxnSpPr>
          <p:spPr>
            <a:xfrm flipH="1" rot="10800000">
              <a:off x="5443875" y="3030250"/>
              <a:ext cx="935700" cy="21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14"/>
            <p:cNvCxnSpPr/>
            <p:nvPr/>
          </p:nvCxnSpPr>
          <p:spPr>
            <a:xfrm>
              <a:off x="5390700" y="3349250"/>
              <a:ext cx="540000" cy="545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14"/>
            <p:cNvCxnSpPr/>
            <p:nvPr/>
          </p:nvCxnSpPr>
          <p:spPr>
            <a:xfrm>
              <a:off x="5433225" y="3179125"/>
              <a:ext cx="2392200" cy="6594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14"/>
            <p:cNvCxnSpPr/>
            <p:nvPr/>
          </p:nvCxnSpPr>
          <p:spPr>
            <a:xfrm flipH="1" rot="10800000">
              <a:off x="6198775" y="4051025"/>
              <a:ext cx="1605600" cy="170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14"/>
            <p:cNvCxnSpPr/>
            <p:nvPr/>
          </p:nvCxnSpPr>
          <p:spPr>
            <a:xfrm flipH="1" rot="10800000">
              <a:off x="8114125" y="2477300"/>
              <a:ext cx="19800" cy="965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14"/>
            <p:cNvCxnSpPr/>
            <p:nvPr/>
          </p:nvCxnSpPr>
          <p:spPr>
            <a:xfrm rot="10800000">
              <a:off x="7410975" y="1775475"/>
              <a:ext cx="414600" cy="2766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14"/>
            <p:cNvCxnSpPr/>
            <p:nvPr/>
          </p:nvCxnSpPr>
          <p:spPr>
            <a:xfrm flipH="1" rot="10800000">
              <a:off x="6812525" y="2052150"/>
              <a:ext cx="279600" cy="5301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4"/>
            <p:cNvCxnSpPr/>
            <p:nvPr/>
          </p:nvCxnSpPr>
          <p:spPr>
            <a:xfrm flipH="1" rot="10800000">
              <a:off x="7006850" y="2350050"/>
              <a:ext cx="829500" cy="478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4"/>
            <p:cNvCxnSpPr/>
            <p:nvPr/>
          </p:nvCxnSpPr>
          <p:spPr>
            <a:xfrm>
              <a:off x="7134450" y="3009025"/>
              <a:ext cx="712500" cy="701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14"/>
            <p:cNvCxnSpPr/>
            <p:nvPr/>
          </p:nvCxnSpPr>
          <p:spPr>
            <a:xfrm flipH="1">
              <a:off x="6156200" y="3274825"/>
              <a:ext cx="574200" cy="776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2650125" y="3345125"/>
            <a:ext cx="1392150" cy="13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1150" y="2951525"/>
            <a:ext cx="65955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2900" y="3807375"/>
            <a:ext cx="659550" cy="4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sequence</a:t>
            </a: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311700" y="1152475"/>
            <a:ext cx="357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N</a:t>
            </a:r>
            <a:r>
              <a:rPr lang="en"/>
              <a:t> virtual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Nodes communicate with each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Sending routing request from node </a:t>
            </a: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i</a:t>
            </a:r>
            <a:r>
              <a:rPr lang="en"/>
              <a:t> to node </a:t>
            </a: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j</a:t>
            </a:r>
            <a:endParaRPr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2200"/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125" y="3345125"/>
            <a:ext cx="1392150" cy="1318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/>
          <p:nvPr/>
        </p:nvSpPr>
        <p:spPr>
          <a:xfrm>
            <a:off x="5060988" y="1378725"/>
            <a:ext cx="393600" cy="393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5878913" y="1378725"/>
            <a:ext cx="393600" cy="393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94" name="Google Shape;94;p15"/>
          <p:cNvCxnSpPr>
            <a:stCxn id="93" idx="2"/>
            <a:endCxn id="92" idx="6"/>
          </p:cNvCxnSpPr>
          <p:nvPr/>
        </p:nvCxnSpPr>
        <p:spPr>
          <a:xfrm rot="10800000">
            <a:off x="5454713" y="1575525"/>
            <a:ext cx="424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5" name="Google Shape;95;p15"/>
          <p:cNvSpPr/>
          <p:nvPr/>
        </p:nvSpPr>
        <p:spPr>
          <a:xfrm>
            <a:off x="6696838" y="1378725"/>
            <a:ext cx="393600" cy="393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7514763" y="1378725"/>
            <a:ext cx="393600" cy="393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97" name="Google Shape;97;p15"/>
          <p:cNvCxnSpPr>
            <a:stCxn id="96" idx="2"/>
            <a:endCxn id="95" idx="6"/>
          </p:cNvCxnSpPr>
          <p:nvPr/>
        </p:nvCxnSpPr>
        <p:spPr>
          <a:xfrm rot="10800000">
            <a:off x="7090563" y="1575525"/>
            <a:ext cx="424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8" name="Google Shape;98;p15"/>
          <p:cNvSpPr txBox="1"/>
          <p:nvPr/>
        </p:nvSpPr>
        <p:spPr>
          <a:xfrm>
            <a:off x="6272525" y="1378725"/>
            <a:ext cx="30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,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7908375" y="1378725"/>
            <a:ext cx="30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,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5060988" y="1951025"/>
            <a:ext cx="393600" cy="393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5878913" y="1951025"/>
            <a:ext cx="393600" cy="393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5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02" name="Google Shape;102;p15"/>
          <p:cNvCxnSpPr>
            <a:stCxn id="101" idx="2"/>
            <a:endCxn id="100" idx="6"/>
          </p:cNvCxnSpPr>
          <p:nvPr/>
        </p:nvCxnSpPr>
        <p:spPr>
          <a:xfrm rot="10800000">
            <a:off x="5454713" y="2147825"/>
            <a:ext cx="424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03" name="Google Shape;103;p15"/>
          <p:cNvSpPr/>
          <p:nvPr/>
        </p:nvSpPr>
        <p:spPr>
          <a:xfrm>
            <a:off x="6696838" y="1951025"/>
            <a:ext cx="393600" cy="393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7514763" y="1951025"/>
            <a:ext cx="393600" cy="393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05" name="Google Shape;105;p15"/>
          <p:cNvCxnSpPr>
            <a:stCxn id="104" idx="2"/>
            <a:endCxn id="103" idx="6"/>
          </p:cNvCxnSpPr>
          <p:nvPr/>
        </p:nvCxnSpPr>
        <p:spPr>
          <a:xfrm rot="10800000">
            <a:off x="7090563" y="2147825"/>
            <a:ext cx="424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06" name="Google Shape;106;p15"/>
          <p:cNvSpPr txBox="1"/>
          <p:nvPr/>
        </p:nvSpPr>
        <p:spPr>
          <a:xfrm>
            <a:off x="6272525" y="1951025"/>
            <a:ext cx="30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,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7908375" y="1951025"/>
            <a:ext cx="30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,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5060988" y="2591425"/>
            <a:ext cx="393600" cy="393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5878913" y="2591425"/>
            <a:ext cx="393600" cy="393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10" name="Google Shape;110;p15"/>
          <p:cNvCxnSpPr>
            <a:stCxn id="109" idx="2"/>
            <a:endCxn id="108" idx="6"/>
          </p:cNvCxnSpPr>
          <p:nvPr/>
        </p:nvCxnSpPr>
        <p:spPr>
          <a:xfrm rot="10800000">
            <a:off x="5454713" y="2788225"/>
            <a:ext cx="424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11" name="Google Shape;111;p15"/>
          <p:cNvSpPr/>
          <p:nvPr/>
        </p:nvSpPr>
        <p:spPr>
          <a:xfrm>
            <a:off x="6696838" y="2591425"/>
            <a:ext cx="393600" cy="393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7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7514763" y="2591425"/>
            <a:ext cx="393600" cy="393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4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13" name="Google Shape;113;p15"/>
          <p:cNvCxnSpPr>
            <a:stCxn id="112" idx="2"/>
            <a:endCxn id="111" idx="6"/>
          </p:cNvCxnSpPr>
          <p:nvPr/>
        </p:nvCxnSpPr>
        <p:spPr>
          <a:xfrm rot="10800000">
            <a:off x="7090563" y="2788225"/>
            <a:ext cx="424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14" name="Google Shape;114;p15"/>
          <p:cNvSpPr txBox="1"/>
          <p:nvPr/>
        </p:nvSpPr>
        <p:spPr>
          <a:xfrm>
            <a:off x="6272525" y="2591425"/>
            <a:ext cx="30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,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7908375" y="2591425"/>
            <a:ext cx="30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,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5060988" y="3148075"/>
            <a:ext cx="393600" cy="393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5878913" y="3148075"/>
            <a:ext cx="393600" cy="393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18" name="Google Shape;118;p15"/>
          <p:cNvCxnSpPr>
            <a:stCxn id="117" idx="2"/>
            <a:endCxn id="116" idx="6"/>
          </p:cNvCxnSpPr>
          <p:nvPr/>
        </p:nvCxnSpPr>
        <p:spPr>
          <a:xfrm rot="10800000">
            <a:off x="5454713" y="3344875"/>
            <a:ext cx="424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19" name="Google Shape;119;p15"/>
          <p:cNvSpPr txBox="1"/>
          <p:nvPr/>
        </p:nvSpPr>
        <p:spPr>
          <a:xfrm>
            <a:off x="6272525" y="3148075"/>
            <a:ext cx="30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,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7908375" y="3019650"/>
            <a:ext cx="30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exend"/>
                <a:ea typeface="Lexend"/>
                <a:cs typeface="Lexend"/>
                <a:sym typeface="Lexend"/>
              </a:rPr>
              <a:t>}</a:t>
            </a:r>
            <a:endParaRPr sz="2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6581525" y="3096600"/>
            <a:ext cx="132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…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4728050" y="1224825"/>
            <a:ext cx="30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exend"/>
                <a:ea typeface="Lexend"/>
                <a:cs typeface="Lexend"/>
                <a:sym typeface="Lexend"/>
              </a:rPr>
              <a:t>{</a:t>
            </a:r>
            <a:endParaRPr sz="2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878138" y="2874750"/>
            <a:ext cx="393600" cy="393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exend Medium"/>
                <a:ea typeface="Lexend Medium"/>
                <a:cs typeface="Lexend Medium"/>
                <a:sym typeface="Lexend Medium"/>
              </a:rPr>
              <a:t>i</a:t>
            </a:r>
            <a:endParaRPr sz="18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1696063" y="2874750"/>
            <a:ext cx="393600" cy="393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exend Medium"/>
                <a:ea typeface="Lexend Medium"/>
                <a:cs typeface="Lexend Medium"/>
                <a:sym typeface="Lexend Medium"/>
              </a:rPr>
              <a:t>j</a:t>
            </a:r>
            <a:endParaRPr sz="18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125" name="Google Shape;125;p15"/>
          <p:cNvCxnSpPr>
            <a:stCxn id="124" idx="2"/>
            <a:endCxn id="123" idx="6"/>
          </p:cNvCxnSpPr>
          <p:nvPr/>
        </p:nvCxnSpPr>
        <p:spPr>
          <a:xfrm rot="10800000">
            <a:off x="1271863" y="3071550"/>
            <a:ext cx="424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pic>
        <p:nvPicPr>
          <p:cNvPr id="126" name="Google Shape;12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5301" y="3772825"/>
            <a:ext cx="1100500" cy="71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networks</a:t>
            </a:r>
            <a:endParaRPr/>
          </a:p>
        </p:txBody>
      </p:sp>
      <p:sp>
        <p:nvSpPr>
          <p:cNvPr id="132" name="Google Shape;132;p16"/>
          <p:cNvSpPr txBox="1"/>
          <p:nvPr>
            <p:ph idx="1" type="body"/>
          </p:nvPr>
        </p:nvSpPr>
        <p:spPr>
          <a:xfrm>
            <a:off x="311700" y="1152475"/>
            <a:ext cx="357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N</a:t>
            </a:r>
            <a:r>
              <a:rPr lang="en"/>
              <a:t> virtual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Nodes communicate with each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represented as a graph</a:t>
            </a:r>
            <a:endParaRPr/>
          </a:p>
        </p:txBody>
      </p:sp>
      <p:sp>
        <p:nvSpPr>
          <p:cNvPr id="133" name="Google Shape;13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2200"/>
          </a:p>
        </p:txBody>
      </p:sp>
      <p:pic>
        <p:nvPicPr>
          <p:cNvPr id="134" name="Google Shape;13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125" y="3345125"/>
            <a:ext cx="1392150" cy="131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6"/>
          <p:cNvSpPr/>
          <p:nvPr/>
        </p:nvSpPr>
        <p:spPr>
          <a:xfrm>
            <a:off x="5132863" y="1687925"/>
            <a:ext cx="393600" cy="393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5836913" y="2023875"/>
            <a:ext cx="393600" cy="393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5093263" y="2479675"/>
            <a:ext cx="393600" cy="393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38" name="Google Shape;138;p16"/>
          <p:cNvCxnSpPr>
            <a:stCxn id="135" idx="4"/>
            <a:endCxn id="137" idx="0"/>
          </p:cNvCxnSpPr>
          <p:nvPr/>
        </p:nvCxnSpPr>
        <p:spPr>
          <a:xfrm flipH="1">
            <a:off x="5290063" y="2081525"/>
            <a:ext cx="39600" cy="398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9" name="Google Shape;139;p16"/>
          <p:cNvCxnSpPr>
            <a:stCxn id="136" idx="1"/>
            <a:endCxn id="135" idx="6"/>
          </p:cNvCxnSpPr>
          <p:nvPr/>
        </p:nvCxnSpPr>
        <p:spPr>
          <a:xfrm rot="10800000">
            <a:off x="5526454" y="1884716"/>
            <a:ext cx="368100" cy="196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40" name="Google Shape;140;p16"/>
          <p:cNvSpPr/>
          <p:nvPr/>
        </p:nvSpPr>
        <p:spPr>
          <a:xfrm rot="-186139">
            <a:off x="6748144" y="1650149"/>
            <a:ext cx="393577" cy="393577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6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1" name="Google Shape;141;p16"/>
          <p:cNvSpPr/>
          <p:nvPr/>
        </p:nvSpPr>
        <p:spPr>
          <a:xfrm rot="-186139">
            <a:off x="7870978" y="2594518"/>
            <a:ext cx="393577" cy="393577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7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2" name="Google Shape;142;p16"/>
          <p:cNvSpPr/>
          <p:nvPr/>
        </p:nvSpPr>
        <p:spPr>
          <a:xfrm rot="-186139">
            <a:off x="6704316" y="2490037"/>
            <a:ext cx="393577" cy="393577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5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43" name="Google Shape;143;p16"/>
          <p:cNvCxnSpPr>
            <a:stCxn id="140" idx="4"/>
            <a:endCxn id="142" idx="0"/>
          </p:cNvCxnSpPr>
          <p:nvPr/>
        </p:nvCxnSpPr>
        <p:spPr>
          <a:xfrm flipH="1">
            <a:off x="6890482" y="2043438"/>
            <a:ext cx="65100" cy="44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44" name="Google Shape;144;p16"/>
          <p:cNvCxnSpPr>
            <a:stCxn id="141" idx="3"/>
            <a:endCxn id="142" idx="6"/>
          </p:cNvCxnSpPr>
          <p:nvPr/>
        </p:nvCxnSpPr>
        <p:spPr>
          <a:xfrm rot="10800000">
            <a:off x="7097551" y="2676184"/>
            <a:ext cx="838800" cy="26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45" name="Google Shape;145;p16"/>
          <p:cNvSpPr/>
          <p:nvPr/>
        </p:nvSpPr>
        <p:spPr>
          <a:xfrm rot="-186139">
            <a:off x="7517362" y="1681599"/>
            <a:ext cx="393577" cy="393577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4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46" name="Google Shape;146;p16"/>
          <p:cNvCxnSpPr>
            <a:stCxn id="145" idx="5"/>
            <a:endCxn id="141" idx="0"/>
          </p:cNvCxnSpPr>
          <p:nvPr/>
        </p:nvCxnSpPr>
        <p:spPr>
          <a:xfrm>
            <a:off x="7860627" y="2009804"/>
            <a:ext cx="196500" cy="585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47" name="Google Shape;147;p16"/>
          <p:cNvSpPr/>
          <p:nvPr/>
        </p:nvSpPr>
        <p:spPr>
          <a:xfrm>
            <a:off x="6159663" y="3536913"/>
            <a:ext cx="393600" cy="393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7461888" y="3345375"/>
            <a:ext cx="393600" cy="393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4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6839563" y="4013000"/>
            <a:ext cx="393600" cy="393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50" name="Google Shape;150;p16"/>
          <p:cNvCxnSpPr>
            <a:stCxn id="147" idx="5"/>
            <a:endCxn id="149" idx="1"/>
          </p:cNvCxnSpPr>
          <p:nvPr/>
        </p:nvCxnSpPr>
        <p:spPr>
          <a:xfrm>
            <a:off x="6495621" y="3872871"/>
            <a:ext cx="401700" cy="19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1" name="Google Shape;151;p16"/>
          <p:cNvCxnSpPr>
            <a:stCxn id="148" idx="3"/>
            <a:endCxn id="149" idx="7"/>
          </p:cNvCxnSpPr>
          <p:nvPr/>
        </p:nvCxnSpPr>
        <p:spPr>
          <a:xfrm flipH="1">
            <a:off x="7175429" y="3681334"/>
            <a:ext cx="344100" cy="38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52" name="Google Shape;152;p16"/>
          <p:cNvCxnSpPr>
            <a:stCxn id="148" idx="2"/>
            <a:endCxn id="147" idx="6"/>
          </p:cNvCxnSpPr>
          <p:nvPr/>
        </p:nvCxnSpPr>
        <p:spPr>
          <a:xfrm flipH="1">
            <a:off x="6553188" y="3542175"/>
            <a:ext cx="908700" cy="191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3" name="Google Shape;153;p16"/>
          <p:cNvSpPr/>
          <p:nvPr/>
        </p:nvSpPr>
        <p:spPr>
          <a:xfrm>
            <a:off x="5700563" y="4089438"/>
            <a:ext cx="393600" cy="393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54" name="Google Shape;154;p16"/>
          <p:cNvCxnSpPr>
            <a:stCxn id="147" idx="3"/>
            <a:endCxn id="153" idx="7"/>
          </p:cNvCxnSpPr>
          <p:nvPr/>
        </p:nvCxnSpPr>
        <p:spPr>
          <a:xfrm flipH="1">
            <a:off x="6036404" y="3872871"/>
            <a:ext cx="180900" cy="27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55" name="Google Shape;155;p16"/>
          <p:cNvSpPr txBox="1"/>
          <p:nvPr/>
        </p:nvSpPr>
        <p:spPr>
          <a:xfrm>
            <a:off x="5071200" y="2066775"/>
            <a:ext cx="4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5627525" y="1646850"/>
            <a:ext cx="4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4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6594550" y="2066788"/>
            <a:ext cx="4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7359788" y="2739075"/>
            <a:ext cx="4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7951500" y="2066775"/>
            <a:ext cx="4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8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6835525" y="3275288"/>
            <a:ext cx="4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5832875" y="3675925"/>
            <a:ext cx="4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8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7316100" y="3792800"/>
            <a:ext cx="4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9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6495513" y="3872875"/>
            <a:ext cx="4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4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</a:t>
            </a:r>
            <a:r>
              <a:rPr lang="en"/>
              <a:t>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2200"/>
          </a:p>
        </p:txBody>
      </p:sp>
      <p:sp>
        <p:nvSpPr>
          <p:cNvPr id="170" name="Google Shape;170;p17"/>
          <p:cNvSpPr txBox="1"/>
          <p:nvPr/>
        </p:nvSpPr>
        <p:spPr>
          <a:xfrm>
            <a:off x="311700" y="1152475"/>
            <a:ext cx="85206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Find most optimal way to embed virtual cluster on </a:t>
            </a:r>
            <a:r>
              <a:rPr lang="en" sz="1800">
                <a:latin typeface="Lexend"/>
                <a:ea typeface="Lexend"/>
                <a:cs typeface="Lexend"/>
                <a:sym typeface="Lexend"/>
              </a:rPr>
              <a:t>physical</a:t>
            </a:r>
            <a:r>
              <a:rPr lang="en" sz="1800">
                <a:latin typeface="Lexend"/>
                <a:ea typeface="Lexend"/>
                <a:cs typeface="Lexend"/>
                <a:sym typeface="Lexend"/>
              </a:rPr>
              <a:t> topology</a:t>
            </a:r>
            <a:endParaRPr sz="18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71" name="Google Shape;171;p17"/>
          <p:cNvPicPr preferRelativeResize="0"/>
          <p:nvPr/>
        </p:nvPicPr>
        <p:blipFill rotWithShape="1">
          <a:blip r:embed="rId3">
            <a:alphaModFix/>
          </a:blip>
          <a:srcRect b="46981" l="2771" r="81172" t="40364"/>
          <a:stretch/>
        </p:blipFill>
        <p:spPr>
          <a:xfrm>
            <a:off x="2006700" y="1889000"/>
            <a:ext cx="640301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7"/>
          <p:cNvPicPr preferRelativeResize="0"/>
          <p:nvPr/>
        </p:nvPicPr>
        <p:blipFill rotWithShape="1">
          <a:blip r:embed="rId3">
            <a:alphaModFix/>
          </a:blip>
          <a:srcRect b="46981" l="2771" r="81172" t="40364"/>
          <a:stretch/>
        </p:blipFill>
        <p:spPr>
          <a:xfrm>
            <a:off x="2918150" y="2309963"/>
            <a:ext cx="640301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7"/>
          <p:cNvPicPr preferRelativeResize="0"/>
          <p:nvPr/>
        </p:nvPicPr>
        <p:blipFill rotWithShape="1">
          <a:blip r:embed="rId3">
            <a:alphaModFix/>
          </a:blip>
          <a:srcRect b="46981" l="2771" r="81172" t="40364"/>
          <a:stretch/>
        </p:blipFill>
        <p:spPr>
          <a:xfrm>
            <a:off x="2462425" y="3151888"/>
            <a:ext cx="640301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7"/>
          <p:cNvPicPr preferRelativeResize="0"/>
          <p:nvPr/>
        </p:nvPicPr>
        <p:blipFill rotWithShape="1">
          <a:blip r:embed="rId3">
            <a:alphaModFix/>
          </a:blip>
          <a:srcRect b="46981" l="2771" r="81172" t="40364"/>
          <a:stretch/>
        </p:blipFill>
        <p:spPr>
          <a:xfrm>
            <a:off x="1550975" y="3572850"/>
            <a:ext cx="640301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7"/>
          <p:cNvPicPr preferRelativeResize="0"/>
          <p:nvPr/>
        </p:nvPicPr>
        <p:blipFill rotWithShape="1">
          <a:blip r:embed="rId3">
            <a:alphaModFix/>
          </a:blip>
          <a:srcRect b="46981" l="2771" r="81172" t="40364"/>
          <a:stretch/>
        </p:blipFill>
        <p:spPr>
          <a:xfrm>
            <a:off x="1095250" y="2730925"/>
            <a:ext cx="640301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Google Shape;176;p17"/>
          <p:cNvGrpSpPr/>
          <p:nvPr/>
        </p:nvGrpSpPr>
        <p:grpSpPr>
          <a:xfrm>
            <a:off x="1415400" y="2175351"/>
            <a:ext cx="1822900" cy="1683850"/>
            <a:chOff x="1415400" y="2175351"/>
            <a:chExt cx="1822900" cy="1683850"/>
          </a:xfrm>
        </p:grpSpPr>
        <p:cxnSp>
          <p:nvCxnSpPr>
            <p:cNvPr id="177" name="Google Shape;177;p17"/>
            <p:cNvCxnSpPr/>
            <p:nvPr/>
          </p:nvCxnSpPr>
          <p:spPr>
            <a:xfrm flipH="1" rot="10800000">
              <a:off x="1627025" y="2414200"/>
              <a:ext cx="378000" cy="3675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17"/>
            <p:cNvCxnSpPr>
              <a:stCxn id="175" idx="2"/>
            </p:cNvCxnSpPr>
            <p:nvPr/>
          </p:nvCxnSpPr>
          <p:spPr>
            <a:xfrm>
              <a:off x="1415400" y="3303626"/>
              <a:ext cx="222000" cy="2862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17"/>
            <p:cNvCxnSpPr>
              <a:endCxn id="172" idx="1"/>
            </p:cNvCxnSpPr>
            <p:nvPr/>
          </p:nvCxnSpPr>
          <p:spPr>
            <a:xfrm flipH="1" rot="10800000">
              <a:off x="1735550" y="2596313"/>
              <a:ext cx="1182600" cy="4209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17"/>
            <p:cNvCxnSpPr/>
            <p:nvPr/>
          </p:nvCxnSpPr>
          <p:spPr>
            <a:xfrm>
              <a:off x="1742500" y="3233050"/>
              <a:ext cx="713700" cy="84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17"/>
            <p:cNvCxnSpPr>
              <a:endCxn id="174" idx="0"/>
            </p:cNvCxnSpPr>
            <p:nvPr/>
          </p:nvCxnSpPr>
          <p:spPr>
            <a:xfrm flipH="1">
              <a:off x="1871125" y="2456250"/>
              <a:ext cx="291300" cy="111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17"/>
            <p:cNvCxnSpPr>
              <a:endCxn id="173" idx="0"/>
            </p:cNvCxnSpPr>
            <p:nvPr/>
          </p:nvCxnSpPr>
          <p:spPr>
            <a:xfrm>
              <a:off x="2424675" y="2477188"/>
              <a:ext cx="357900" cy="6747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17"/>
            <p:cNvCxnSpPr>
              <a:stCxn id="171" idx="3"/>
            </p:cNvCxnSpPr>
            <p:nvPr/>
          </p:nvCxnSpPr>
          <p:spPr>
            <a:xfrm>
              <a:off x="2647001" y="2175351"/>
              <a:ext cx="323700" cy="207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17"/>
            <p:cNvCxnSpPr>
              <a:stCxn id="172" idx="2"/>
            </p:cNvCxnSpPr>
            <p:nvPr/>
          </p:nvCxnSpPr>
          <p:spPr>
            <a:xfrm flipH="1">
              <a:off x="3023200" y="2882664"/>
              <a:ext cx="215100" cy="2979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17"/>
            <p:cNvCxnSpPr/>
            <p:nvPr/>
          </p:nvCxnSpPr>
          <p:spPr>
            <a:xfrm flipH="1">
              <a:off x="2057450" y="2844675"/>
              <a:ext cx="871200" cy="7242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17"/>
            <p:cNvCxnSpPr>
              <a:endCxn id="174" idx="3"/>
            </p:cNvCxnSpPr>
            <p:nvPr/>
          </p:nvCxnSpPr>
          <p:spPr>
            <a:xfrm flipH="1">
              <a:off x="2191276" y="3600301"/>
              <a:ext cx="296400" cy="2589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7" name="Google Shape;187;p17"/>
          <p:cNvSpPr txBox="1"/>
          <p:nvPr/>
        </p:nvSpPr>
        <p:spPr>
          <a:xfrm>
            <a:off x="685800" y="4286250"/>
            <a:ext cx="32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Network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5256275" y="4286250"/>
            <a:ext cx="32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Virtual network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89" name="Google Shape;18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64865">
            <a:off x="3886105" y="3930353"/>
            <a:ext cx="1103059" cy="120273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7"/>
          <p:cNvSpPr txBox="1"/>
          <p:nvPr/>
        </p:nvSpPr>
        <p:spPr>
          <a:xfrm rot="3243135">
            <a:off x="4716133" y="4120073"/>
            <a:ext cx="555492" cy="5914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3559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?</a:t>
            </a:r>
            <a:endParaRPr sz="3559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5426316" y="3643403"/>
            <a:ext cx="502200" cy="5022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5426300" y="2604379"/>
            <a:ext cx="502200" cy="5022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5426300" y="1889016"/>
            <a:ext cx="502200" cy="5022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1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6331671" y="3643387"/>
            <a:ext cx="502200" cy="5022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6331656" y="2604363"/>
            <a:ext cx="502200" cy="5022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6331656" y="1889000"/>
            <a:ext cx="502200" cy="5022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2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7882407" y="3643403"/>
            <a:ext cx="502200" cy="5022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N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7882391" y="2604379"/>
            <a:ext cx="502200" cy="5022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7110758" y="2968855"/>
            <a:ext cx="486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exend"/>
                <a:ea typeface="Lexend"/>
                <a:cs typeface="Lexend"/>
                <a:sym typeface="Lexend"/>
              </a:rPr>
              <a:t>…</a:t>
            </a:r>
            <a:endParaRPr sz="19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00" name="Google Shape;200;p17"/>
          <p:cNvCxnSpPr>
            <a:stCxn id="193" idx="4"/>
            <a:endCxn id="192" idx="0"/>
          </p:cNvCxnSpPr>
          <p:nvPr/>
        </p:nvCxnSpPr>
        <p:spPr>
          <a:xfrm>
            <a:off x="5677400" y="2391216"/>
            <a:ext cx="0" cy="21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1" name="Google Shape;201;p17"/>
          <p:cNvCxnSpPr>
            <a:stCxn id="196" idx="4"/>
            <a:endCxn id="195" idx="0"/>
          </p:cNvCxnSpPr>
          <p:nvPr/>
        </p:nvCxnSpPr>
        <p:spPr>
          <a:xfrm>
            <a:off x="6582756" y="2391200"/>
            <a:ext cx="0" cy="21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02" name="Google Shape;202;p17"/>
          <p:cNvCxnSpPr>
            <a:stCxn id="192" idx="6"/>
            <a:endCxn id="195" idx="2"/>
          </p:cNvCxnSpPr>
          <p:nvPr/>
        </p:nvCxnSpPr>
        <p:spPr>
          <a:xfrm>
            <a:off x="5928500" y="2855479"/>
            <a:ext cx="403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03" name="Google Shape;203;p17"/>
          <p:cNvCxnSpPr>
            <a:stCxn id="192" idx="4"/>
            <a:endCxn id="191" idx="0"/>
          </p:cNvCxnSpPr>
          <p:nvPr/>
        </p:nvCxnSpPr>
        <p:spPr>
          <a:xfrm>
            <a:off x="5677400" y="3106579"/>
            <a:ext cx="0" cy="53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stealth"/>
            <a:tailEnd len="med" w="med" type="none"/>
          </a:ln>
        </p:spPr>
      </p:cxnSp>
      <p:cxnSp>
        <p:nvCxnSpPr>
          <p:cNvPr id="204" name="Google Shape;204;p17"/>
          <p:cNvCxnSpPr>
            <a:stCxn id="191" idx="6"/>
            <a:endCxn id="194" idx="2"/>
          </p:cNvCxnSpPr>
          <p:nvPr/>
        </p:nvCxnSpPr>
        <p:spPr>
          <a:xfrm>
            <a:off x="5928516" y="3894503"/>
            <a:ext cx="403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05" name="Google Shape;205;p17"/>
          <p:cNvCxnSpPr>
            <a:stCxn id="195" idx="4"/>
            <a:endCxn id="194" idx="0"/>
          </p:cNvCxnSpPr>
          <p:nvPr/>
        </p:nvCxnSpPr>
        <p:spPr>
          <a:xfrm>
            <a:off x="6582756" y="3106563"/>
            <a:ext cx="0" cy="53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06" name="Google Shape;206;p17"/>
          <p:cNvCxnSpPr>
            <a:stCxn id="194" idx="6"/>
            <a:endCxn id="197" idx="2"/>
          </p:cNvCxnSpPr>
          <p:nvPr/>
        </p:nvCxnSpPr>
        <p:spPr>
          <a:xfrm>
            <a:off x="6833871" y="3894487"/>
            <a:ext cx="1048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stealth"/>
            <a:tailEnd len="med" w="med" type="stealth"/>
          </a:ln>
        </p:spPr>
      </p:cxnSp>
      <p:cxnSp>
        <p:nvCxnSpPr>
          <p:cNvPr id="207" name="Google Shape;207;p17"/>
          <p:cNvCxnSpPr>
            <a:stCxn id="198" idx="4"/>
            <a:endCxn id="197" idx="0"/>
          </p:cNvCxnSpPr>
          <p:nvPr/>
        </p:nvCxnSpPr>
        <p:spPr>
          <a:xfrm>
            <a:off x="8133491" y="3106579"/>
            <a:ext cx="0" cy="53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08" name="Google Shape;208;p17"/>
          <p:cNvCxnSpPr>
            <a:stCxn id="198" idx="1"/>
            <a:endCxn id="196" idx="5"/>
          </p:cNvCxnSpPr>
          <p:nvPr/>
        </p:nvCxnSpPr>
        <p:spPr>
          <a:xfrm rot="10800000">
            <a:off x="6760437" y="2317624"/>
            <a:ext cx="1195500" cy="360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stealth"/>
            <a:tailEnd len="med" w="med" type="none"/>
          </a:ln>
        </p:spPr>
      </p:cxnSp>
      <p:sp>
        <p:nvSpPr>
          <p:cNvPr id="209" name="Google Shape;209;p17"/>
          <p:cNvSpPr/>
          <p:nvPr/>
        </p:nvSpPr>
        <p:spPr>
          <a:xfrm flipH="1">
            <a:off x="3866078" y="2203685"/>
            <a:ext cx="682200" cy="1259700"/>
          </a:xfrm>
          <a:prstGeom prst="chevron">
            <a:avLst>
              <a:gd fmla="val 54101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 flipH="1">
            <a:off x="4333153" y="2203685"/>
            <a:ext cx="682200" cy="1259700"/>
          </a:xfrm>
          <a:prstGeom prst="chevron">
            <a:avLst>
              <a:gd fmla="val 54101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2200"/>
          </a:p>
        </p:txBody>
      </p:sp>
      <p:sp>
        <p:nvSpPr>
          <p:cNvPr id="217" name="Google Shape;217;p18"/>
          <p:cNvSpPr txBox="1"/>
          <p:nvPr/>
        </p:nvSpPr>
        <p:spPr>
          <a:xfrm>
            <a:off x="311700" y="1152475"/>
            <a:ext cx="4065600" cy="3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 Medium"/>
              <a:buChar char="●"/>
            </a:pPr>
            <a:r>
              <a:rPr lang="en" sz="1800">
                <a:latin typeface="Lexend Medium"/>
                <a:ea typeface="Lexend Medium"/>
                <a:cs typeface="Lexend Medium"/>
                <a:sym typeface="Lexend Medium"/>
              </a:rPr>
              <a:t>Optimizing routing in distributed datacenters</a:t>
            </a:r>
            <a:endParaRPr sz="1800"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Numerical analysis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Graphics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Parallel processing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…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Bounded degree network </a:t>
            </a:r>
            <a:r>
              <a:rPr b="0" lang="en" sz="1941"/>
              <a:t>by Chen Avin, [et.al]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9"/>
          <p:cNvSpPr txBox="1"/>
          <p:nvPr>
            <p:ph idx="1" type="body"/>
          </p:nvPr>
        </p:nvSpPr>
        <p:spPr>
          <a:xfrm>
            <a:off x="311700" y="1152475"/>
            <a:ext cx="414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 an </a:t>
            </a: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optimal network</a:t>
            </a:r>
            <a:r>
              <a:rPr lang="en"/>
              <a:t>, from the given </a:t>
            </a: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demand</a:t>
            </a:r>
            <a:endParaRPr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Degree on each node is </a:t>
            </a: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bounded</a:t>
            </a:r>
            <a:endParaRPr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some virtual network near-optimal solutions can be constructed (trees, low average </a:t>
            </a:r>
            <a:r>
              <a:rPr lang="en"/>
              <a:t>degree</a:t>
            </a:r>
            <a:r>
              <a:rPr lang="en"/>
              <a:t>, sparse graphs, …)</a:t>
            </a:r>
            <a:endParaRPr/>
          </a:p>
        </p:txBody>
      </p:sp>
      <p:sp>
        <p:nvSpPr>
          <p:cNvPr id="224" name="Google Shape;2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2200"/>
          </a:p>
        </p:txBody>
      </p:sp>
      <p:sp>
        <p:nvSpPr>
          <p:cNvPr id="225" name="Google Shape;225;p19"/>
          <p:cNvSpPr txBox="1"/>
          <p:nvPr/>
        </p:nvSpPr>
        <p:spPr>
          <a:xfrm>
            <a:off x="5256275" y="4286250"/>
            <a:ext cx="32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Some optimal solution 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26" name="Google Shape;2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275" y="3977151"/>
            <a:ext cx="1067425" cy="61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19"/>
          <p:cNvGrpSpPr/>
          <p:nvPr/>
        </p:nvGrpSpPr>
        <p:grpSpPr>
          <a:xfrm>
            <a:off x="5257800" y="2136634"/>
            <a:ext cx="640301" cy="913226"/>
            <a:chOff x="2341000" y="1315712"/>
            <a:chExt cx="640301" cy="913226"/>
          </a:xfrm>
        </p:grpSpPr>
        <p:pic>
          <p:nvPicPr>
            <p:cNvPr id="228" name="Google Shape;228;p19"/>
            <p:cNvPicPr preferRelativeResize="0"/>
            <p:nvPr/>
          </p:nvPicPr>
          <p:blipFill rotWithShape="1">
            <a:blip r:embed="rId4">
              <a:alphaModFix/>
            </a:blip>
            <a:srcRect b="47109" l="2244" r="81698" t="32713"/>
            <a:stretch/>
          </p:blipFill>
          <p:spPr>
            <a:xfrm>
              <a:off x="2341000" y="1315712"/>
              <a:ext cx="640301" cy="9132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19"/>
            <p:cNvSpPr/>
            <p:nvPr/>
          </p:nvSpPr>
          <p:spPr>
            <a:xfrm>
              <a:off x="2511675" y="1772188"/>
              <a:ext cx="284700" cy="2847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exend Medium"/>
                  <a:ea typeface="Lexend Medium"/>
                  <a:cs typeface="Lexend Medium"/>
                  <a:sym typeface="Lexend Medium"/>
                </a:rPr>
                <a:t>2</a:t>
              </a:r>
              <a:endParaRPr>
                <a:latin typeface="Lexend Medium"/>
                <a:ea typeface="Lexend Medium"/>
                <a:cs typeface="Lexend Medium"/>
                <a:sym typeface="Lexend Medium"/>
              </a:endParaRPr>
            </a:p>
          </p:txBody>
        </p:sp>
      </p:grpSp>
      <p:grpSp>
        <p:nvGrpSpPr>
          <p:cNvPr id="230" name="Google Shape;230;p19"/>
          <p:cNvGrpSpPr/>
          <p:nvPr/>
        </p:nvGrpSpPr>
        <p:grpSpPr>
          <a:xfrm>
            <a:off x="6159050" y="1442825"/>
            <a:ext cx="682301" cy="913226"/>
            <a:chOff x="2981300" y="1315713"/>
            <a:chExt cx="682301" cy="913226"/>
          </a:xfrm>
        </p:grpSpPr>
        <p:pic>
          <p:nvPicPr>
            <p:cNvPr id="231" name="Google Shape;231;p19"/>
            <p:cNvPicPr preferRelativeResize="0"/>
            <p:nvPr/>
          </p:nvPicPr>
          <p:blipFill rotWithShape="1">
            <a:blip r:embed="rId4">
              <a:alphaModFix/>
            </a:blip>
            <a:srcRect b="48161" l="43696" r="39193" t="31661"/>
            <a:stretch/>
          </p:blipFill>
          <p:spPr>
            <a:xfrm>
              <a:off x="2981300" y="1315713"/>
              <a:ext cx="682301" cy="9132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" name="Google Shape;232;p19"/>
            <p:cNvSpPr/>
            <p:nvPr/>
          </p:nvSpPr>
          <p:spPr>
            <a:xfrm>
              <a:off x="3180100" y="1772188"/>
              <a:ext cx="284700" cy="2847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exend Medium"/>
                  <a:ea typeface="Lexend Medium"/>
                  <a:cs typeface="Lexend Medium"/>
                  <a:sym typeface="Lexend Medium"/>
                </a:rPr>
                <a:t>1</a:t>
              </a:r>
              <a:endParaRPr>
                <a:latin typeface="Lexend Medium"/>
                <a:ea typeface="Lexend Medium"/>
                <a:cs typeface="Lexend Medium"/>
                <a:sym typeface="Lexend Medium"/>
              </a:endParaRPr>
            </a:p>
          </p:txBody>
        </p:sp>
      </p:grpSp>
      <p:grpSp>
        <p:nvGrpSpPr>
          <p:cNvPr id="233" name="Google Shape;233;p19"/>
          <p:cNvGrpSpPr/>
          <p:nvPr/>
        </p:nvGrpSpPr>
        <p:grpSpPr>
          <a:xfrm>
            <a:off x="5751175" y="3428277"/>
            <a:ext cx="682301" cy="850251"/>
            <a:chOff x="3663600" y="1347200"/>
            <a:chExt cx="682301" cy="850251"/>
          </a:xfrm>
        </p:grpSpPr>
        <p:pic>
          <p:nvPicPr>
            <p:cNvPr id="234" name="Google Shape;234;p19"/>
            <p:cNvPicPr preferRelativeResize="0"/>
            <p:nvPr/>
          </p:nvPicPr>
          <p:blipFill rotWithShape="1">
            <a:blip r:embed="rId4">
              <a:alphaModFix/>
            </a:blip>
            <a:srcRect b="76108" l="52510" r="30378" t="5105"/>
            <a:stretch/>
          </p:blipFill>
          <p:spPr>
            <a:xfrm>
              <a:off x="3663600" y="1347200"/>
              <a:ext cx="682301" cy="8502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Google Shape;235;p19"/>
            <p:cNvSpPr/>
            <p:nvPr/>
          </p:nvSpPr>
          <p:spPr>
            <a:xfrm>
              <a:off x="3862400" y="1772188"/>
              <a:ext cx="284700" cy="2847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exend Medium"/>
                  <a:ea typeface="Lexend Medium"/>
                  <a:cs typeface="Lexend Medium"/>
                  <a:sym typeface="Lexend Medium"/>
                </a:rPr>
                <a:t>3</a:t>
              </a:r>
              <a:endParaRPr>
                <a:latin typeface="Lexend Medium"/>
                <a:ea typeface="Lexend Medium"/>
                <a:cs typeface="Lexend Medium"/>
                <a:sym typeface="Lexend Medium"/>
              </a:endParaRPr>
            </a:p>
          </p:txBody>
        </p:sp>
      </p:grpSp>
      <p:grpSp>
        <p:nvGrpSpPr>
          <p:cNvPr id="236" name="Google Shape;236;p19"/>
          <p:cNvGrpSpPr/>
          <p:nvPr/>
        </p:nvGrpSpPr>
        <p:grpSpPr>
          <a:xfrm>
            <a:off x="6766400" y="3271319"/>
            <a:ext cx="682301" cy="913226"/>
            <a:chOff x="4345900" y="1315713"/>
            <a:chExt cx="682301" cy="913226"/>
          </a:xfrm>
        </p:grpSpPr>
        <p:pic>
          <p:nvPicPr>
            <p:cNvPr id="237" name="Google Shape;237;p19"/>
            <p:cNvPicPr preferRelativeResize="0"/>
            <p:nvPr/>
          </p:nvPicPr>
          <p:blipFill rotWithShape="1">
            <a:blip r:embed="rId4">
              <a:alphaModFix/>
            </a:blip>
            <a:srcRect b="66723" l="78433" r="4457" t="13099"/>
            <a:stretch/>
          </p:blipFill>
          <p:spPr>
            <a:xfrm>
              <a:off x="4345900" y="1315713"/>
              <a:ext cx="682301" cy="9132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Google Shape;238;p19"/>
            <p:cNvSpPr/>
            <p:nvPr/>
          </p:nvSpPr>
          <p:spPr>
            <a:xfrm>
              <a:off x="4588975" y="1772188"/>
              <a:ext cx="284700" cy="2847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exend Medium"/>
                  <a:ea typeface="Lexend Medium"/>
                  <a:cs typeface="Lexend Medium"/>
                  <a:sym typeface="Lexend Medium"/>
                </a:rPr>
                <a:t>4</a:t>
              </a:r>
              <a:endParaRPr>
                <a:latin typeface="Lexend Medium"/>
                <a:ea typeface="Lexend Medium"/>
                <a:cs typeface="Lexend Medium"/>
                <a:sym typeface="Lexend Medium"/>
              </a:endParaRPr>
            </a:p>
          </p:txBody>
        </p:sp>
      </p:grpSp>
      <p:grpSp>
        <p:nvGrpSpPr>
          <p:cNvPr id="239" name="Google Shape;239;p19"/>
          <p:cNvGrpSpPr/>
          <p:nvPr/>
        </p:nvGrpSpPr>
        <p:grpSpPr>
          <a:xfrm>
            <a:off x="7373750" y="1915692"/>
            <a:ext cx="682301" cy="913226"/>
            <a:chOff x="5158750" y="1315712"/>
            <a:chExt cx="682301" cy="913226"/>
          </a:xfrm>
        </p:grpSpPr>
        <p:pic>
          <p:nvPicPr>
            <p:cNvPr id="240" name="Google Shape;240;p19"/>
            <p:cNvPicPr preferRelativeResize="0"/>
            <p:nvPr/>
          </p:nvPicPr>
          <p:blipFill rotWithShape="1">
            <a:blip r:embed="rId4">
              <a:alphaModFix/>
            </a:blip>
            <a:srcRect b="27650" l="79086" r="3803" t="52173"/>
            <a:stretch/>
          </p:blipFill>
          <p:spPr>
            <a:xfrm>
              <a:off x="5158750" y="1315712"/>
              <a:ext cx="682301" cy="9132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19"/>
            <p:cNvSpPr/>
            <p:nvPr/>
          </p:nvSpPr>
          <p:spPr>
            <a:xfrm>
              <a:off x="5357550" y="1772113"/>
              <a:ext cx="284700" cy="2847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exend Medium"/>
                  <a:ea typeface="Lexend Medium"/>
                  <a:cs typeface="Lexend Medium"/>
                  <a:sym typeface="Lexend Medium"/>
                </a:rPr>
                <a:t>5</a:t>
              </a:r>
              <a:endParaRPr>
                <a:latin typeface="Lexend Medium"/>
                <a:ea typeface="Lexend Medium"/>
                <a:cs typeface="Lexend Medium"/>
                <a:sym typeface="Lexend Medium"/>
              </a:endParaRPr>
            </a:p>
          </p:txBody>
        </p:sp>
      </p:grpSp>
      <p:cxnSp>
        <p:nvCxnSpPr>
          <p:cNvPr id="242" name="Google Shape;242;p19"/>
          <p:cNvCxnSpPr/>
          <p:nvPr/>
        </p:nvCxnSpPr>
        <p:spPr>
          <a:xfrm flipH="1">
            <a:off x="5804700" y="2109875"/>
            <a:ext cx="367500" cy="252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19"/>
          <p:cNvCxnSpPr/>
          <p:nvPr/>
        </p:nvCxnSpPr>
        <p:spPr>
          <a:xfrm>
            <a:off x="6676050" y="2330325"/>
            <a:ext cx="231000" cy="1133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19"/>
          <p:cNvCxnSpPr/>
          <p:nvPr/>
        </p:nvCxnSpPr>
        <p:spPr>
          <a:xfrm flipH="1" rot="10800000">
            <a:off x="5919101" y="2414447"/>
            <a:ext cx="1475700" cy="220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19"/>
          <p:cNvCxnSpPr/>
          <p:nvPr/>
        </p:nvCxnSpPr>
        <p:spPr>
          <a:xfrm flipH="1">
            <a:off x="6266950" y="2771200"/>
            <a:ext cx="1143900" cy="787500"/>
          </a:xfrm>
          <a:prstGeom prst="straightConnector1">
            <a:avLst/>
          </a:prstGeom>
          <a:noFill/>
          <a:ln cap="flat" cmpd="sng" w="28575">
            <a:solidFill>
              <a:srgbClr val="F0131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19"/>
          <p:cNvCxnSpPr/>
          <p:nvPr/>
        </p:nvCxnSpPr>
        <p:spPr>
          <a:xfrm flipH="1" rot="10800000">
            <a:off x="6403125" y="3820875"/>
            <a:ext cx="399000" cy="42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19"/>
          <p:cNvCxnSpPr/>
          <p:nvPr/>
        </p:nvCxnSpPr>
        <p:spPr>
          <a:xfrm flipH="1">
            <a:off x="6130150" y="2309325"/>
            <a:ext cx="178500" cy="1165200"/>
          </a:xfrm>
          <a:prstGeom prst="straightConnector1">
            <a:avLst/>
          </a:prstGeom>
          <a:noFill/>
          <a:ln cap="flat" cmpd="sng" w="19050">
            <a:solidFill>
              <a:srgbClr val="9E9E9E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19"/>
          <p:cNvCxnSpPr/>
          <p:nvPr/>
        </p:nvCxnSpPr>
        <p:spPr>
          <a:xfrm>
            <a:off x="5699850" y="3012625"/>
            <a:ext cx="273000" cy="472500"/>
          </a:xfrm>
          <a:prstGeom prst="straightConnector1">
            <a:avLst/>
          </a:prstGeom>
          <a:noFill/>
          <a:ln cap="flat" cmpd="sng" w="19050">
            <a:solidFill>
              <a:srgbClr val="9E9E9E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19"/>
          <p:cNvCxnSpPr/>
          <p:nvPr/>
        </p:nvCxnSpPr>
        <p:spPr>
          <a:xfrm>
            <a:off x="5930775" y="2897150"/>
            <a:ext cx="913200" cy="640200"/>
          </a:xfrm>
          <a:prstGeom prst="straightConnector1">
            <a:avLst/>
          </a:prstGeom>
          <a:noFill/>
          <a:ln cap="flat" cmpd="sng" w="19050">
            <a:solidFill>
              <a:srgbClr val="9E9E9E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Self-Adjusting </a:t>
            </a:r>
            <a:r>
              <a:rPr lang="en"/>
              <a:t>Networks</a:t>
            </a:r>
            <a:endParaRPr/>
          </a:p>
        </p:txBody>
      </p:sp>
      <p:sp>
        <p:nvSpPr>
          <p:cNvPr id="255" name="Google Shape;255;p20"/>
          <p:cNvSpPr txBox="1"/>
          <p:nvPr>
            <p:ph idx="1" type="body"/>
          </p:nvPr>
        </p:nvSpPr>
        <p:spPr>
          <a:xfrm>
            <a:off x="311700" y="1152475"/>
            <a:ext cx="357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m</a:t>
            </a:r>
            <a:r>
              <a:rPr lang="en"/>
              <a:t> nodes representing servers / server racks / computers /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nodes are connected via physical connections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represented as a graph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change the topology online</a:t>
            </a:r>
            <a:endParaRPr/>
          </a:p>
        </p:txBody>
      </p:sp>
      <p:sp>
        <p:nvSpPr>
          <p:cNvPr id="256" name="Google Shape;25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2200"/>
          </a:p>
        </p:txBody>
      </p:sp>
      <p:pic>
        <p:nvPicPr>
          <p:cNvPr id="257" name="Google Shape;2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575" y="1017729"/>
            <a:ext cx="4397980" cy="336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SplayNet </a:t>
            </a:r>
            <a:r>
              <a:rPr b="0" lang="en" sz="1941"/>
              <a:t>by Stefan Schmid , Chen Avin, [et.al]</a:t>
            </a:r>
            <a:r>
              <a:rPr lang="en"/>
              <a:t> </a:t>
            </a:r>
            <a:endParaRPr/>
          </a:p>
        </p:txBody>
      </p:sp>
      <p:sp>
        <p:nvSpPr>
          <p:cNvPr id="263" name="Google Shape;263;p21"/>
          <p:cNvSpPr txBox="1"/>
          <p:nvPr>
            <p:ph idx="1" type="body"/>
          </p:nvPr>
        </p:nvSpPr>
        <p:spPr>
          <a:xfrm>
            <a:off x="311700" y="1152475"/>
            <a:ext cx="414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Self-adjusting </a:t>
            </a:r>
            <a:r>
              <a:rPr lang="en"/>
              <a:t>Network</a:t>
            </a:r>
            <a:br>
              <a:rPr lang="en"/>
            </a:br>
            <a:r>
              <a:rPr lang="en"/>
              <a:t>	- routing request (i, j)</a:t>
            </a:r>
            <a:br>
              <a:rPr lang="en"/>
            </a:br>
            <a:r>
              <a:rPr lang="en"/>
              <a:t>	- self-adjusting</a:t>
            </a:r>
            <a:br>
              <a:rPr lang="en"/>
            </a:br>
            <a:r>
              <a:rPr lang="en"/>
              <a:t>	- is a tree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 request (i, j), move nodes i and j to LCA(i, j)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Optimal in some specific cases</a:t>
            </a:r>
            <a:endParaRPr/>
          </a:p>
        </p:txBody>
      </p:sp>
      <p:sp>
        <p:nvSpPr>
          <p:cNvPr id="264" name="Google Shape;26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2200"/>
          </a:p>
        </p:txBody>
      </p:sp>
      <p:sp>
        <p:nvSpPr>
          <p:cNvPr id="265" name="Google Shape;265;p21"/>
          <p:cNvSpPr/>
          <p:nvPr/>
        </p:nvSpPr>
        <p:spPr>
          <a:xfrm>
            <a:off x="5805350" y="1362350"/>
            <a:ext cx="393600" cy="393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0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1313"/>
                </a:solidFill>
                <a:latin typeface="Lexend"/>
                <a:ea typeface="Lexend"/>
                <a:cs typeface="Lexend"/>
                <a:sym typeface="Lexend"/>
              </a:rPr>
              <a:t>7</a:t>
            </a:r>
            <a:endParaRPr b="1">
              <a:solidFill>
                <a:srgbClr val="F0131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66" name="Google Shape;266;p21"/>
          <p:cNvSpPr/>
          <p:nvPr/>
        </p:nvSpPr>
        <p:spPr>
          <a:xfrm>
            <a:off x="5082850" y="2127300"/>
            <a:ext cx="393600" cy="393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0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01313"/>
                </a:solidFill>
                <a:latin typeface="Lexend"/>
                <a:ea typeface="Lexend"/>
                <a:cs typeface="Lexend"/>
                <a:sym typeface="Lexend"/>
              </a:rPr>
              <a:t>4</a:t>
            </a:r>
            <a:endParaRPr>
              <a:solidFill>
                <a:srgbClr val="F0131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67" name="Google Shape;267;p21"/>
          <p:cNvSpPr/>
          <p:nvPr/>
        </p:nvSpPr>
        <p:spPr>
          <a:xfrm>
            <a:off x="5468600" y="3412350"/>
            <a:ext cx="393600" cy="393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68" name="Google Shape;268;p21"/>
          <p:cNvSpPr/>
          <p:nvPr/>
        </p:nvSpPr>
        <p:spPr>
          <a:xfrm>
            <a:off x="4747788" y="2834750"/>
            <a:ext cx="393600" cy="393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69" name="Google Shape;269;p21"/>
          <p:cNvSpPr/>
          <p:nvPr/>
        </p:nvSpPr>
        <p:spPr>
          <a:xfrm>
            <a:off x="6796325" y="1417200"/>
            <a:ext cx="401400" cy="393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0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1313"/>
                </a:solidFill>
                <a:latin typeface="Lexend"/>
                <a:ea typeface="Lexend"/>
                <a:cs typeface="Lexend"/>
                <a:sym typeface="Lexend"/>
              </a:rPr>
              <a:t>15</a:t>
            </a:r>
            <a:endParaRPr b="1">
              <a:solidFill>
                <a:srgbClr val="F0131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70" name="Google Shape;270;p21"/>
          <p:cNvSpPr/>
          <p:nvPr/>
        </p:nvSpPr>
        <p:spPr>
          <a:xfrm>
            <a:off x="5854325" y="2647500"/>
            <a:ext cx="393600" cy="393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0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1313"/>
                </a:solidFill>
                <a:latin typeface="Lexend"/>
                <a:ea typeface="Lexend"/>
                <a:cs typeface="Lexend"/>
                <a:sym typeface="Lexend"/>
              </a:rPr>
              <a:t>5</a:t>
            </a:r>
            <a:endParaRPr b="1">
              <a:solidFill>
                <a:srgbClr val="F0131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71" name="Google Shape;271;p21"/>
          <p:cNvCxnSpPr>
            <a:stCxn id="266" idx="0"/>
            <a:endCxn id="265" idx="3"/>
          </p:cNvCxnSpPr>
          <p:nvPr/>
        </p:nvCxnSpPr>
        <p:spPr>
          <a:xfrm flipH="1" rot="10800000">
            <a:off x="5279650" y="1698300"/>
            <a:ext cx="583200" cy="429000"/>
          </a:xfrm>
          <a:prstGeom prst="straightConnector1">
            <a:avLst/>
          </a:prstGeom>
          <a:noFill/>
          <a:ln cap="flat" cmpd="sng" w="28575">
            <a:solidFill>
              <a:srgbClr val="F0131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1"/>
          <p:cNvCxnSpPr>
            <a:stCxn id="265" idx="6"/>
            <a:endCxn id="269" idx="2"/>
          </p:cNvCxnSpPr>
          <p:nvPr/>
        </p:nvCxnSpPr>
        <p:spPr>
          <a:xfrm>
            <a:off x="6198950" y="1559150"/>
            <a:ext cx="597300" cy="54900"/>
          </a:xfrm>
          <a:prstGeom prst="straightConnector1">
            <a:avLst/>
          </a:prstGeom>
          <a:noFill/>
          <a:ln cap="flat" cmpd="sng" w="28575">
            <a:solidFill>
              <a:srgbClr val="F0131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1"/>
          <p:cNvCxnSpPr>
            <a:stCxn id="269" idx="4"/>
            <a:endCxn id="274" idx="0"/>
          </p:cNvCxnSpPr>
          <p:nvPr/>
        </p:nvCxnSpPr>
        <p:spPr>
          <a:xfrm flipH="1">
            <a:off x="6825725" y="1810800"/>
            <a:ext cx="171300" cy="459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21"/>
          <p:cNvCxnSpPr>
            <a:stCxn id="269" idx="6"/>
            <a:endCxn id="276" idx="1"/>
          </p:cNvCxnSpPr>
          <p:nvPr/>
        </p:nvCxnSpPr>
        <p:spPr>
          <a:xfrm>
            <a:off x="7197725" y="1614000"/>
            <a:ext cx="711000" cy="12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21"/>
          <p:cNvCxnSpPr>
            <a:stCxn id="266" idx="5"/>
            <a:endCxn id="270" idx="1"/>
          </p:cNvCxnSpPr>
          <p:nvPr/>
        </p:nvCxnSpPr>
        <p:spPr>
          <a:xfrm>
            <a:off x="5418809" y="2463259"/>
            <a:ext cx="493200" cy="241800"/>
          </a:xfrm>
          <a:prstGeom prst="straightConnector1">
            <a:avLst/>
          </a:prstGeom>
          <a:noFill/>
          <a:ln cap="flat" cmpd="sng" w="28575">
            <a:solidFill>
              <a:srgbClr val="F0131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21"/>
          <p:cNvCxnSpPr>
            <a:stCxn id="266" idx="3"/>
            <a:endCxn id="268" idx="0"/>
          </p:cNvCxnSpPr>
          <p:nvPr/>
        </p:nvCxnSpPr>
        <p:spPr>
          <a:xfrm flipH="1">
            <a:off x="4944591" y="2463259"/>
            <a:ext cx="195900" cy="37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21"/>
          <p:cNvCxnSpPr>
            <a:stCxn id="267" idx="1"/>
            <a:endCxn id="268" idx="5"/>
          </p:cNvCxnSpPr>
          <p:nvPr/>
        </p:nvCxnSpPr>
        <p:spPr>
          <a:xfrm rot="10800000">
            <a:off x="5083741" y="3170591"/>
            <a:ext cx="442500" cy="29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21"/>
          <p:cNvSpPr/>
          <p:nvPr/>
        </p:nvSpPr>
        <p:spPr>
          <a:xfrm>
            <a:off x="6625013" y="2269875"/>
            <a:ext cx="401400" cy="393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10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76" name="Google Shape;276;p21"/>
          <p:cNvSpPr/>
          <p:nvPr/>
        </p:nvSpPr>
        <p:spPr>
          <a:xfrm>
            <a:off x="7850050" y="1683550"/>
            <a:ext cx="401400" cy="393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17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80" name="Google Shape;280;p21"/>
          <p:cNvCxnSpPr>
            <a:stCxn id="274" idx="3"/>
            <a:endCxn id="281" idx="0"/>
          </p:cNvCxnSpPr>
          <p:nvPr/>
        </p:nvCxnSpPr>
        <p:spPr>
          <a:xfrm>
            <a:off x="6683796" y="2605834"/>
            <a:ext cx="22500" cy="969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21"/>
          <p:cNvCxnSpPr>
            <a:stCxn id="274" idx="5"/>
            <a:endCxn id="283" idx="1"/>
          </p:cNvCxnSpPr>
          <p:nvPr/>
        </p:nvCxnSpPr>
        <p:spPr>
          <a:xfrm>
            <a:off x="6967629" y="2605834"/>
            <a:ext cx="553500" cy="43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21"/>
          <p:cNvSpPr/>
          <p:nvPr/>
        </p:nvSpPr>
        <p:spPr>
          <a:xfrm>
            <a:off x="6505450" y="3574700"/>
            <a:ext cx="401400" cy="393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9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83" name="Google Shape;283;p21"/>
          <p:cNvSpPr/>
          <p:nvPr/>
        </p:nvSpPr>
        <p:spPr>
          <a:xfrm>
            <a:off x="7462325" y="2983450"/>
            <a:ext cx="401400" cy="393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84" name="Google Shape;284;p21"/>
          <p:cNvCxnSpPr>
            <a:stCxn id="276" idx="5"/>
            <a:endCxn id="285" idx="0"/>
          </p:cNvCxnSpPr>
          <p:nvPr/>
        </p:nvCxnSpPr>
        <p:spPr>
          <a:xfrm>
            <a:off x="8192666" y="2019509"/>
            <a:ext cx="64800" cy="57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21"/>
          <p:cNvSpPr/>
          <p:nvPr/>
        </p:nvSpPr>
        <p:spPr>
          <a:xfrm>
            <a:off x="8056800" y="2589850"/>
            <a:ext cx="401400" cy="393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20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86" name="Google Shape;286;p21"/>
          <p:cNvSpPr txBox="1"/>
          <p:nvPr/>
        </p:nvSpPr>
        <p:spPr>
          <a:xfrm>
            <a:off x="5725400" y="1017713"/>
            <a:ext cx="5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root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87" name="Google Shape;287;p21"/>
          <p:cNvSpPr txBox="1"/>
          <p:nvPr/>
        </p:nvSpPr>
        <p:spPr>
          <a:xfrm>
            <a:off x="5256275" y="4286250"/>
            <a:ext cx="32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Request (5, 7)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88" name="Google Shape;2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275" y="3977151"/>
            <a:ext cx="1067425" cy="6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y thele 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