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Frank Ruhl Libre"/>
      <p:regular r:id="rId32"/>
      <p:bold r:id="rId33"/>
    </p:embeddedFont>
    <p:embeddedFont>
      <p:font typeface="Montserrat ExtraBold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FrankRuhlLibre-bold.fntdata"/><Relationship Id="rId10" Type="http://schemas.openxmlformats.org/officeDocument/2006/relationships/slide" Target="slides/slide5.xml"/><Relationship Id="rId32" Type="http://schemas.openxmlformats.org/officeDocument/2006/relationships/font" Target="fonts/FrankRuhlLibre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ExtraBold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Extra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All-NBA teams year-by-year and over the course of a career. This is a proxy for star players, help predict level of star players.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Since 1989, there are 3 teams of 5 players each, so a total of 15 each season. We use the data since 1990 for the model since the 15 number is consistent.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03fb31d9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03fb31d9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them are great players, between 92% and 98% probability. All 10 were correct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03fb31d9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03fb31d9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57% to 88%. 2023 season has happened but voting isn’t in (only used data from prior to the season). 6 are almost certainly correct, and then 2 maybes and 2 unlikely.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03fb31d9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03fb31d9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what it looks like for a specific player. A bar of 1 means made it, bar at 0 means did not make it, color indicates whether it was predicted correctly or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Kobe it does well, makes it every year and once it catches on it basically just keeps saying he’ll make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Robinson it struggles with, actually gets it wrong 5 years in a row. Those are the more interesting ones. Most </a:t>
            </a:r>
            <a:r>
              <a:rPr lang="en"/>
              <a:t>players</a:t>
            </a:r>
            <a:r>
              <a:rPr lang="en"/>
              <a:t> never make it and it predicts they never make it. One example is Steve Francis who was actually promising as a young player and gets up to 20% probability one year. But most of these individual player charts will look like Thabo, never made it, never predicted to have any chance of making it.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03fb31d9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03fb31d9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-predict future All-NBA awards. Use data from 1990-2005 to build the model, can’t use later data because we don’t have ground truth since players are still active and can make more All-NBA teams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 baseline model with one variable and compare performance to that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03fb31d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03fb31d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-R^2 of 0.28. Challenging question, obviously the vast majority are correctly predicted for nearly zero, and then very few are much higher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-R^2 of 0.15 for baseline model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03fb31d9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03fb31d9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these we can’t compare to actual (the highest prediction is for Luka who obviously is very young). The highest for a career that’s over is Kobe in 2001, 13.63 predicted and actually 13. So that was great!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03fb31d9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03fb31d9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see! But the predictions are logical. Luka has some of the highest predictions in the whole </a:t>
            </a:r>
            <a:r>
              <a:rPr lang="en"/>
              <a:t>dataset.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03fb31d9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03fb31d9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4 players, here are the individual graphs. Kobe and david robinson they are a little behind in realizing how good they are (that’s to be expected, it’s never going to predict some for 10-15 All-NBA awards off the bat). Again, Francis it likes as a young player and slowly likes less and less (even 2 All NBA awards is a high prediction and means a very good player)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graphs will look like Thabo. Very low prediction and never makes one.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03fb31d9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403fb31d9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-ultimately models do a decent job but suffer from the same issue us humans have! Identifying players who will be good before they are actually good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6743487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6743487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-scraped data from basketball reference. Player stats, team stats, awards data (MVP, All-NBA teams, All-stars, All-rookie teams, etc.) from 1989 through last season (2022)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03fb31d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03fb31d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-permutation tests to see which statistics are significant. Got a lot of graphs like this, everything is super super significant! This is with bonferroni’s correction, many have p-value of zero.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-needed to use the existing features to create new ones that helped the model learn the relationship (feature engineering)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 permutation tests for 177 predictors using the difference in median or mean values, depending which was more appropriate for the specific statistic, between the two classes (All-NBA: 1, otherwise: 0). We found that, regardless of the length of the window, almost every statistic was very significant even when accounting for the number of hypothesis tests with Bonferroni's correction.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03fb31d9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03fb31d9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-attempted to classify each team (first, second, third) but sparsity was already an issue with 15 out of 300-500 so didn’t want to make it more sparse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 baseline model with one variable and compare performance to that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03fb31d9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03fb31d9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-independence of observations, checked a residual series plot, looked okay, used 1989-2020 seasons as training set.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-models improve upon baseline significantly in precision and log loss. Implied probabilities are important because we know 15 players make 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-challenge was recall. Accuracy is obviously very good.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Prev 1 AllNBA: Made All-NBA Team in previous season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Prev 1 AllNBAV: Value metric for All-NBA team from previous season: 10 for first team, 5 for second team, 1 for third team, 0 for none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old first: Age &gt;= 28, Made All-NBA team for the first time in the previous season, but was not on first team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young star: Age &lt; 25, Made All-NBA first or second team in any season previously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prev rotation: Played &lt; 15 minutes per game in previous season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prev starter: Played &lt; 28 minutes per game in previous season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YrsOff: Number of seasons missed since the player’s most recent season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Prev 1 WS g: Win shares per game in previous season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Injured: Fewer than 50 games in previous season with more than 15 points per game and Prev AllNBAV decay &gt; 10 (a metric based on AllNBAV with beta decay)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 pick: Drafted in the top 10, made All-Rookie first team, and fewer than 3 years of experience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06743487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06743487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-independence of observations, checked a residual series plot, looked okay, used 1989-2020 seasons as training set.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-models improve upon baseline significantly in precision and log loss. </a:t>
            </a:r>
            <a:r>
              <a:rPr lang="en"/>
              <a:t>Implied</a:t>
            </a:r>
            <a:r>
              <a:rPr lang="en"/>
              <a:t> probabilities are important because we know 15 players make 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-challenge was recall. Accuracy is obviously very good.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03fb31d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03fb31d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-independence of observations, checked a residual series plot, looked okay, used 1989-2020 seasons as training set.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-models improve upon baseline significantly in precision and log loss. Implied probabilities are important because we know 15 players make 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-challenge was recall. Accuracy is obviously very good.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03fb31d9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03fb31d9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-random forest feature importance (add image)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see that the baseline predictor variable (Prev_1_AllNBA) and a closely related variable (Prev_1_AllNBAV) have the largest importance, but also other variables have a substantial influence on the prediction, in particular Prev_1_WS_g, which represents the player's win shares per game in the previous season.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06743487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06743487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-calibration. We know 15 players make it each year so the sum of </a:t>
            </a:r>
            <a:r>
              <a:rPr lang="en"/>
              <a:t>individual</a:t>
            </a:r>
            <a:r>
              <a:rPr lang="en"/>
              <a:t> probs should add to 15. We also see it’s well </a:t>
            </a:r>
            <a:r>
              <a:rPr lang="en"/>
              <a:t>calibrated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bg>
      <p:bgPr>
        <a:solidFill>
          <a:srgbClr val="220337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311700" y="3619355"/>
            <a:ext cx="45117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None/>
              <a:defRPr b="0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5" y="0"/>
            <a:ext cx="91360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>
            <p:ph hasCustomPrompt="1" type="title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3000"/>
              <a:buNone/>
              <a:defRPr sz="13000">
                <a:solidFill>
                  <a:srgbClr val="57068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007950" y="3094875"/>
            <a:ext cx="31281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pic>
        <p:nvPicPr>
          <p:cNvPr descr=" "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2"/>
          <p:cNvSpPr txBox="1"/>
          <p:nvPr>
            <p:ph idx="2" type="subTitle"/>
          </p:nvPr>
        </p:nvSpPr>
        <p:spPr>
          <a:xfrm>
            <a:off x="1429500" y="2353776"/>
            <a:ext cx="62850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Text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4969800" y="1412750"/>
            <a:ext cx="3766800" cy="13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969675" y="2901150"/>
            <a:ext cx="37668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None/>
              <a:defRPr sz="40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4"/>
          <p:cNvSpPr txBox="1"/>
          <p:nvPr/>
        </p:nvSpPr>
        <p:spPr>
          <a:xfrm>
            <a:off x="5958050" y="683000"/>
            <a:ext cx="2778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5824575" y="68305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824575" y="1931875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4" type="body"/>
          </p:nvPr>
        </p:nvSpPr>
        <p:spPr>
          <a:xfrm>
            <a:off x="5824575" y="318070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4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bg>
      <p:bgPr>
        <a:solidFill>
          <a:srgbClr val="22033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2" name="Google Shape;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04850" y="1264532"/>
            <a:ext cx="67107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974919" y="3029082"/>
            <a:ext cx="37152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descr=" "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802" y="-34225"/>
            <a:ext cx="9269596" cy="51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_1_1_1">
    <p:bg>
      <p:bgPr>
        <a:solidFill>
          <a:srgbClr val="220337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367" l="308" r="327" t="357"/>
          <a:stretch/>
        </p:blipFill>
        <p:spPr>
          <a:xfrm>
            <a:off x="0" y="250"/>
            <a:ext cx="914399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York University logo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2462575" y="2959018"/>
            <a:ext cx="42186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/>
        </p:nvSpPr>
        <p:spPr>
          <a:xfrm>
            <a:off x="4583948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4" type="subTitle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 "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400"/>
              <a:buNone/>
              <a:defRPr sz="24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descr=" "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56" name="Google Shape;5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60" name="Google Shape;6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b="1" sz="3600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905100" y="1517501"/>
            <a:ext cx="73338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Probability and Statistics for Data Science 2</a:t>
            </a:r>
            <a:endParaRPr sz="3100"/>
          </a:p>
        </p:txBody>
      </p:sp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2496200" y="3052839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Luigi Noto, Ryan Drost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619700" y="2120725"/>
            <a:ext cx="590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2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All-NBA Team Predictions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Results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700" y="1245875"/>
            <a:ext cx="6522597" cy="35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Results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238" y="1245875"/>
            <a:ext cx="6739534" cy="35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3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Results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546" y="380940"/>
            <a:ext cx="2825496" cy="2269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663" y="385650"/>
            <a:ext cx="2825496" cy="2260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7663" y="2668300"/>
            <a:ext cx="2825496" cy="2269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1558" y="2668300"/>
            <a:ext cx="2825496" cy="2269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118450" y="2074250"/>
            <a:ext cx="8907000" cy="8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Future All-NBA Team Predictions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793600" y="817178"/>
            <a:ext cx="1556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 A R T   0 3</a:t>
            </a:r>
            <a:endParaRPr sz="9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04" name="Google Shape;204;p31"/>
          <p:cNvCxnSpPr/>
          <p:nvPr/>
        </p:nvCxnSpPr>
        <p:spPr>
          <a:xfrm>
            <a:off x="4231926" y="1084298"/>
            <a:ext cx="692400" cy="0"/>
          </a:xfrm>
          <a:prstGeom prst="straightConnector1">
            <a:avLst/>
          </a:prstGeom>
          <a:noFill/>
          <a:ln cap="flat" cmpd="sng" w="9525">
            <a:solidFill>
              <a:srgbClr val="57068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31"/>
          <p:cNvSpPr txBox="1"/>
          <p:nvPr/>
        </p:nvSpPr>
        <p:spPr>
          <a:xfrm>
            <a:off x="1203425" y="3194900"/>
            <a:ext cx="674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Predict number of future All-NBA team awards for each player in every season (based on data available prior to that season)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linear regression model with 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3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Results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375" y="1245875"/>
            <a:ext cx="4357255" cy="35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3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Results</a:t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225" y="1245875"/>
            <a:ext cx="6491776" cy="35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3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Results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125" y="1245875"/>
            <a:ext cx="6491757" cy="35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3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Results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562" y="371525"/>
            <a:ext cx="2825496" cy="228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663" y="371525"/>
            <a:ext cx="2825496" cy="228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7671" y="2663590"/>
            <a:ext cx="2825496" cy="2279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1562" y="2663602"/>
            <a:ext cx="2825496" cy="2279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118450" y="2074250"/>
            <a:ext cx="8907000" cy="8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Summary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3793600" y="817178"/>
            <a:ext cx="1556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 A R T   0 4</a:t>
            </a:r>
            <a:endParaRPr sz="9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43" name="Google Shape;243;p36"/>
          <p:cNvCxnSpPr/>
          <p:nvPr/>
        </p:nvCxnSpPr>
        <p:spPr>
          <a:xfrm>
            <a:off x="4231926" y="1084298"/>
            <a:ext cx="692400" cy="0"/>
          </a:xfrm>
          <a:prstGeom prst="straightConnector1">
            <a:avLst/>
          </a:prstGeom>
          <a:noFill/>
          <a:ln cap="flat" cmpd="sng" w="9525">
            <a:solidFill>
              <a:srgbClr val="57068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506000" y="1385504"/>
            <a:ext cx="6131700" cy="8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Dataset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793600" y="817178"/>
            <a:ext cx="1556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 A R T   0 1</a:t>
            </a:r>
            <a:endParaRPr sz="9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19" name="Google Shape;119;p20"/>
          <p:cNvCxnSpPr/>
          <p:nvPr/>
        </p:nvCxnSpPr>
        <p:spPr>
          <a:xfrm>
            <a:off x="4231926" y="1084298"/>
            <a:ext cx="692400" cy="0"/>
          </a:xfrm>
          <a:prstGeom prst="straightConnector1">
            <a:avLst/>
          </a:prstGeom>
          <a:noFill/>
          <a:ln cap="flat" cmpd="sng" w="9525">
            <a:solidFill>
              <a:srgbClr val="57068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0"/>
          <p:cNvSpPr txBox="1"/>
          <p:nvPr/>
        </p:nvSpPr>
        <p:spPr>
          <a:xfrm>
            <a:off x="1203425" y="2475675"/>
            <a:ext cx="674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Over 18000 player seasons from 1980-2022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Over 200 potential features (player statistics, team statistics, awards)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Hypothesis Testing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625" y="1333150"/>
            <a:ext cx="7248750" cy="30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24625" y="1354975"/>
            <a:ext cx="8907000" cy="8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Year-by-Year Prediction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793600" y="817178"/>
            <a:ext cx="1556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 A R T   0 2</a:t>
            </a:r>
            <a:endParaRPr sz="9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34" name="Google Shape;134;p22"/>
          <p:cNvCxnSpPr/>
          <p:nvPr/>
        </p:nvCxnSpPr>
        <p:spPr>
          <a:xfrm>
            <a:off x="4231926" y="1084298"/>
            <a:ext cx="692400" cy="0"/>
          </a:xfrm>
          <a:prstGeom prst="straightConnector1">
            <a:avLst/>
          </a:prstGeom>
          <a:noFill/>
          <a:ln cap="flat" cmpd="sng" w="9525">
            <a:solidFill>
              <a:srgbClr val="57068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2"/>
          <p:cNvSpPr txBox="1"/>
          <p:nvPr/>
        </p:nvSpPr>
        <p:spPr>
          <a:xfrm>
            <a:off x="1203425" y="2475675"/>
            <a:ext cx="674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Predict All-NBA teams for each season (based on data available prior to that season)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logistic regression and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random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forest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Feature Engineering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1197300" y="1617450"/>
            <a:ext cx="674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Created features from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existing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predictors to help the model capture the relationship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Sparsity of positive class made it difficult to capture relationship with linear variables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Final model has 10 features including continuous variables (such as win shares per game) and binary variables (such as whether or not a player averaged fewer than 28 minutes per game)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100" y="1608663"/>
            <a:ext cx="6897799" cy="192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Model performance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1197300" y="3699950"/>
            <a:ext cx="674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ontserrat"/>
                <a:ea typeface="Montserrat"/>
                <a:cs typeface="Montserrat"/>
                <a:sym typeface="Montserrat"/>
              </a:rPr>
              <a:t>Baseline LR Model: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model using only one binary predictor (whether or not the player earned an All-NBA award in the previous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season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Model performance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225" y="1398275"/>
            <a:ext cx="7289555" cy="28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1383850" y="4275725"/>
            <a:ext cx="67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 Model AUROC and PR Curve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Model performance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775" y="1272700"/>
            <a:ext cx="4790431" cy="359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763" y="1272700"/>
            <a:ext cx="4250474" cy="32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Model performance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1348300" y="4511175"/>
            <a:ext cx="67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 Model Calibration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330662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