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0" r:id="rId5"/>
    <p:sldId id="273" r:id="rId6"/>
    <p:sldId id="271" r:id="rId7"/>
    <p:sldId id="272" r:id="rId8"/>
    <p:sldId id="274" r:id="rId9"/>
    <p:sldId id="275" r:id="rId10"/>
    <p:sldId id="269"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77" y="10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E55D-F5FC-4D01-98E5-628261FDE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E19663-1738-4496-93AA-2FEC1B1314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B47BFE-D4E0-4786-897F-DEF3E74669E6}"/>
              </a:ext>
            </a:extLst>
          </p:cNvPr>
          <p:cNvSpPr>
            <a:spLocks noGrp="1"/>
          </p:cNvSpPr>
          <p:nvPr>
            <p:ph type="dt" sz="half" idx="10"/>
          </p:nvPr>
        </p:nvSpPr>
        <p:spPr/>
        <p:txBody>
          <a:bodyPr/>
          <a:lstStyle/>
          <a:p>
            <a:fld id="{BAEE3C60-C7CD-47F1-90A7-76DCC518C0D5}" type="datetimeFigureOut">
              <a:rPr lang="en-IN" smtClean="0"/>
              <a:t>26-06-2020</a:t>
            </a:fld>
            <a:endParaRPr lang="en-IN"/>
          </a:p>
        </p:txBody>
      </p:sp>
      <p:sp>
        <p:nvSpPr>
          <p:cNvPr id="5" name="Footer Placeholder 4">
            <a:extLst>
              <a:ext uri="{FF2B5EF4-FFF2-40B4-BE49-F238E27FC236}">
                <a16:creationId xmlns:a16="http://schemas.microsoft.com/office/drawing/2014/main" id="{4EB143B0-B039-4D08-A98D-B5D414F9A7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BAEE91-BDA9-4F10-B719-3FB9085C1025}"/>
              </a:ext>
            </a:extLst>
          </p:cNvPr>
          <p:cNvSpPr>
            <a:spLocks noGrp="1"/>
          </p:cNvSpPr>
          <p:nvPr>
            <p:ph type="sldNum" sz="quarter" idx="12"/>
          </p:nvPr>
        </p:nvSpPr>
        <p:spPr/>
        <p:txBody>
          <a:bodyPr/>
          <a:lstStyle/>
          <a:p>
            <a:fld id="{8F580444-495F-424E-9CAB-418C71C81BE2}" type="slidenum">
              <a:rPr lang="en-IN" smtClean="0"/>
              <a:t>‹#›</a:t>
            </a:fld>
            <a:endParaRPr lang="en-IN"/>
          </a:p>
        </p:txBody>
      </p:sp>
    </p:spTree>
    <p:extLst>
      <p:ext uri="{BB962C8B-B14F-4D97-AF65-F5344CB8AC3E}">
        <p14:creationId xmlns:p14="http://schemas.microsoft.com/office/powerpoint/2010/main" val="3751855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2D77-7D90-4457-9615-641F890DC1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036496-8F9B-424F-B04A-09FB86A621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BC3494-DD1F-4F5E-BCC7-177E19077418}"/>
              </a:ext>
            </a:extLst>
          </p:cNvPr>
          <p:cNvSpPr>
            <a:spLocks noGrp="1"/>
          </p:cNvSpPr>
          <p:nvPr>
            <p:ph type="dt" sz="half" idx="10"/>
          </p:nvPr>
        </p:nvSpPr>
        <p:spPr/>
        <p:txBody>
          <a:bodyPr/>
          <a:lstStyle/>
          <a:p>
            <a:fld id="{BAEE3C60-C7CD-47F1-90A7-76DCC518C0D5}" type="datetimeFigureOut">
              <a:rPr lang="en-IN" smtClean="0"/>
              <a:t>26-06-2020</a:t>
            </a:fld>
            <a:endParaRPr lang="en-IN"/>
          </a:p>
        </p:txBody>
      </p:sp>
      <p:sp>
        <p:nvSpPr>
          <p:cNvPr id="5" name="Footer Placeholder 4">
            <a:extLst>
              <a:ext uri="{FF2B5EF4-FFF2-40B4-BE49-F238E27FC236}">
                <a16:creationId xmlns:a16="http://schemas.microsoft.com/office/drawing/2014/main" id="{45CEB2A7-2B44-4DD2-A19F-E7FE423D8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6E5330-6170-42F5-9322-D25BD5B4006D}"/>
              </a:ext>
            </a:extLst>
          </p:cNvPr>
          <p:cNvSpPr>
            <a:spLocks noGrp="1"/>
          </p:cNvSpPr>
          <p:nvPr>
            <p:ph type="sldNum" sz="quarter" idx="12"/>
          </p:nvPr>
        </p:nvSpPr>
        <p:spPr/>
        <p:txBody>
          <a:bodyPr/>
          <a:lstStyle/>
          <a:p>
            <a:fld id="{8F580444-495F-424E-9CAB-418C71C81BE2}" type="slidenum">
              <a:rPr lang="en-IN" smtClean="0"/>
              <a:t>‹#›</a:t>
            </a:fld>
            <a:endParaRPr lang="en-IN"/>
          </a:p>
        </p:txBody>
      </p:sp>
    </p:spTree>
    <p:extLst>
      <p:ext uri="{BB962C8B-B14F-4D97-AF65-F5344CB8AC3E}">
        <p14:creationId xmlns:p14="http://schemas.microsoft.com/office/powerpoint/2010/main" val="3379105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F632D3-07C4-4C97-9228-9C998F5B08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407C75-D6FA-4FC4-A2D9-FE5A22A4DF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EBD65-E8C5-4CB6-94F2-608F27CCC2AE}"/>
              </a:ext>
            </a:extLst>
          </p:cNvPr>
          <p:cNvSpPr>
            <a:spLocks noGrp="1"/>
          </p:cNvSpPr>
          <p:nvPr>
            <p:ph type="dt" sz="half" idx="10"/>
          </p:nvPr>
        </p:nvSpPr>
        <p:spPr/>
        <p:txBody>
          <a:bodyPr/>
          <a:lstStyle/>
          <a:p>
            <a:fld id="{BAEE3C60-C7CD-47F1-90A7-76DCC518C0D5}" type="datetimeFigureOut">
              <a:rPr lang="en-IN" smtClean="0"/>
              <a:t>26-06-2020</a:t>
            </a:fld>
            <a:endParaRPr lang="en-IN"/>
          </a:p>
        </p:txBody>
      </p:sp>
      <p:sp>
        <p:nvSpPr>
          <p:cNvPr id="5" name="Footer Placeholder 4">
            <a:extLst>
              <a:ext uri="{FF2B5EF4-FFF2-40B4-BE49-F238E27FC236}">
                <a16:creationId xmlns:a16="http://schemas.microsoft.com/office/drawing/2014/main" id="{2E500756-176C-4F87-BF7C-F97565E78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FCCDA0-0023-45B4-8FB3-8042E319E95B}"/>
              </a:ext>
            </a:extLst>
          </p:cNvPr>
          <p:cNvSpPr>
            <a:spLocks noGrp="1"/>
          </p:cNvSpPr>
          <p:nvPr>
            <p:ph type="sldNum" sz="quarter" idx="12"/>
          </p:nvPr>
        </p:nvSpPr>
        <p:spPr/>
        <p:txBody>
          <a:bodyPr/>
          <a:lstStyle/>
          <a:p>
            <a:fld id="{8F580444-495F-424E-9CAB-418C71C81BE2}" type="slidenum">
              <a:rPr lang="en-IN" smtClean="0"/>
              <a:t>‹#›</a:t>
            </a:fld>
            <a:endParaRPr lang="en-IN"/>
          </a:p>
        </p:txBody>
      </p:sp>
    </p:spTree>
    <p:extLst>
      <p:ext uri="{BB962C8B-B14F-4D97-AF65-F5344CB8AC3E}">
        <p14:creationId xmlns:p14="http://schemas.microsoft.com/office/powerpoint/2010/main" val="26109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4D19-EDD0-48A6-B12E-BE339F3C2C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41FE21-9B11-4FA3-8875-8944356E0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0D938E-1B5F-479E-B4E1-93297822EB8B}"/>
              </a:ext>
            </a:extLst>
          </p:cNvPr>
          <p:cNvSpPr>
            <a:spLocks noGrp="1"/>
          </p:cNvSpPr>
          <p:nvPr>
            <p:ph type="dt" sz="half" idx="10"/>
          </p:nvPr>
        </p:nvSpPr>
        <p:spPr/>
        <p:txBody>
          <a:bodyPr/>
          <a:lstStyle/>
          <a:p>
            <a:fld id="{BAEE3C60-C7CD-47F1-90A7-76DCC518C0D5}" type="datetimeFigureOut">
              <a:rPr lang="en-IN" smtClean="0"/>
              <a:t>26-06-2020</a:t>
            </a:fld>
            <a:endParaRPr lang="en-IN"/>
          </a:p>
        </p:txBody>
      </p:sp>
      <p:sp>
        <p:nvSpPr>
          <p:cNvPr id="5" name="Footer Placeholder 4">
            <a:extLst>
              <a:ext uri="{FF2B5EF4-FFF2-40B4-BE49-F238E27FC236}">
                <a16:creationId xmlns:a16="http://schemas.microsoft.com/office/drawing/2014/main" id="{B4DBA4BB-E3E9-492F-955C-DD02359DF1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AE0AE-98CE-44AB-B075-D81019B9E38D}"/>
              </a:ext>
            </a:extLst>
          </p:cNvPr>
          <p:cNvSpPr>
            <a:spLocks noGrp="1"/>
          </p:cNvSpPr>
          <p:nvPr>
            <p:ph type="sldNum" sz="quarter" idx="12"/>
          </p:nvPr>
        </p:nvSpPr>
        <p:spPr/>
        <p:txBody>
          <a:bodyPr/>
          <a:lstStyle/>
          <a:p>
            <a:fld id="{8F580444-495F-424E-9CAB-418C71C81BE2}" type="slidenum">
              <a:rPr lang="en-IN" smtClean="0"/>
              <a:t>‹#›</a:t>
            </a:fld>
            <a:endParaRPr lang="en-IN"/>
          </a:p>
        </p:txBody>
      </p:sp>
    </p:spTree>
    <p:extLst>
      <p:ext uri="{BB962C8B-B14F-4D97-AF65-F5344CB8AC3E}">
        <p14:creationId xmlns:p14="http://schemas.microsoft.com/office/powerpoint/2010/main" val="388620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8643-F7C9-409C-AFE6-E51E5B3F69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31B07F-32A4-4A1E-BA53-F644294E7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74BB29-EF05-46C7-94E0-CEE017E5FC5F}"/>
              </a:ext>
            </a:extLst>
          </p:cNvPr>
          <p:cNvSpPr>
            <a:spLocks noGrp="1"/>
          </p:cNvSpPr>
          <p:nvPr>
            <p:ph type="dt" sz="half" idx="10"/>
          </p:nvPr>
        </p:nvSpPr>
        <p:spPr/>
        <p:txBody>
          <a:bodyPr/>
          <a:lstStyle/>
          <a:p>
            <a:fld id="{BAEE3C60-C7CD-47F1-90A7-76DCC518C0D5}" type="datetimeFigureOut">
              <a:rPr lang="en-IN" smtClean="0"/>
              <a:t>26-06-2020</a:t>
            </a:fld>
            <a:endParaRPr lang="en-IN"/>
          </a:p>
        </p:txBody>
      </p:sp>
      <p:sp>
        <p:nvSpPr>
          <p:cNvPr id="5" name="Footer Placeholder 4">
            <a:extLst>
              <a:ext uri="{FF2B5EF4-FFF2-40B4-BE49-F238E27FC236}">
                <a16:creationId xmlns:a16="http://schemas.microsoft.com/office/drawing/2014/main" id="{CAA42A1D-CF81-457F-907D-A8749D82B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4FEA9-4887-4153-A6BB-0B8B7B5FCED7}"/>
              </a:ext>
            </a:extLst>
          </p:cNvPr>
          <p:cNvSpPr>
            <a:spLocks noGrp="1"/>
          </p:cNvSpPr>
          <p:nvPr>
            <p:ph type="sldNum" sz="quarter" idx="12"/>
          </p:nvPr>
        </p:nvSpPr>
        <p:spPr/>
        <p:txBody>
          <a:bodyPr/>
          <a:lstStyle/>
          <a:p>
            <a:fld id="{8F580444-495F-424E-9CAB-418C71C81BE2}" type="slidenum">
              <a:rPr lang="en-IN" smtClean="0"/>
              <a:t>‹#›</a:t>
            </a:fld>
            <a:endParaRPr lang="en-IN"/>
          </a:p>
        </p:txBody>
      </p:sp>
    </p:spTree>
    <p:extLst>
      <p:ext uri="{BB962C8B-B14F-4D97-AF65-F5344CB8AC3E}">
        <p14:creationId xmlns:p14="http://schemas.microsoft.com/office/powerpoint/2010/main" val="239450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4166-6EB9-4136-ABA1-FE68DCCA9D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5AE826-FB0F-4668-B1B5-FD25815883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26E21F-27EA-4914-8620-A8182E192E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7EC15C-465B-4212-BE74-C389B8187713}"/>
              </a:ext>
            </a:extLst>
          </p:cNvPr>
          <p:cNvSpPr>
            <a:spLocks noGrp="1"/>
          </p:cNvSpPr>
          <p:nvPr>
            <p:ph type="dt" sz="half" idx="10"/>
          </p:nvPr>
        </p:nvSpPr>
        <p:spPr/>
        <p:txBody>
          <a:bodyPr/>
          <a:lstStyle/>
          <a:p>
            <a:fld id="{BAEE3C60-C7CD-47F1-90A7-76DCC518C0D5}" type="datetimeFigureOut">
              <a:rPr lang="en-IN" smtClean="0"/>
              <a:t>26-06-2020</a:t>
            </a:fld>
            <a:endParaRPr lang="en-IN"/>
          </a:p>
        </p:txBody>
      </p:sp>
      <p:sp>
        <p:nvSpPr>
          <p:cNvPr id="6" name="Footer Placeholder 5">
            <a:extLst>
              <a:ext uri="{FF2B5EF4-FFF2-40B4-BE49-F238E27FC236}">
                <a16:creationId xmlns:a16="http://schemas.microsoft.com/office/drawing/2014/main" id="{880F0B72-8DC5-4F19-AA97-5AE59719D9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C07FA-BE13-4A39-B7E2-32CAA4272AD0}"/>
              </a:ext>
            </a:extLst>
          </p:cNvPr>
          <p:cNvSpPr>
            <a:spLocks noGrp="1"/>
          </p:cNvSpPr>
          <p:nvPr>
            <p:ph type="sldNum" sz="quarter" idx="12"/>
          </p:nvPr>
        </p:nvSpPr>
        <p:spPr/>
        <p:txBody>
          <a:bodyPr/>
          <a:lstStyle/>
          <a:p>
            <a:fld id="{8F580444-495F-424E-9CAB-418C71C81BE2}" type="slidenum">
              <a:rPr lang="en-IN" smtClean="0"/>
              <a:t>‹#›</a:t>
            </a:fld>
            <a:endParaRPr lang="en-IN"/>
          </a:p>
        </p:txBody>
      </p:sp>
    </p:spTree>
    <p:extLst>
      <p:ext uri="{BB962C8B-B14F-4D97-AF65-F5344CB8AC3E}">
        <p14:creationId xmlns:p14="http://schemas.microsoft.com/office/powerpoint/2010/main" val="249512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CA74-F46E-4E67-A5EE-ECFB213F50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D2B6C7-0EB1-40E0-92BD-D678D1B55D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DCAEB9-1F56-415E-81D9-A5105A59ED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00CAD3-FAC4-4DFC-ACAD-72F3675EA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A60B8-12FF-45DF-B1AC-D40EBFB02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86435B-DA40-43C3-A4AB-94299C02C316}"/>
              </a:ext>
            </a:extLst>
          </p:cNvPr>
          <p:cNvSpPr>
            <a:spLocks noGrp="1"/>
          </p:cNvSpPr>
          <p:nvPr>
            <p:ph type="dt" sz="half" idx="10"/>
          </p:nvPr>
        </p:nvSpPr>
        <p:spPr/>
        <p:txBody>
          <a:bodyPr/>
          <a:lstStyle/>
          <a:p>
            <a:fld id="{BAEE3C60-C7CD-47F1-90A7-76DCC518C0D5}" type="datetimeFigureOut">
              <a:rPr lang="en-IN" smtClean="0"/>
              <a:t>26-06-2020</a:t>
            </a:fld>
            <a:endParaRPr lang="en-IN"/>
          </a:p>
        </p:txBody>
      </p:sp>
      <p:sp>
        <p:nvSpPr>
          <p:cNvPr id="8" name="Footer Placeholder 7">
            <a:extLst>
              <a:ext uri="{FF2B5EF4-FFF2-40B4-BE49-F238E27FC236}">
                <a16:creationId xmlns:a16="http://schemas.microsoft.com/office/drawing/2014/main" id="{8924B4F6-4D13-4FD1-9FA9-C28F487D54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D5C17D-4F5C-41C6-BF37-B27713C2115E}"/>
              </a:ext>
            </a:extLst>
          </p:cNvPr>
          <p:cNvSpPr>
            <a:spLocks noGrp="1"/>
          </p:cNvSpPr>
          <p:nvPr>
            <p:ph type="sldNum" sz="quarter" idx="12"/>
          </p:nvPr>
        </p:nvSpPr>
        <p:spPr/>
        <p:txBody>
          <a:bodyPr/>
          <a:lstStyle/>
          <a:p>
            <a:fld id="{8F580444-495F-424E-9CAB-418C71C81BE2}" type="slidenum">
              <a:rPr lang="en-IN" smtClean="0"/>
              <a:t>‹#›</a:t>
            </a:fld>
            <a:endParaRPr lang="en-IN"/>
          </a:p>
        </p:txBody>
      </p:sp>
    </p:spTree>
    <p:extLst>
      <p:ext uri="{BB962C8B-B14F-4D97-AF65-F5344CB8AC3E}">
        <p14:creationId xmlns:p14="http://schemas.microsoft.com/office/powerpoint/2010/main" val="384747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FA27-0858-491A-9307-CF4BEA2111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B38D89-1E2E-4C54-8C04-D33D28FD6389}"/>
              </a:ext>
            </a:extLst>
          </p:cNvPr>
          <p:cNvSpPr>
            <a:spLocks noGrp="1"/>
          </p:cNvSpPr>
          <p:nvPr>
            <p:ph type="dt" sz="half" idx="10"/>
          </p:nvPr>
        </p:nvSpPr>
        <p:spPr/>
        <p:txBody>
          <a:bodyPr/>
          <a:lstStyle/>
          <a:p>
            <a:fld id="{BAEE3C60-C7CD-47F1-90A7-76DCC518C0D5}" type="datetimeFigureOut">
              <a:rPr lang="en-IN" smtClean="0"/>
              <a:t>26-06-2020</a:t>
            </a:fld>
            <a:endParaRPr lang="en-IN"/>
          </a:p>
        </p:txBody>
      </p:sp>
      <p:sp>
        <p:nvSpPr>
          <p:cNvPr id="4" name="Footer Placeholder 3">
            <a:extLst>
              <a:ext uri="{FF2B5EF4-FFF2-40B4-BE49-F238E27FC236}">
                <a16:creationId xmlns:a16="http://schemas.microsoft.com/office/drawing/2014/main" id="{396B7928-E3D7-46CB-90D2-DEC13763CF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8451D8-D24C-4239-B969-FA6CBEB635C6}"/>
              </a:ext>
            </a:extLst>
          </p:cNvPr>
          <p:cNvSpPr>
            <a:spLocks noGrp="1"/>
          </p:cNvSpPr>
          <p:nvPr>
            <p:ph type="sldNum" sz="quarter" idx="12"/>
          </p:nvPr>
        </p:nvSpPr>
        <p:spPr/>
        <p:txBody>
          <a:bodyPr/>
          <a:lstStyle/>
          <a:p>
            <a:fld id="{8F580444-495F-424E-9CAB-418C71C81BE2}" type="slidenum">
              <a:rPr lang="en-IN" smtClean="0"/>
              <a:t>‹#›</a:t>
            </a:fld>
            <a:endParaRPr lang="en-IN"/>
          </a:p>
        </p:txBody>
      </p:sp>
    </p:spTree>
    <p:extLst>
      <p:ext uri="{BB962C8B-B14F-4D97-AF65-F5344CB8AC3E}">
        <p14:creationId xmlns:p14="http://schemas.microsoft.com/office/powerpoint/2010/main" val="414807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5682C8-5032-428F-A0C6-6266858F13C5}"/>
              </a:ext>
            </a:extLst>
          </p:cNvPr>
          <p:cNvSpPr>
            <a:spLocks noGrp="1"/>
          </p:cNvSpPr>
          <p:nvPr>
            <p:ph type="dt" sz="half" idx="10"/>
          </p:nvPr>
        </p:nvSpPr>
        <p:spPr/>
        <p:txBody>
          <a:bodyPr/>
          <a:lstStyle/>
          <a:p>
            <a:fld id="{BAEE3C60-C7CD-47F1-90A7-76DCC518C0D5}" type="datetimeFigureOut">
              <a:rPr lang="en-IN" smtClean="0"/>
              <a:t>26-06-2020</a:t>
            </a:fld>
            <a:endParaRPr lang="en-IN"/>
          </a:p>
        </p:txBody>
      </p:sp>
      <p:sp>
        <p:nvSpPr>
          <p:cNvPr id="3" name="Footer Placeholder 2">
            <a:extLst>
              <a:ext uri="{FF2B5EF4-FFF2-40B4-BE49-F238E27FC236}">
                <a16:creationId xmlns:a16="http://schemas.microsoft.com/office/drawing/2014/main" id="{CB534669-51A2-43BC-B3F7-9EFF5F3607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A9F507-8FDA-4AE3-A379-C9380D409B99}"/>
              </a:ext>
            </a:extLst>
          </p:cNvPr>
          <p:cNvSpPr>
            <a:spLocks noGrp="1"/>
          </p:cNvSpPr>
          <p:nvPr>
            <p:ph type="sldNum" sz="quarter" idx="12"/>
          </p:nvPr>
        </p:nvSpPr>
        <p:spPr/>
        <p:txBody>
          <a:bodyPr/>
          <a:lstStyle/>
          <a:p>
            <a:fld id="{8F580444-495F-424E-9CAB-418C71C81BE2}" type="slidenum">
              <a:rPr lang="en-IN" smtClean="0"/>
              <a:t>‹#›</a:t>
            </a:fld>
            <a:endParaRPr lang="en-IN"/>
          </a:p>
        </p:txBody>
      </p:sp>
    </p:spTree>
    <p:extLst>
      <p:ext uri="{BB962C8B-B14F-4D97-AF65-F5344CB8AC3E}">
        <p14:creationId xmlns:p14="http://schemas.microsoft.com/office/powerpoint/2010/main" val="3499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D82B-C332-46F5-8609-776A17F8E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39284F-707E-489C-8CB7-7AA66B424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447601-9A35-4D3A-A3EE-FB2A02102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6888A-E0C5-48E9-95F7-AA73294D68B1}"/>
              </a:ext>
            </a:extLst>
          </p:cNvPr>
          <p:cNvSpPr>
            <a:spLocks noGrp="1"/>
          </p:cNvSpPr>
          <p:nvPr>
            <p:ph type="dt" sz="half" idx="10"/>
          </p:nvPr>
        </p:nvSpPr>
        <p:spPr/>
        <p:txBody>
          <a:bodyPr/>
          <a:lstStyle/>
          <a:p>
            <a:fld id="{BAEE3C60-C7CD-47F1-90A7-76DCC518C0D5}" type="datetimeFigureOut">
              <a:rPr lang="en-IN" smtClean="0"/>
              <a:t>26-06-2020</a:t>
            </a:fld>
            <a:endParaRPr lang="en-IN"/>
          </a:p>
        </p:txBody>
      </p:sp>
      <p:sp>
        <p:nvSpPr>
          <p:cNvPr id="6" name="Footer Placeholder 5">
            <a:extLst>
              <a:ext uri="{FF2B5EF4-FFF2-40B4-BE49-F238E27FC236}">
                <a16:creationId xmlns:a16="http://schemas.microsoft.com/office/drawing/2014/main" id="{95CF6F3B-FF7E-4E4C-BF9B-9037C3AB8A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D454FB-FC48-4B64-9D44-7B75E42D6296}"/>
              </a:ext>
            </a:extLst>
          </p:cNvPr>
          <p:cNvSpPr>
            <a:spLocks noGrp="1"/>
          </p:cNvSpPr>
          <p:nvPr>
            <p:ph type="sldNum" sz="quarter" idx="12"/>
          </p:nvPr>
        </p:nvSpPr>
        <p:spPr/>
        <p:txBody>
          <a:bodyPr/>
          <a:lstStyle/>
          <a:p>
            <a:fld id="{8F580444-495F-424E-9CAB-418C71C81BE2}" type="slidenum">
              <a:rPr lang="en-IN" smtClean="0"/>
              <a:t>‹#›</a:t>
            </a:fld>
            <a:endParaRPr lang="en-IN"/>
          </a:p>
        </p:txBody>
      </p:sp>
    </p:spTree>
    <p:extLst>
      <p:ext uri="{BB962C8B-B14F-4D97-AF65-F5344CB8AC3E}">
        <p14:creationId xmlns:p14="http://schemas.microsoft.com/office/powerpoint/2010/main" val="3256190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542A-E6F5-4B82-9632-071EEA6B4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4A8DA2-33A0-4F1A-85FB-64F15CD0B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0061AE-E356-4608-92BE-88911AB2A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0B22E-60E0-46CA-9A56-8B9DA54BD83C}"/>
              </a:ext>
            </a:extLst>
          </p:cNvPr>
          <p:cNvSpPr>
            <a:spLocks noGrp="1"/>
          </p:cNvSpPr>
          <p:nvPr>
            <p:ph type="dt" sz="half" idx="10"/>
          </p:nvPr>
        </p:nvSpPr>
        <p:spPr/>
        <p:txBody>
          <a:bodyPr/>
          <a:lstStyle/>
          <a:p>
            <a:fld id="{BAEE3C60-C7CD-47F1-90A7-76DCC518C0D5}" type="datetimeFigureOut">
              <a:rPr lang="en-IN" smtClean="0"/>
              <a:t>26-06-2020</a:t>
            </a:fld>
            <a:endParaRPr lang="en-IN"/>
          </a:p>
        </p:txBody>
      </p:sp>
      <p:sp>
        <p:nvSpPr>
          <p:cNvPr id="6" name="Footer Placeholder 5">
            <a:extLst>
              <a:ext uri="{FF2B5EF4-FFF2-40B4-BE49-F238E27FC236}">
                <a16:creationId xmlns:a16="http://schemas.microsoft.com/office/drawing/2014/main" id="{FE795360-2C2C-4605-9F2E-774D3CE9D5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F5DA8-70AB-4F13-8A5F-E3E914982164}"/>
              </a:ext>
            </a:extLst>
          </p:cNvPr>
          <p:cNvSpPr>
            <a:spLocks noGrp="1"/>
          </p:cNvSpPr>
          <p:nvPr>
            <p:ph type="sldNum" sz="quarter" idx="12"/>
          </p:nvPr>
        </p:nvSpPr>
        <p:spPr/>
        <p:txBody>
          <a:bodyPr/>
          <a:lstStyle/>
          <a:p>
            <a:fld id="{8F580444-495F-424E-9CAB-418C71C81BE2}" type="slidenum">
              <a:rPr lang="en-IN" smtClean="0"/>
              <a:t>‹#›</a:t>
            </a:fld>
            <a:endParaRPr lang="en-IN"/>
          </a:p>
        </p:txBody>
      </p:sp>
    </p:spTree>
    <p:extLst>
      <p:ext uri="{BB962C8B-B14F-4D97-AF65-F5344CB8AC3E}">
        <p14:creationId xmlns:p14="http://schemas.microsoft.com/office/powerpoint/2010/main" val="386785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912BF-FCE6-4410-9D02-412C4A7D1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2E402A-8168-49CF-9E2A-06BC64EE2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D57926-3FD0-48C3-8025-06A11C351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E3C60-C7CD-47F1-90A7-76DCC518C0D5}" type="datetimeFigureOut">
              <a:rPr lang="en-IN" smtClean="0"/>
              <a:t>26-06-2020</a:t>
            </a:fld>
            <a:endParaRPr lang="en-IN"/>
          </a:p>
        </p:txBody>
      </p:sp>
      <p:sp>
        <p:nvSpPr>
          <p:cNvPr id="5" name="Footer Placeholder 4">
            <a:extLst>
              <a:ext uri="{FF2B5EF4-FFF2-40B4-BE49-F238E27FC236}">
                <a16:creationId xmlns:a16="http://schemas.microsoft.com/office/drawing/2014/main" id="{3AE5E383-745B-45C0-B198-AB26D7CA2B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C027BA-EDF5-4FFD-A8DC-A8B74DEAE1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80444-495F-424E-9CAB-418C71C81BE2}" type="slidenum">
              <a:rPr lang="en-IN" smtClean="0"/>
              <a:t>‹#›</a:t>
            </a:fld>
            <a:endParaRPr lang="en-IN"/>
          </a:p>
        </p:txBody>
      </p:sp>
    </p:spTree>
    <p:extLst>
      <p:ext uri="{BB962C8B-B14F-4D97-AF65-F5344CB8AC3E}">
        <p14:creationId xmlns:p14="http://schemas.microsoft.com/office/powerpoint/2010/main" val="369062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4C21-6D74-4A28-8C44-AFD14F002FD3}"/>
              </a:ext>
            </a:extLst>
          </p:cNvPr>
          <p:cNvSpPr>
            <a:spLocks noGrp="1"/>
          </p:cNvSpPr>
          <p:nvPr>
            <p:ph type="ctrTitle"/>
          </p:nvPr>
        </p:nvSpPr>
        <p:spPr/>
        <p:txBody>
          <a:bodyPr/>
          <a:lstStyle/>
          <a:p>
            <a:r>
              <a:rPr lang="en-US" dirty="0"/>
              <a:t>AI for Crop Growth Monitoring</a:t>
            </a:r>
            <a:endParaRPr lang="en-IN" dirty="0"/>
          </a:p>
        </p:txBody>
      </p:sp>
      <p:sp>
        <p:nvSpPr>
          <p:cNvPr id="3" name="Subtitle 2">
            <a:extLst>
              <a:ext uri="{FF2B5EF4-FFF2-40B4-BE49-F238E27FC236}">
                <a16:creationId xmlns:a16="http://schemas.microsoft.com/office/drawing/2014/main" id="{804C46F5-93C7-4FA3-8D60-1243AEC7BE3A}"/>
              </a:ext>
            </a:extLst>
          </p:cNvPr>
          <p:cNvSpPr>
            <a:spLocks noGrp="1"/>
          </p:cNvSpPr>
          <p:nvPr>
            <p:ph type="subTitle" idx="1"/>
          </p:nvPr>
        </p:nvSpPr>
        <p:spPr/>
        <p:txBody>
          <a:bodyPr/>
          <a:lstStyle/>
          <a:p>
            <a:r>
              <a:rPr lang="en-US" dirty="0">
                <a:solidFill>
                  <a:schemeClr val="bg1">
                    <a:lumMod val="65000"/>
                  </a:schemeClr>
                </a:solidFill>
              </a:rPr>
              <a:t>Presented by </a:t>
            </a:r>
          </a:p>
          <a:p>
            <a:r>
              <a:rPr lang="en-US" dirty="0"/>
              <a:t>Yatish Agrawal</a:t>
            </a:r>
          </a:p>
          <a:p>
            <a:r>
              <a:rPr lang="en-US" dirty="0"/>
              <a:t>2018B1A40660P</a:t>
            </a:r>
          </a:p>
          <a:p>
            <a:endParaRPr lang="en-IN" dirty="0"/>
          </a:p>
        </p:txBody>
      </p:sp>
    </p:spTree>
    <p:extLst>
      <p:ext uri="{BB962C8B-B14F-4D97-AF65-F5344CB8AC3E}">
        <p14:creationId xmlns:p14="http://schemas.microsoft.com/office/powerpoint/2010/main" val="859540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E15B-F16C-45BC-8AD6-71DA53EC2A6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711EA76-3E4D-49B4-A313-5B3304CFB036}"/>
              </a:ext>
            </a:extLst>
          </p:cNvPr>
          <p:cNvSpPr>
            <a:spLocks noGrp="1"/>
          </p:cNvSpPr>
          <p:nvPr>
            <p:ph idx="1"/>
          </p:nvPr>
        </p:nvSpPr>
        <p:spPr/>
        <p:txBody>
          <a:bodyPr/>
          <a:lstStyle/>
          <a:p>
            <a:r>
              <a:rPr lang="en-IN" dirty="0"/>
              <a:t>These methods are very essential, specially during and post covid19, to reduce human labour and mistakes in large and small scale farms.</a:t>
            </a:r>
          </a:p>
          <a:p>
            <a:r>
              <a:rPr lang="en-IN" dirty="0"/>
              <a:t>The automation will lead to extremely precise monitoring of farms and coupled with AI systems, predict growth and assist in getting the desired yield. </a:t>
            </a:r>
          </a:p>
          <a:p>
            <a:r>
              <a:rPr lang="en-IN" dirty="0"/>
              <a:t>This enables people to efficiently customise the growth of plants according to personal preference and needs.</a:t>
            </a:r>
          </a:p>
          <a:p>
            <a:pPr marL="0" indent="0">
              <a:buNone/>
            </a:pPr>
            <a:r>
              <a:rPr lang="en-IN" dirty="0"/>
              <a:t>  </a:t>
            </a:r>
          </a:p>
        </p:txBody>
      </p:sp>
    </p:spTree>
    <p:extLst>
      <p:ext uri="{BB962C8B-B14F-4D97-AF65-F5344CB8AC3E}">
        <p14:creationId xmlns:p14="http://schemas.microsoft.com/office/powerpoint/2010/main" val="240560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2EEC-448F-4EB3-90B2-C517E10E8893}"/>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63FE57E5-F229-47DE-A237-6E7B8F94A9EE}"/>
              </a:ext>
            </a:extLst>
          </p:cNvPr>
          <p:cNvSpPr>
            <a:spLocks noGrp="1"/>
          </p:cNvSpPr>
          <p:nvPr>
            <p:ph idx="1"/>
          </p:nvPr>
        </p:nvSpPr>
        <p:spPr/>
        <p:txBody>
          <a:bodyPr/>
          <a:lstStyle/>
          <a:p>
            <a:r>
              <a:rPr lang="en-IN" dirty="0"/>
              <a:t>http://www.plant-phenotyping.org/datasets</a:t>
            </a:r>
          </a:p>
          <a:p>
            <a:r>
              <a:rPr lang="en-IN" dirty="0"/>
              <a:t>https://vision.eng.au.dk/leaf-counting-dataset/</a:t>
            </a:r>
          </a:p>
          <a:p>
            <a:r>
              <a:rPr lang="en-IN" dirty="0">
                <a:effectLst/>
                <a:latin typeface="Calibri" panose="020F0502020204030204" pitchFamily="34" charset="0"/>
                <a:ea typeface="Calibri" panose="020F0502020204030204" pitchFamily="34" charset="0"/>
                <a:cs typeface="Times New Roman" panose="02020603050405020304" pitchFamily="18" charset="0"/>
              </a:rPr>
              <a:t>https://imageai.readthedocs.io/en/latest/customdetection/#:~:text=Custom%20Object%20Detection%3A%20Training%20and%20Inference,type%20of%20object%20of%20interest.</a:t>
            </a:r>
          </a:p>
          <a:p>
            <a:endParaRPr lang="en-IN" dirty="0"/>
          </a:p>
        </p:txBody>
      </p:sp>
    </p:spTree>
    <p:extLst>
      <p:ext uri="{BB962C8B-B14F-4D97-AF65-F5344CB8AC3E}">
        <p14:creationId xmlns:p14="http://schemas.microsoft.com/office/powerpoint/2010/main" val="49434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F10D-1AF3-4711-B06B-21EC8B882F0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5222ADE-323C-4C91-8A4F-86827A8F64FE}"/>
              </a:ext>
            </a:extLst>
          </p:cNvPr>
          <p:cNvSpPr>
            <a:spLocks noGrp="1"/>
          </p:cNvSpPr>
          <p:nvPr>
            <p:ph idx="1"/>
          </p:nvPr>
        </p:nvSpPr>
        <p:spPr>
          <a:xfrm>
            <a:off x="838200" y="1825625"/>
            <a:ext cx="10515600" cy="4351338"/>
          </a:xfrm>
        </p:spPr>
        <p:txBody>
          <a:bodyPr>
            <a:normAutofit/>
          </a:bodyPr>
          <a:lstStyle/>
          <a:p>
            <a:pPr marL="0" indent="0">
              <a:buNone/>
            </a:pPr>
            <a:r>
              <a:rPr lang="en-US" dirty="0"/>
              <a:t>Indoor Agriculture is bound to become a big industry as our populations keep increasing and the land for agriculture will be limited even more. In such an industry the efficiency and controllability is key and so we combine this with another very fast growing industry, AI and automation.</a:t>
            </a:r>
          </a:p>
          <a:p>
            <a:pPr marL="0" indent="0">
              <a:buNone/>
            </a:pPr>
            <a:r>
              <a:rPr lang="en-US" dirty="0"/>
              <a:t>Horticulture monitoring system using machine learning.</a:t>
            </a:r>
          </a:p>
          <a:p>
            <a:pPr marL="0" indent="0">
              <a:buNone/>
            </a:pPr>
            <a:r>
              <a:rPr lang="en-US" dirty="0"/>
              <a:t>Feature extraction from images.</a:t>
            </a:r>
          </a:p>
        </p:txBody>
      </p:sp>
    </p:spTree>
    <p:extLst>
      <p:ext uri="{BB962C8B-B14F-4D97-AF65-F5344CB8AC3E}">
        <p14:creationId xmlns:p14="http://schemas.microsoft.com/office/powerpoint/2010/main" val="103680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00B2-52E4-4837-A806-DB1A0B71C268}"/>
              </a:ext>
            </a:extLst>
          </p:cNvPr>
          <p:cNvSpPr>
            <a:spLocks noGrp="1"/>
          </p:cNvSpPr>
          <p:nvPr>
            <p:ph type="title"/>
          </p:nvPr>
        </p:nvSpPr>
        <p:spPr>
          <a:xfrm>
            <a:off x="838200" y="120196"/>
            <a:ext cx="10515600" cy="1325563"/>
          </a:xfrm>
        </p:spPr>
        <p:txBody>
          <a:bodyPr/>
          <a:lstStyle/>
          <a:p>
            <a:r>
              <a:rPr lang="en-IN" dirty="0"/>
              <a:t>Research Work</a:t>
            </a:r>
          </a:p>
        </p:txBody>
      </p:sp>
      <p:pic>
        <p:nvPicPr>
          <p:cNvPr id="4" name="Picture 3">
            <a:extLst>
              <a:ext uri="{FF2B5EF4-FFF2-40B4-BE49-F238E27FC236}">
                <a16:creationId xmlns:a16="http://schemas.microsoft.com/office/drawing/2014/main" id="{D6DF2214-3B42-47E0-A103-0447B328F871}"/>
              </a:ext>
            </a:extLst>
          </p:cNvPr>
          <p:cNvPicPr>
            <a:picLocks noChangeAspect="1"/>
          </p:cNvPicPr>
          <p:nvPr/>
        </p:nvPicPr>
        <p:blipFill>
          <a:blip r:embed="rId2"/>
          <a:stretch>
            <a:fillRect/>
          </a:stretch>
        </p:blipFill>
        <p:spPr>
          <a:xfrm>
            <a:off x="346287" y="1242127"/>
            <a:ext cx="2743200" cy="2692400"/>
          </a:xfrm>
          <a:prstGeom prst="rect">
            <a:avLst/>
          </a:prstGeom>
        </p:spPr>
      </p:pic>
      <p:pic>
        <p:nvPicPr>
          <p:cNvPr id="5" name="Picture 4">
            <a:extLst>
              <a:ext uri="{FF2B5EF4-FFF2-40B4-BE49-F238E27FC236}">
                <a16:creationId xmlns:a16="http://schemas.microsoft.com/office/drawing/2014/main" id="{B8362DE4-0879-4C10-AFAD-73A2D1B856EF}"/>
              </a:ext>
            </a:extLst>
          </p:cNvPr>
          <p:cNvPicPr>
            <a:picLocks noChangeAspect="1"/>
          </p:cNvPicPr>
          <p:nvPr/>
        </p:nvPicPr>
        <p:blipFill>
          <a:blip r:embed="rId3"/>
          <a:stretch>
            <a:fillRect/>
          </a:stretch>
        </p:blipFill>
        <p:spPr>
          <a:xfrm>
            <a:off x="346287" y="4063362"/>
            <a:ext cx="2812438" cy="2794638"/>
          </a:xfrm>
          <a:prstGeom prst="rect">
            <a:avLst/>
          </a:prstGeom>
        </p:spPr>
      </p:pic>
      <p:pic>
        <p:nvPicPr>
          <p:cNvPr id="8" name="Picture 4" descr="Summary of the R-CNN Model Architecture">
            <a:extLst>
              <a:ext uri="{FF2B5EF4-FFF2-40B4-BE49-F238E27FC236}">
                <a16:creationId xmlns:a16="http://schemas.microsoft.com/office/drawing/2014/main" id="{42CEB97C-F308-4958-B63F-9A940A79CC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3472" y="1915354"/>
            <a:ext cx="8646920" cy="3027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15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36DE-427F-43B2-A744-D071C9410185}"/>
              </a:ext>
            </a:extLst>
          </p:cNvPr>
          <p:cNvSpPr>
            <a:spLocks noGrp="1"/>
          </p:cNvSpPr>
          <p:nvPr>
            <p:ph type="title"/>
          </p:nvPr>
        </p:nvSpPr>
        <p:spPr/>
        <p:txBody>
          <a:bodyPr/>
          <a:lstStyle/>
          <a:p>
            <a:r>
              <a:rPr lang="en-IN" dirty="0"/>
              <a:t>Leaf count with YOLOv3</a:t>
            </a:r>
          </a:p>
        </p:txBody>
      </p:sp>
      <p:sp>
        <p:nvSpPr>
          <p:cNvPr id="3" name="Content Placeholder 2">
            <a:extLst>
              <a:ext uri="{FF2B5EF4-FFF2-40B4-BE49-F238E27FC236}">
                <a16:creationId xmlns:a16="http://schemas.microsoft.com/office/drawing/2014/main" id="{224EA2FA-699E-4156-87A0-3ADB7122123E}"/>
              </a:ext>
            </a:extLst>
          </p:cNvPr>
          <p:cNvSpPr>
            <a:spLocks noGrp="1"/>
          </p:cNvSpPr>
          <p:nvPr>
            <p:ph idx="1"/>
          </p:nvPr>
        </p:nvSpPr>
        <p:spPr>
          <a:xfrm>
            <a:off x="838200" y="1825625"/>
            <a:ext cx="5431971" cy="4351338"/>
          </a:xfrm>
        </p:spPr>
        <p:txBody>
          <a:bodyPr/>
          <a:lstStyle/>
          <a:p>
            <a:r>
              <a:rPr lang="en-IN" sz="2400" dirty="0">
                <a:latin typeface="Arial" panose="020B0604020202020204" pitchFamily="34" charset="0"/>
                <a:cs typeface="Arial" panose="020B0604020202020204" pitchFamily="34" charset="0"/>
              </a:rPr>
              <a:t>Leaf count is often used to measure plant age.</a:t>
            </a:r>
          </a:p>
          <a:p>
            <a:r>
              <a:rPr lang="en-US" sz="2400" b="0" i="0" u="none" strike="noStrike" dirty="0">
                <a:solidFill>
                  <a:srgbClr val="000000"/>
                </a:solidFill>
                <a:effectLst/>
                <a:latin typeface="Arial" panose="020B0604020202020204" pitchFamily="34" charset="0"/>
              </a:rPr>
              <a:t>We used an open source YOLOv3 and trained on a darknet framework with custom data taken from plant-phenotyping.org/datasets.</a:t>
            </a:r>
          </a:p>
          <a:p>
            <a:r>
              <a:rPr lang="en-IN" sz="2400" dirty="0"/>
              <a:t>Trained on google </a:t>
            </a:r>
            <a:r>
              <a:rPr lang="en-IN" sz="2400" dirty="0" err="1"/>
              <a:t>colab</a:t>
            </a:r>
            <a:r>
              <a:rPr lang="en-IN" sz="2400" dirty="0"/>
              <a:t> 12 GB GPU hardware acceleration for 4 hours and we got loss value of 2.34 with 120 labelled pictures. </a:t>
            </a:r>
          </a:p>
        </p:txBody>
      </p:sp>
      <p:pic>
        <p:nvPicPr>
          <p:cNvPr id="5" name="Picture 4">
            <a:extLst>
              <a:ext uri="{FF2B5EF4-FFF2-40B4-BE49-F238E27FC236}">
                <a16:creationId xmlns:a16="http://schemas.microsoft.com/office/drawing/2014/main" id="{55C45A76-023B-47EE-BECE-C928E0767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235" y="1089932"/>
            <a:ext cx="4052207" cy="5402943"/>
          </a:xfrm>
          <a:prstGeom prst="rect">
            <a:avLst/>
          </a:prstGeom>
        </p:spPr>
      </p:pic>
    </p:spTree>
    <p:extLst>
      <p:ext uri="{BB962C8B-B14F-4D97-AF65-F5344CB8AC3E}">
        <p14:creationId xmlns:p14="http://schemas.microsoft.com/office/powerpoint/2010/main" val="352589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8523CC-5844-4173-B0D2-9AD54F14E6BB}"/>
              </a:ext>
            </a:extLst>
          </p:cNvPr>
          <p:cNvSpPr>
            <a:spLocks noGrp="1"/>
          </p:cNvSpPr>
          <p:nvPr>
            <p:ph idx="1"/>
          </p:nvPr>
        </p:nvSpPr>
        <p:spPr>
          <a:xfrm>
            <a:off x="838200" y="1333850"/>
            <a:ext cx="4958444" cy="4843113"/>
          </a:xfrm>
        </p:spPr>
        <p:txBody>
          <a:bodyPr>
            <a:normAutofit lnSpcReduction="10000"/>
          </a:bodyPr>
          <a:lstStyle/>
          <a:p>
            <a:r>
              <a:rPr lang="en-IN" sz="2200" dirty="0">
                <a:latin typeface="Arial" panose="020B0604020202020204" pitchFamily="34" charset="0"/>
                <a:cs typeface="Arial" panose="020B0604020202020204" pitchFamily="34" charset="0"/>
              </a:rPr>
              <a:t>The information we need is the count which isn’t usually provided.</a:t>
            </a:r>
          </a:p>
          <a:p>
            <a:pPr marL="0" indent="0">
              <a:buNone/>
            </a:pPr>
            <a:endParaRPr lang="en-IN" sz="2200" dirty="0">
              <a:latin typeface="Arial" panose="020B0604020202020204" pitchFamily="34" charset="0"/>
              <a:cs typeface="Arial" panose="020B0604020202020204" pitchFamily="34" charset="0"/>
            </a:endParaRPr>
          </a:p>
          <a:p>
            <a:pPr rtl="0">
              <a:spcBef>
                <a:spcPts val="0"/>
              </a:spcBef>
              <a:spcAft>
                <a:spcPts val="0"/>
              </a:spcAft>
            </a:pPr>
            <a:r>
              <a:rPr lang="en-IN" sz="2200" b="0" i="0" u="none" strike="noStrike" dirty="0">
                <a:solidFill>
                  <a:srgbClr val="000000"/>
                </a:solidFill>
                <a:effectLst/>
                <a:latin typeface="Arial" panose="020B0604020202020204" pitchFamily="34" charset="0"/>
                <a:cs typeface="Arial" panose="020B0604020202020204" pitchFamily="34" charset="0"/>
              </a:rPr>
              <a:t>./darknet detector test data/</a:t>
            </a:r>
            <a:r>
              <a:rPr lang="en-IN" sz="2200" b="0" i="0" u="none" strike="noStrike" dirty="0" err="1">
                <a:solidFill>
                  <a:srgbClr val="000000"/>
                </a:solidFill>
                <a:effectLst/>
                <a:latin typeface="Arial" panose="020B0604020202020204" pitchFamily="34" charset="0"/>
                <a:cs typeface="Arial" panose="020B0604020202020204" pitchFamily="34" charset="0"/>
              </a:rPr>
              <a:t>obj.data</a:t>
            </a:r>
            <a:r>
              <a:rPr lang="en-IN" sz="2200" b="0" i="0" u="none" strike="noStrike" dirty="0">
                <a:solidFill>
                  <a:srgbClr val="000000"/>
                </a:solidFill>
                <a:effectLst/>
                <a:latin typeface="Arial" panose="020B0604020202020204" pitchFamily="34" charset="0"/>
                <a:cs typeface="Arial" panose="020B0604020202020204" pitchFamily="34" charset="0"/>
              </a:rPr>
              <a:t> </a:t>
            </a:r>
            <a:r>
              <a:rPr lang="en-IN" sz="2200" b="0" i="0" u="none" strike="noStrike" dirty="0" err="1">
                <a:solidFill>
                  <a:srgbClr val="000000"/>
                </a:solidFill>
                <a:effectLst/>
                <a:latin typeface="Arial" panose="020B0604020202020204" pitchFamily="34" charset="0"/>
                <a:cs typeface="Arial" panose="020B0604020202020204" pitchFamily="34" charset="0"/>
              </a:rPr>
              <a:t>cfg</a:t>
            </a:r>
            <a:r>
              <a:rPr lang="en-IN" sz="2200" b="0" i="0" u="none" strike="noStrike" dirty="0">
                <a:solidFill>
                  <a:srgbClr val="000000"/>
                </a:solidFill>
                <a:effectLst/>
                <a:latin typeface="Arial" panose="020B0604020202020204" pitchFamily="34" charset="0"/>
                <a:cs typeface="Arial" panose="020B0604020202020204" pitchFamily="34" charset="0"/>
              </a:rPr>
              <a:t>/yolov3_custom2.cfg /</a:t>
            </a:r>
            <a:r>
              <a:rPr lang="en-IN" sz="2200" b="0" i="0" u="none" strike="noStrike" dirty="0" err="1">
                <a:solidFill>
                  <a:srgbClr val="000000"/>
                </a:solidFill>
                <a:effectLst/>
                <a:latin typeface="Arial" panose="020B0604020202020204" pitchFamily="34" charset="0"/>
                <a:cs typeface="Arial" panose="020B0604020202020204" pitchFamily="34" charset="0"/>
              </a:rPr>
              <a:t>mydrive</a:t>
            </a:r>
            <a:r>
              <a:rPr lang="en-IN" sz="2200" b="0" i="0" u="none" strike="noStrike" dirty="0">
                <a:solidFill>
                  <a:srgbClr val="000000"/>
                </a:solidFill>
                <a:effectLst/>
                <a:latin typeface="Arial" panose="020B0604020202020204" pitchFamily="34" charset="0"/>
                <a:cs typeface="Arial" panose="020B0604020202020204" pitchFamily="34" charset="0"/>
              </a:rPr>
              <a:t>/yolov3/backup/yolov3_custom2_2000.weights -</a:t>
            </a:r>
            <a:r>
              <a:rPr lang="en-IN" sz="2200" b="0" i="0" u="none" strike="noStrike" dirty="0" err="1">
                <a:solidFill>
                  <a:srgbClr val="000000"/>
                </a:solidFill>
                <a:effectLst/>
                <a:latin typeface="Arial" panose="020B0604020202020204" pitchFamily="34" charset="0"/>
                <a:cs typeface="Arial" panose="020B0604020202020204" pitchFamily="34" charset="0"/>
              </a:rPr>
              <a:t>dont_show</a:t>
            </a:r>
            <a:r>
              <a:rPr lang="en-IN" sz="2200" b="0" i="0" u="none" strike="noStrike" dirty="0">
                <a:solidFill>
                  <a:srgbClr val="000000"/>
                </a:solidFill>
                <a:effectLst/>
                <a:latin typeface="Arial" panose="020B0604020202020204" pitchFamily="34" charset="0"/>
                <a:cs typeface="Arial" panose="020B0604020202020204" pitchFamily="34" charset="0"/>
              </a:rPr>
              <a:t> &lt; data/train.txt &gt; result.txt</a:t>
            </a:r>
          </a:p>
          <a:p>
            <a:pPr marL="0" indent="0" rtl="0">
              <a:spcBef>
                <a:spcPts val="0"/>
              </a:spcBef>
              <a:spcAft>
                <a:spcPts val="0"/>
              </a:spcAft>
              <a:buNone/>
            </a:pPr>
            <a:endParaRPr lang="en-IN" sz="2200" b="0" i="0" u="none" strike="noStrike"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r>
              <a:rPr lang="en-IN" sz="2200" dirty="0">
                <a:latin typeface="Arial" panose="020B0604020202020204" pitchFamily="34" charset="0"/>
                <a:cs typeface="Arial" panose="020B0604020202020204" pitchFamily="34" charset="0"/>
              </a:rPr>
              <a:t>The limiting factor is usually the training data for these models, so as long as we have reliable labelled data we can use it for most plants.</a:t>
            </a:r>
            <a:endParaRPr lang="en-IN" sz="2200" b="0" dirty="0">
              <a:effectLst/>
              <a:latin typeface="Arial" panose="020B0604020202020204" pitchFamily="34" charset="0"/>
              <a:cs typeface="Arial" panose="020B0604020202020204" pitchFamily="34" charset="0"/>
            </a:endParaRPr>
          </a:p>
          <a:p>
            <a:pPr marL="0" indent="0">
              <a:buNone/>
            </a:pP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3C312AB-CF5F-4C42-9EF3-571FDFD3BE60}"/>
              </a:ext>
            </a:extLst>
          </p:cNvPr>
          <p:cNvPicPr>
            <a:picLocks noChangeAspect="1"/>
          </p:cNvPicPr>
          <p:nvPr/>
        </p:nvPicPr>
        <p:blipFill>
          <a:blip r:embed="rId2"/>
          <a:stretch>
            <a:fillRect/>
          </a:stretch>
        </p:blipFill>
        <p:spPr>
          <a:xfrm>
            <a:off x="6096000" y="1044725"/>
            <a:ext cx="5689179" cy="4049486"/>
          </a:xfrm>
          <a:prstGeom prst="rect">
            <a:avLst/>
          </a:prstGeom>
        </p:spPr>
      </p:pic>
    </p:spTree>
    <p:extLst>
      <p:ext uri="{BB962C8B-B14F-4D97-AF65-F5344CB8AC3E}">
        <p14:creationId xmlns:p14="http://schemas.microsoft.com/office/powerpoint/2010/main" val="274267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38CA-0E09-4ADB-B8C5-1EA76F3746F2}"/>
              </a:ext>
            </a:extLst>
          </p:cNvPr>
          <p:cNvSpPr>
            <a:spLocks noGrp="1"/>
          </p:cNvSpPr>
          <p:nvPr>
            <p:ph type="title"/>
          </p:nvPr>
        </p:nvSpPr>
        <p:spPr/>
        <p:txBody>
          <a:bodyPr/>
          <a:lstStyle/>
          <a:p>
            <a:r>
              <a:rPr lang="en-IN" dirty="0"/>
              <a:t>Average colour of leaves</a:t>
            </a:r>
          </a:p>
        </p:txBody>
      </p:sp>
      <p:sp>
        <p:nvSpPr>
          <p:cNvPr id="3" name="Content Placeholder 2">
            <a:extLst>
              <a:ext uri="{FF2B5EF4-FFF2-40B4-BE49-F238E27FC236}">
                <a16:creationId xmlns:a16="http://schemas.microsoft.com/office/drawing/2014/main" id="{55A24857-3855-4BE6-9643-C2BF969FFD78}"/>
              </a:ext>
            </a:extLst>
          </p:cNvPr>
          <p:cNvSpPr>
            <a:spLocks noGrp="1"/>
          </p:cNvSpPr>
          <p:nvPr>
            <p:ph idx="1"/>
          </p:nvPr>
        </p:nvSpPr>
        <p:spPr>
          <a:xfrm>
            <a:off x="838201" y="1825624"/>
            <a:ext cx="4762500" cy="4869089"/>
          </a:xfrm>
        </p:spPr>
        <p:txBody>
          <a:bodyPr>
            <a:normAutofit/>
          </a:bodyPr>
          <a:lstStyle/>
          <a:p>
            <a:pPr rtl="0">
              <a:spcBef>
                <a:spcPts val="0"/>
              </a:spcBef>
              <a:spcAft>
                <a:spcPts val="0"/>
              </a:spcAft>
            </a:pPr>
            <a:r>
              <a:rPr lang="en-US" sz="2400" dirty="0">
                <a:solidFill>
                  <a:srgbClr val="000000"/>
                </a:solidFill>
                <a:latin typeface="Arial" panose="020B0604020202020204" pitchFamily="34" charset="0"/>
                <a:cs typeface="Arial" panose="020B0604020202020204" pitchFamily="34" charset="0"/>
              </a:rPr>
              <a:t>If we can</a:t>
            </a:r>
            <a:r>
              <a:rPr lang="en-US" sz="2400" b="0" i="0" u="none" strike="noStrike" dirty="0">
                <a:solidFill>
                  <a:srgbClr val="000000"/>
                </a:solidFill>
                <a:effectLst/>
                <a:latin typeface="Arial" panose="020B0604020202020204" pitchFamily="34" charset="0"/>
                <a:cs typeface="Arial" panose="020B0604020202020204" pitchFamily="34" charset="0"/>
              </a:rPr>
              <a:t> get localized extremes in color. That will improve the disease detection.</a:t>
            </a:r>
            <a:endParaRPr lang="en-US" sz="2400" b="0" dirty="0">
              <a:effectLst/>
              <a:latin typeface="Arial" panose="020B0604020202020204" pitchFamily="34" charset="0"/>
              <a:cs typeface="Arial" panose="020B0604020202020204" pitchFamily="34" charset="0"/>
            </a:endParaRPr>
          </a:p>
          <a:p>
            <a:r>
              <a:rPr lang="en-US" sz="2400" b="0" i="0" u="none" strike="noStrike" dirty="0">
                <a:solidFill>
                  <a:srgbClr val="000000"/>
                </a:solidFill>
                <a:effectLst/>
                <a:latin typeface="Arial" panose="020B0604020202020204" pitchFamily="34" charset="0"/>
                <a:cs typeface="Arial" panose="020B0604020202020204" pitchFamily="34" charset="0"/>
              </a:rPr>
              <a:t>The image of the plant is segmented using a k means clustering CNN in </a:t>
            </a:r>
            <a:r>
              <a:rPr lang="en-US" sz="2400" b="0" i="0" u="none" strike="noStrike" dirty="0" err="1">
                <a:solidFill>
                  <a:srgbClr val="000000"/>
                </a:solidFill>
                <a:effectLst/>
                <a:latin typeface="Arial" panose="020B0604020202020204" pitchFamily="34" charset="0"/>
                <a:cs typeface="Arial" panose="020B0604020202020204" pitchFamily="34" charset="0"/>
              </a:rPr>
              <a:t>opencv</a:t>
            </a:r>
            <a:r>
              <a:rPr lang="en-US" sz="2400" b="0" i="0" u="none" strike="noStrike" dirty="0">
                <a:solidFill>
                  <a:srgbClr val="000000"/>
                </a:solidFill>
                <a:effectLst/>
                <a:latin typeface="Arial" panose="020B0604020202020204" pitchFamily="34" charset="0"/>
                <a:cs typeface="Arial" panose="020B0604020202020204" pitchFamily="34" charset="0"/>
              </a:rPr>
              <a:t>. </a:t>
            </a:r>
          </a:p>
          <a:p>
            <a:r>
              <a:rPr lang="en-US" sz="2400" dirty="0">
                <a:solidFill>
                  <a:srgbClr val="000000"/>
                </a:solidFill>
                <a:latin typeface="Arial" panose="020B0604020202020204" pitchFamily="34" charset="0"/>
                <a:cs typeface="Arial" panose="020B0604020202020204" pitchFamily="34" charset="0"/>
              </a:rPr>
              <a:t>Method for better results- segmenting 3 times with different values of K and using a bilateral filter.</a:t>
            </a:r>
          </a:p>
          <a:p>
            <a:r>
              <a:rPr lang="en-IN" sz="2400" dirty="0">
                <a:latin typeface="Arial" panose="020B0604020202020204" pitchFamily="34" charset="0"/>
                <a:cs typeface="Arial" panose="020B0604020202020204" pitchFamily="34" charset="0"/>
              </a:rPr>
              <a:t>This gives a mask to check which parts are leaf and we average the pixels </a:t>
            </a:r>
            <a:r>
              <a:rPr lang="en-IN" sz="2400" dirty="0" err="1">
                <a:latin typeface="Arial" panose="020B0604020202020204" pitchFamily="34" charset="0"/>
                <a:cs typeface="Arial" panose="020B0604020202020204" pitchFamily="34" charset="0"/>
              </a:rPr>
              <a:t>color</a:t>
            </a:r>
            <a:r>
              <a:rPr lang="en-IN" sz="2400" dirty="0">
                <a:latin typeface="Arial" panose="020B0604020202020204" pitchFamily="34" charset="0"/>
                <a:cs typeface="Arial" panose="020B0604020202020204" pitchFamily="34" charset="0"/>
              </a:rPr>
              <a:t>.</a:t>
            </a:r>
          </a:p>
        </p:txBody>
      </p:sp>
      <p:pic>
        <p:nvPicPr>
          <p:cNvPr id="6" name="Content Placeholder 4">
            <a:extLst>
              <a:ext uri="{FF2B5EF4-FFF2-40B4-BE49-F238E27FC236}">
                <a16:creationId xmlns:a16="http://schemas.microsoft.com/office/drawing/2014/main" id="{BEE4B826-20F8-4ED3-B0CC-0C7FBF79E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404" y="1690688"/>
            <a:ext cx="5768510" cy="4601342"/>
          </a:xfrm>
          <a:prstGeom prst="rect">
            <a:avLst/>
          </a:prstGeom>
        </p:spPr>
      </p:pic>
    </p:spTree>
    <p:extLst>
      <p:ext uri="{BB962C8B-B14F-4D97-AF65-F5344CB8AC3E}">
        <p14:creationId xmlns:p14="http://schemas.microsoft.com/office/powerpoint/2010/main" val="268414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18C0-9BC4-43D7-A814-4A7474532D53}"/>
              </a:ext>
            </a:extLst>
          </p:cNvPr>
          <p:cNvSpPr>
            <a:spLocks noGrp="1"/>
          </p:cNvSpPr>
          <p:nvPr>
            <p:ph type="title"/>
          </p:nvPr>
        </p:nvSpPr>
        <p:spPr/>
        <p:txBody>
          <a:bodyPr/>
          <a:lstStyle/>
          <a:p>
            <a:r>
              <a:rPr lang="en-IN" dirty="0"/>
              <a:t>Stereo vision and disparity</a:t>
            </a:r>
          </a:p>
        </p:txBody>
      </p:sp>
      <p:sp>
        <p:nvSpPr>
          <p:cNvPr id="3" name="Content Placeholder 2">
            <a:extLst>
              <a:ext uri="{FF2B5EF4-FFF2-40B4-BE49-F238E27FC236}">
                <a16:creationId xmlns:a16="http://schemas.microsoft.com/office/drawing/2014/main" id="{7DBC348E-7D71-476A-B845-222834008DF9}"/>
              </a:ext>
            </a:extLst>
          </p:cNvPr>
          <p:cNvSpPr>
            <a:spLocks noGrp="1"/>
          </p:cNvSpPr>
          <p:nvPr>
            <p:ph idx="1"/>
          </p:nvPr>
        </p:nvSpPr>
        <p:spPr>
          <a:xfrm>
            <a:off x="838200" y="1690688"/>
            <a:ext cx="5121729" cy="4486275"/>
          </a:xfrm>
        </p:spPr>
        <p:txBody>
          <a:bodyPr>
            <a:normAutofit/>
          </a:bodyPr>
          <a:lstStyle/>
          <a:p>
            <a:r>
              <a:rPr lang="en-IN" sz="2000" dirty="0"/>
              <a:t>Disparity in simple terms is the difference between the two images.</a:t>
            </a:r>
          </a:p>
          <a:p>
            <a:r>
              <a:rPr lang="en-IN" sz="2000" dirty="0"/>
              <a:t>Pixel to pixel matching is the crux of stereo vision. We find the matching pixels and the shift and that is the disparity value. </a:t>
            </a:r>
          </a:p>
          <a:p>
            <a:r>
              <a:rPr lang="en-IN" sz="2000" dirty="0"/>
              <a:t>Depth estimation:</a:t>
            </a:r>
          </a:p>
          <a:p>
            <a:pPr lvl="1"/>
            <a:r>
              <a:rPr lang="en-IN" sz="1600" dirty="0"/>
              <a:t>Conventional method: we use the geometric principles and calculate the depth(Z) using the formula -&gt; Z= f*B/d. </a:t>
            </a:r>
          </a:p>
          <a:p>
            <a:pPr lvl="1"/>
            <a:r>
              <a:rPr lang="en-IN" sz="1600" dirty="0"/>
              <a:t>Deep learning approach: newly emerging trend, has shown motivating results even with monocular images.</a:t>
            </a:r>
          </a:p>
        </p:txBody>
      </p:sp>
      <p:pic>
        <p:nvPicPr>
          <p:cNvPr id="1026" name="Picture 2">
            <a:extLst>
              <a:ext uri="{FF2B5EF4-FFF2-40B4-BE49-F238E27FC236}">
                <a16:creationId xmlns:a16="http://schemas.microsoft.com/office/drawing/2014/main" id="{6A1FB9B8-6266-4EBB-A8DD-EC8E81A4C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071" y="1690688"/>
            <a:ext cx="5393871" cy="471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950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3F15-DC63-4C38-824F-F84E16318F72}"/>
              </a:ext>
            </a:extLst>
          </p:cNvPr>
          <p:cNvSpPr>
            <a:spLocks noGrp="1"/>
          </p:cNvSpPr>
          <p:nvPr>
            <p:ph type="title"/>
          </p:nvPr>
        </p:nvSpPr>
        <p:spPr>
          <a:xfrm>
            <a:off x="359229" y="365125"/>
            <a:ext cx="11511642" cy="1325563"/>
          </a:xfrm>
        </p:spPr>
        <p:txBody>
          <a:bodyPr/>
          <a:lstStyle/>
          <a:p>
            <a:r>
              <a:rPr lang="en-IN" dirty="0"/>
              <a:t>Implications and implementation of stereo vision</a:t>
            </a:r>
          </a:p>
        </p:txBody>
      </p:sp>
      <p:sp>
        <p:nvSpPr>
          <p:cNvPr id="3" name="Content Placeholder 2">
            <a:extLst>
              <a:ext uri="{FF2B5EF4-FFF2-40B4-BE49-F238E27FC236}">
                <a16:creationId xmlns:a16="http://schemas.microsoft.com/office/drawing/2014/main" id="{EA1B48F9-EDD0-4F70-A79B-9A61038999E3}"/>
              </a:ext>
            </a:extLst>
          </p:cNvPr>
          <p:cNvSpPr>
            <a:spLocks noGrp="1"/>
          </p:cNvSpPr>
          <p:nvPr>
            <p:ph idx="1"/>
          </p:nvPr>
        </p:nvSpPr>
        <p:spPr>
          <a:xfrm>
            <a:off x="838200" y="1825625"/>
            <a:ext cx="5257800" cy="4351338"/>
          </a:xfrm>
        </p:spPr>
        <p:txBody>
          <a:bodyPr/>
          <a:lstStyle/>
          <a:p>
            <a:r>
              <a:rPr lang="en-IN" dirty="0"/>
              <a:t>Using </a:t>
            </a:r>
            <a:r>
              <a:rPr lang="en-IN" dirty="0" err="1"/>
              <a:t>Opencv</a:t>
            </a:r>
            <a:r>
              <a:rPr lang="en-IN" dirty="0"/>
              <a:t> we get the disparity values. </a:t>
            </a:r>
          </a:p>
          <a:p>
            <a:r>
              <a:rPr lang="en-IN" dirty="0"/>
              <a:t>We use the YOLOv3 model previously used and get the centres of leaves. And get the depth to it.</a:t>
            </a:r>
          </a:p>
          <a:p>
            <a:r>
              <a:rPr lang="en-IN" dirty="0"/>
              <a:t>We can roughly estimate it to be camera height – shoot length and get the shoot length from it.</a:t>
            </a:r>
          </a:p>
        </p:txBody>
      </p:sp>
      <p:pic>
        <p:nvPicPr>
          <p:cNvPr id="13" name="Picture 12">
            <a:extLst>
              <a:ext uri="{FF2B5EF4-FFF2-40B4-BE49-F238E27FC236}">
                <a16:creationId xmlns:a16="http://schemas.microsoft.com/office/drawing/2014/main" id="{9A934577-DDD1-4094-96D1-D780BA41B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925" y="2008414"/>
            <a:ext cx="5645946" cy="3682492"/>
          </a:xfrm>
          <a:prstGeom prst="rect">
            <a:avLst/>
          </a:prstGeom>
        </p:spPr>
      </p:pic>
    </p:spTree>
    <p:extLst>
      <p:ext uri="{BB962C8B-B14F-4D97-AF65-F5344CB8AC3E}">
        <p14:creationId xmlns:p14="http://schemas.microsoft.com/office/powerpoint/2010/main" val="301807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3902-A3B6-40FA-B2D1-EF343D868247}"/>
              </a:ext>
            </a:extLst>
          </p:cNvPr>
          <p:cNvSpPr>
            <a:spLocks noGrp="1"/>
          </p:cNvSpPr>
          <p:nvPr>
            <p:ph type="title"/>
          </p:nvPr>
        </p:nvSpPr>
        <p:spPr/>
        <p:txBody>
          <a:bodyPr/>
          <a:lstStyle/>
          <a:p>
            <a:r>
              <a:rPr lang="en-IN" dirty="0"/>
              <a:t>Future possibilities of improvements.</a:t>
            </a:r>
          </a:p>
        </p:txBody>
      </p:sp>
      <p:sp>
        <p:nvSpPr>
          <p:cNvPr id="3" name="Content Placeholder 2">
            <a:extLst>
              <a:ext uri="{FF2B5EF4-FFF2-40B4-BE49-F238E27FC236}">
                <a16:creationId xmlns:a16="http://schemas.microsoft.com/office/drawing/2014/main" id="{32659DCA-287E-46EB-82D5-AF8018ABD55D}"/>
              </a:ext>
            </a:extLst>
          </p:cNvPr>
          <p:cNvSpPr>
            <a:spLocks noGrp="1"/>
          </p:cNvSpPr>
          <p:nvPr>
            <p:ph idx="1"/>
          </p:nvPr>
        </p:nvSpPr>
        <p:spPr/>
        <p:txBody>
          <a:bodyPr/>
          <a:lstStyle/>
          <a:p>
            <a:r>
              <a:rPr lang="en-IN" dirty="0"/>
              <a:t>With even these rudimentary systems we can get good results so fine tuning and combining these will prove to be exponentially beneficial like:</a:t>
            </a:r>
          </a:p>
          <a:p>
            <a:pPr lvl="1"/>
            <a:r>
              <a:rPr lang="en-IN" dirty="0"/>
              <a:t>Using YOLOv3 trained on disease datasets we can locate the plants even in large farms.</a:t>
            </a:r>
          </a:p>
          <a:p>
            <a:pPr lvl="1"/>
            <a:r>
              <a:rPr lang="en-IN" dirty="0"/>
              <a:t>By improving the stereo vision system we can possibly get approx. leaf areas in pixels and then use the same to get real values.</a:t>
            </a:r>
          </a:p>
          <a:p>
            <a:pPr lvl="1"/>
            <a:r>
              <a:rPr lang="en-IN" dirty="0"/>
              <a:t>It is even possible to get a 3D point cloud with stereo images, this will make almost a virtual model of the plant trays.</a:t>
            </a:r>
          </a:p>
          <a:p>
            <a:endParaRPr lang="en-IN" dirty="0"/>
          </a:p>
        </p:txBody>
      </p:sp>
    </p:spTree>
    <p:extLst>
      <p:ext uri="{BB962C8B-B14F-4D97-AF65-F5344CB8AC3E}">
        <p14:creationId xmlns:p14="http://schemas.microsoft.com/office/powerpoint/2010/main" val="593599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AI for Crop Growth Monitoring</vt:lpstr>
      <vt:lpstr>Introduction</vt:lpstr>
      <vt:lpstr>Research Work</vt:lpstr>
      <vt:lpstr>Leaf count with YOLOv3</vt:lpstr>
      <vt:lpstr>PowerPoint Presentation</vt:lpstr>
      <vt:lpstr>Average colour of leaves</vt:lpstr>
      <vt:lpstr>Stereo vision and disparity</vt:lpstr>
      <vt:lpstr>Implications and implementation of stereo vision</vt:lpstr>
      <vt:lpstr>Future possibilities of improvements.</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Crop Growth Monitoring</dc:title>
  <dc:creator>Yash Kumar</dc:creator>
  <cp:lastModifiedBy>yatish agrawal</cp:lastModifiedBy>
  <cp:revision>41</cp:revision>
  <dcterms:created xsi:type="dcterms:W3CDTF">2020-06-05T05:50:38Z</dcterms:created>
  <dcterms:modified xsi:type="dcterms:W3CDTF">2020-06-26T17:29:52Z</dcterms:modified>
</cp:coreProperties>
</file>