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9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82873"/>
  </p:normalViewPr>
  <p:slideViewPr>
    <p:cSldViewPr snapToGrid="0" snapToObjects="1">
      <p:cViewPr varScale="1">
        <p:scale>
          <a:sx n="102" d="100"/>
          <a:sy n="102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7C8A-F0DC-7741-B309-5CA3B2A6EE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https://medium.com/loom-network/how-to-secure-your-smart-contracts-6-solidity-vulnerabilities-and-how-to-avoid-them-part-1-c33048d4d17d" TargetMode="External"/><Relationship Id="rId1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thereum-contract-security-techniques-and-tips.readthedocs.io/en/latest/general_philosophy" TargetMode="External"/><Relationship Id="rId3" Type="http://schemas.openxmlformats.org/officeDocument/2006/relationships/hyperlink" Target="https://ethereum-contract-security-techniques-and-tips.readthedocs.io/en/latest/recommendations" TargetMode="External"/><Relationship Id="rId4" Type="http://schemas.openxmlformats.org/officeDocument/2006/relationships/hyperlink" Target="https://ethereum-contract-security-techniques-and-tips.readthedocs.io/en/latest/known_attacks" TargetMode="External"/><Relationship Id="rId5" Type="http://schemas.openxmlformats.org/officeDocument/2006/relationships/hyperlink" Target="https://ethereum-contract-security-techniques-and-tips.readthedocs.io/en/latest/software_engineering" TargetMode="External"/><Relationship Id="rId6" Type="http://schemas.openxmlformats.org/officeDocument/2006/relationships/hyperlink" Target="https://ethereum-contract-security-techniques-and-tips.readthedocs.io/en/latest/documentation_procedures" TargetMode="External"/><Relationship Id="rId7" Type="http://schemas.openxmlformats.org/officeDocument/2006/relationships/hyperlink" Target="https://ethereum-contract-security-techniques-and-tips.readthedocs.io/en/latest/security_tools" TargetMode="External"/><Relationship Id="rId8" Type="http://schemas.openxmlformats.org/officeDocument/2006/relationships/hyperlink" Target="https://ethereum-contract-security-techniques-and-tips.readthedocs.io/en/latest/security_notifications" TargetMode="External"/><Relationship Id="rId9" Type="http://schemas.openxmlformats.org/officeDocument/2006/relationships/hyperlink" Target="https://blog.zeppelin.solutions/onward-with-ethereum-smart-contract-security-97a827e47702" TargetMode="External"/><Relationship Id="rId10" Type="http://schemas.openxmlformats.org/officeDocument/2006/relationships/hyperlink" Target="https://medium.com/@merunasgrincalaitis/how-to-audit-a-smart-contract-most-dangerous-attacks-in-solidity-ae402a7e786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ple_inheritance" TargetMode="External"/><Relationship Id="rId4" Type="http://schemas.openxmlformats.org/officeDocument/2006/relationships/hyperlink" Target="https://en.wikipedia.org/wiki/Application_binary_interface" TargetMode="External"/><Relationship Id="rId5" Type="http://schemas.openxmlformats.org/officeDocument/2006/relationships/hyperlink" Target="https://en.wikipedia.org/wiki/Type-safe" TargetMode="External"/><Relationship Id="rId6" Type="http://schemas.openxmlformats.org/officeDocument/2006/relationships/hyperlink" Target="http://solidity.readthedocs.io/en/develop/style-guide.html" TargetMode="Externa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Blockchai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19" y="0"/>
            <a:ext cx="5049581" cy="3384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</a:t>
            </a:r>
            <a:r>
              <a:rPr lang="en-US" dirty="0" smtClean="0"/>
              <a:t>audit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Deployed contracts bugs couldn’t be fixed later</a:t>
            </a:r>
          </a:p>
          <a:p>
            <a:r>
              <a:rPr lang="en-US" dirty="0" smtClean="0"/>
              <a:t>Testing </a:t>
            </a:r>
            <a:r>
              <a:rPr lang="en-US" dirty="0"/>
              <a:t>is </a:t>
            </a:r>
            <a:r>
              <a:rPr lang="en-US" dirty="0" smtClean="0"/>
              <a:t>crucial for a smart contract development </a:t>
            </a:r>
          </a:p>
          <a:p>
            <a:r>
              <a:rPr lang="en-US" dirty="0" smtClean="0"/>
              <a:t>Audit is a way to find security issues with best-wishers before they found by hackers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</a:t>
            </a:r>
            <a:r>
              <a:rPr lang="en-US" dirty="0"/>
              <a:t>audit 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dirty="0" err="1" smtClean="0"/>
              <a:t>javascript</a:t>
            </a:r>
            <a:r>
              <a:rPr lang="en-US" dirty="0" smtClean="0"/>
              <a:t> to test our contracts</a:t>
            </a:r>
          </a:p>
          <a:p>
            <a:r>
              <a:rPr lang="en-US" dirty="0" smtClean="0"/>
              <a:t>As an environment we use </a:t>
            </a:r>
            <a:r>
              <a:rPr lang="en-US" dirty="0" err="1" smtClean="0"/>
              <a:t>TestRPC</a:t>
            </a:r>
            <a:r>
              <a:rPr lang="en-US" dirty="0" smtClean="0"/>
              <a:t> (truffle ganache)</a:t>
            </a:r>
            <a:endParaRPr lang="en-US" dirty="0" smtClean="0"/>
          </a:p>
          <a:p>
            <a:r>
              <a:rPr lang="en-US" dirty="0" smtClean="0"/>
              <a:t>Assert() vs. require() vs. revert()</a:t>
            </a:r>
          </a:p>
          <a:p>
            <a:r>
              <a:rPr lang="en-US" dirty="0" smtClean="0"/>
              <a:t>TDD is recommended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err="1"/>
              <a:t>ideo</a:t>
            </a:r>
            <a:r>
              <a:rPr lang="en-AU" dirty="0"/>
              <a:t> tutorials (</a:t>
            </a:r>
            <a:r>
              <a:rPr lang="en-AU" dirty="0" err="1"/>
              <a:t>udemy.com</a:t>
            </a:r>
            <a:r>
              <a:rPr lang="en-AU" dirty="0"/>
              <a:t>)</a:t>
            </a:r>
            <a:endParaRPr lang="en-NZ" dirty="0"/>
          </a:p>
          <a:p>
            <a:pPr lvl="0"/>
            <a:r>
              <a:rPr lang="en-AU" dirty="0" err="1"/>
              <a:t>github</a:t>
            </a:r>
            <a:r>
              <a:rPr lang="en-AU" dirty="0"/>
              <a:t> projects examples</a:t>
            </a:r>
            <a:endParaRPr lang="en-NZ" dirty="0"/>
          </a:p>
          <a:p>
            <a:pPr lvl="0"/>
            <a:r>
              <a:rPr lang="en-AU" dirty="0" err="1"/>
              <a:t>ethereum.stackexchange.com</a:t>
            </a:r>
            <a:endParaRPr lang="en-NZ" dirty="0"/>
          </a:p>
          <a:p>
            <a:pPr lvl="0"/>
            <a:r>
              <a:rPr lang="en-AU" dirty="0" err="1"/>
              <a:t>truffleframework.com</a:t>
            </a:r>
            <a:endParaRPr lang="en-NZ" dirty="0"/>
          </a:p>
          <a:p>
            <a:pPr lvl="0"/>
            <a:r>
              <a:rPr lang="en-AU" dirty="0" err="1"/>
              <a:t>OpenZeppelin</a:t>
            </a:r>
            <a:r>
              <a:rPr lang="en-AU" dirty="0"/>
              <a:t> </a:t>
            </a:r>
            <a:r>
              <a:rPr lang="en-AU" dirty="0" smtClean="0"/>
              <a:t>community (and their slack channels)</a:t>
            </a:r>
            <a:endParaRPr lang="en-NZ" dirty="0"/>
          </a:p>
          <a:p>
            <a:pPr lvl="0"/>
            <a:r>
              <a:rPr lang="en-AU" dirty="0" err="1"/>
              <a:t>blockchain</a:t>
            </a:r>
            <a:r>
              <a:rPr lang="en-AU" dirty="0"/>
              <a:t> developers on the test network (</a:t>
            </a:r>
            <a:r>
              <a:rPr lang="en-AU" dirty="0" err="1"/>
              <a:t>Ropsten</a:t>
            </a:r>
            <a:r>
              <a:rPr lang="en-AU" dirty="0"/>
              <a:t>)</a:t>
            </a:r>
            <a:endParaRPr lang="en-NZ" dirty="0"/>
          </a:p>
          <a:p>
            <a:pPr lvl="0"/>
            <a:r>
              <a:rPr lang="en-AU" dirty="0" err="1"/>
              <a:t>Blockchain</a:t>
            </a:r>
            <a:r>
              <a:rPr lang="en-AU" dirty="0"/>
              <a:t> Labs team</a:t>
            </a:r>
            <a:endParaRPr lang="en-NZ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(to </a:t>
            </a:r>
            <a:r>
              <a:rPr lang="en-US" dirty="0" smtClean="0"/>
              <a:t>learn </a:t>
            </a:r>
            <a:r>
              <a:rPr lang="en-US" dirty="0" smtClean="0"/>
              <a:t>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General </a:t>
            </a:r>
            <a:r>
              <a:rPr lang="en-US" dirty="0">
                <a:hlinkClick r:id="rId2"/>
              </a:rPr>
              <a:t>Philosopy</a:t>
            </a:r>
            <a:r>
              <a:rPr lang="en-US" dirty="0"/>
              <a:t> describes the smart contract security mindset</a:t>
            </a:r>
          </a:p>
          <a:p>
            <a:r>
              <a:rPr lang="en-US" dirty="0">
                <a:hlinkClick r:id="rId3"/>
              </a:rPr>
              <a:t>Solidity Recommendations</a:t>
            </a:r>
            <a:r>
              <a:rPr lang="en-US" dirty="0"/>
              <a:t> contains examples of good code patterns</a:t>
            </a:r>
          </a:p>
          <a:p>
            <a:r>
              <a:rPr lang="en-US" dirty="0">
                <a:hlinkClick r:id="rId4"/>
              </a:rPr>
              <a:t>Known Attacks</a:t>
            </a:r>
            <a:r>
              <a:rPr lang="en-US" dirty="0"/>
              <a:t> describes the different classes of vulnerabilities to avoid</a:t>
            </a:r>
          </a:p>
          <a:p>
            <a:r>
              <a:rPr lang="en-US" dirty="0">
                <a:hlinkClick r:id="rId5"/>
              </a:rPr>
              <a:t>Software Engineering</a:t>
            </a:r>
            <a:r>
              <a:rPr lang="en-US" dirty="0"/>
              <a:t> </a:t>
            </a:r>
            <a:r>
              <a:rPr lang="en-US" dirty="0" smtClean="0"/>
              <a:t>– architectural/design </a:t>
            </a:r>
            <a:r>
              <a:rPr lang="en-US" dirty="0"/>
              <a:t>approaches for risk mitigation</a:t>
            </a:r>
          </a:p>
          <a:p>
            <a:r>
              <a:rPr lang="en-US" dirty="0">
                <a:hlinkClick r:id="rId6"/>
              </a:rPr>
              <a:t>Documentation and Procedures</a:t>
            </a:r>
            <a:r>
              <a:rPr lang="en-US" dirty="0"/>
              <a:t> </a:t>
            </a:r>
            <a:r>
              <a:rPr lang="en-US" dirty="0"/>
              <a:t>–</a:t>
            </a:r>
            <a:r>
              <a:rPr lang="en-US" dirty="0" smtClean="0"/>
              <a:t> best practices </a:t>
            </a:r>
            <a:r>
              <a:rPr lang="en-US" dirty="0"/>
              <a:t>for documenting </a:t>
            </a:r>
            <a:r>
              <a:rPr lang="en-US" dirty="0" smtClean="0"/>
              <a:t>for others</a:t>
            </a:r>
            <a:endParaRPr lang="en-US" dirty="0"/>
          </a:p>
          <a:p>
            <a:r>
              <a:rPr lang="en-US" dirty="0">
                <a:hlinkClick r:id="rId7"/>
              </a:rPr>
              <a:t>Security Tools</a:t>
            </a:r>
            <a:r>
              <a:rPr lang="en-US" dirty="0"/>
              <a:t> </a:t>
            </a:r>
            <a:r>
              <a:rPr lang="en-US" dirty="0" smtClean="0"/>
              <a:t>– tools </a:t>
            </a:r>
            <a:r>
              <a:rPr lang="en-US" dirty="0"/>
              <a:t>for improving code quality, </a:t>
            </a:r>
            <a:r>
              <a:rPr lang="en-US" dirty="0" smtClean="0"/>
              <a:t>detecting </a:t>
            </a:r>
            <a:r>
              <a:rPr lang="en-US" dirty="0"/>
              <a:t>vulnerabilities</a:t>
            </a:r>
          </a:p>
          <a:p>
            <a:r>
              <a:rPr lang="en-US" dirty="0">
                <a:hlinkClick r:id="rId8"/>
              </a:rPr>
              <a:t>Security Notifications</a:t>
            </a:r>
            <a:r>
              <a:rPr lang="en-US" dirty="0"/>
              <a:t> lists sources of information for staying up to </a:t>
            </a:r>
            <a:r>
              <a:rPr lang="en-US" dirty="0" smtClean="0"/>
              <a:t>date</a:t>
            </a:r>
          </a:p>
          <a:p>
            <a:r>
              <a:rPr lang="en-US" dirty="0" smtClean="0">
                <a:hlinkClick r:id="rId9"/>
              </a:rPr>
              <a:t>Onward-with-ethereum-smart-contract-security</a:t>
            </a:r>
            <a:r>
              <a:rPr lang="en-US" dirty="0" smtClean="0"/>
              <a:t> – from Zeppelin</a:t>
            </a:r>
            <a:endParaRPr lang="en-US" dirty="0"/>
          </a:p>
          <a:p>
            <a:r>
              <a:rPr lang="en-US" dirty="0" smtClean="0">
                <a:hlinkClick r:id="rId10"/>
              </a:rPr>
              <a:t>How-to-audit-a-smart-contract-most-dangerous-attacks-in-solidity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how-to-secure-your-smart-contracts-vulnerabilities-and-how-to-avoid-them</a:t>
            </a:r>
            <a:endParaRPr lang="ru-RU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Zeppelin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On-chain library, tools, framework to improve security through re-use for example some math modules.</a:t>
            </a:r>
          </a:p>
          <a:p>
            <a:r>
              <a:rPr lang="en-US" dirty="0" smtClean="0"/>
              <a:t>We will need to use it later.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597488"/>
              </p:ext>
            </p:extLst>
          </p:nvPr>
        </p:nvGraphicFramePr>
        <p:xfrm>
          <a:off x="838200" y="1825625"/>
          <a:ext cx="1051560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5153"/>
                <a:gridCol w="61304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effectLst/>
                        </a:rPr>
                        <a:t>Development environment</a:t>
                      </a:r>
                    </a:p>
                    <a:p>
                      <a:endParaRPr lang="en-US" sz="1800" b="1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- </a:t>
                      </a:r>
                      <a:r>
                        <a:rPr lang="en-US" sz="1800" kern="1200" dirty="0" err="1" smtClean="0">
                          <a:effectLst/>
                        </a:rPr>
                        <a:t>Geth</a:t>
                      </a:r>
                      <a:r>
                        <a:rPr lang="en-US" sz="1800" kern="1200" dirty="0" smtClean="0">
                          <a:effectLst/>
                        </a:rPr>
                        <a:t> / </a:t>
                      </a:r>
                      <a:r>
                        <a:rPr lang="en-US" sz="1800" kern="1200" dirty="0" err="1" smtClean="0">
                          <a:effectLst/>
                        </a:rPr>
                        <a:t>Geth</a:t>
                      </a:r>
                      <a:r>
                        <a:rPr lang="en-US" sz="1800" kern="1200" dirty="0" smtClean="0">
                          <a:effectLst/>
                        </a:rPr>
                        <a:t> CLI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- Solidity / </a:t>
                      </a:r>
                      <a:r>
                        <a:rPr lang="en-US" sz="1800" kern="1200" dirty="0" err="1" smtClean="0">
                          <a:effectLst/>
                        </a:rPr>
                        <a:t>Vyper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- Truffle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- </a:t>
                      </a:r>
                      <a:r>
                        <a:rPr lang="en-US" sz="1800" kern="1200" dirty="0" err="1" smtClean="0">
                          <a:effectLst/>
                        </a:rPr>
                        <a:t>Testrpc</a:t>
                      </a:r>
                      <a:r>
                        <a:rPr lang="en-US" sz="1800" kern="1200" dirty="0" smtClean="0">
                          <a:effectLst/>
                        </a:rPr>
                        <a:t> / Ganache 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- </a:t>
                      </a:r>
                      <a:r>
                        <a:rPr lang="en-US" sz="1800" kern="1200" dirty="0" err="1" smtClean="0">
                          <a:effectLst/>
                        </a:rPr>
                        <a:t>remix.ethereum.org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- </a:t>
                      </a:r>
                      <a:r>
                        <a:rPr lang="en-US" sz="1800" kern="1200" dirty="0" err="1" smtClean="0">
                          <a:effectLst/>
                        </a:rPr>
                        <a:t>Etherscan.io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/>
                      </a:r>
                      <a:br>
                        <a:rPr lang="en-US" sz="1800" kern="1200" dirty="0" smtClean="0">
                          <a:effectLst/>
                        </a:rPr>
                      </a:br>
                      <a:endParaRPr lang="en-US" sz="1800" kern="12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effectLst/>
                        </a:rPr>
                        <a:t>Testing and Audit</a:t>
                      </a:r>
                    </a:p>
                    <a:p>
                      <a:endParaRPr lang="en-US" sz="1800" b="1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- overall process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- ICO &amp; tokens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- best practices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- other's audit analysis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- Zeppelin OS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 err="1" smtClean="0"/>
              <a:t>Golang</a:t>
            </a:r>
            <a:r>
              <a:rPr lang="en-US" dirty="0" smtClean="0"/>
              <a:t> </a:t>
            </a:r>
            <a:r>
              <a:rPr lang="en-US" dirty="0"/>
              <a:t>implementation </a:t>
            </a:r>
            <a:r>
              <a:rPr lang="en-US" dirty="0" smtClean="0"/>
              <a:t>(client) of the </a:t>
            </a:r>
            <a:r>
              <a:rPr lang="en-US" dirty="0" err="1" smtClean="0"/>
              <a:t>Ethereum</a:t>
            </a:r>
            <a:r>
              <a:rPr lang="en-US" dirty="0" smtClean="0"/>
              <a:t> node. </a:t>
            </a:r>
          </a:p>
          <a:p>
            <a:r>
              <a:rPr lang="en-US" dirty="0" smtClean="0"/>
              <a:t>It runs EVM which in turn encapsulates all contract’s data and transactions to make it secure (unbreakable)</a:t>
            </a:r>
          </a:p>
          <a:p>
            <a:r>
              <a:rPr lang="en-US" dirty="0" smtClean="0"/>
              <a:t>It handles user’s accounts, mines </a:t>
            </a:r>
            <a:r>
              <a:rPr lang="en-US" dirty="0"/>
              <a:t>blocks, </a:t>
            </a:r>
            <a:r>
              <a:rPr lang="en-US" dirty="0" smtClean="0"/>
              <a:t>connects to other nodes, sends transactions and does all other work.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best language for now to develop smart contracts that runs on EVM</a:t>
            </a:r>
          </a:p>
          <a:p>
            <a:r>
              <a:rPr lang="en-US" dirty="0" smtClean="0"/>
              <a:t>Used </a:t>
            </a:r>
            <a:r>
              <a:rPr lang="en-US" dirty="0"/>
              <a:t>for implementing smart </a:t>
            </a:r>
            <a:r>
              <a:rPr lang="en-US" dirty="0" smtClean="0"/>
              <a:t>contracts</a:t>
            </a:r>
            <a:r>
              <a:rPr lang="en-US" dirty="0"/>
              <a:t> on various </a:t>
            </a:r>
            <a:r>
              <a:rPr lang="en-US" dirty="0">
                <a:hlinkClick r:id="rId2" tooltip="Blockchain"/>
              </a:rPr>
              <a:t>blockchain</a:t>
            </a:r>
            <a:r>
              <a:rPr lang="en-US" dirty="0"/>
              <a:t> </a:t>
            </a:r>
            <a:r>
              <a:rPr lang="en-US" dirty="0" smtClean="0"/>
              <a:t>platforms</a:t>
            </a:r>
          </a:p>
          <a:p>
            <a:r>
              <a:rPr lang="en-US" dirty="0" smtClean="0"/>
              <a:t>Easy to learn, </a:t>
            </a:r>
            <a:r>
              <a:rPr lang="en-US" dirty="0" err="1" smtClean="0"/>
              <a:t>Javascript</a:t>
            </a:r>
            <a:r>
              <a:rPr lang="en-US" dirty="0" smtClean="0"/>
              <a:t> like</a:t>
            </a:r>
          </a:p>
          <a:p>
            <a:r>
              <a:rPr lang="en-US" dirty="0" smtClean="0"/>
              <a:t>Statically typed</a:t>
            </a:r>
          </a:p>
          <a:p>
            <a:r>
              <a:rPr lang="en-US" dirty="0" smtClean="0"/>
              <a:t>Variables </a:t>
            </a:r>
            <a:r>
              <a:rPr lang="en-US" dirty="0"/>
              <a:t>for contracts </a:t>
            </a:r>
            <a:r>
              <a:rPr lang="en-US" dirty="0" smtClean="0"/>
              <a:t>include arbitrarily hierarchical </a:t>
            </a:r>
            <a:r>
              <a:rPr lang="en-US" dirty="0"/>
              <a:t>mappings and </a:t>
            </a:r>
            <a:r>
              <a:rPr lang="en-US" dirty="0" err="1" smtClean="0"/>
              <a:t>structs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Contracts </a:t>
            </a:r>
            <a:r>
              <a:rPr lang="en-US" dirty="0"/>
              <a:t>support </a:t>
            </a:r>
            <a:r>
              <a:rPr lang="en-US" dirty="0" smtClean="0">
                <a:hlinkClick r:id="rId3" tooltip="Multiple inheritance"/>
              </a:rPr>
              <a:t>multiple </a:t>
            </a:r>
            <a:r>
              <a:rPr lang="en-US" dirty="0">
                <a:hlinkClick r:id="rId3" tooltip="Multiple inheritance"/>
              </a:rPr>
              <a:t>inheritance</a:t>
            </a:r>
            <a:r>
              <a:rPr lang="en-US" dirty="0"/>
              <a:t> </a:t>
            </a:r>
            <a:r>
              <a:rPr lang="en-US" dirty="0" smtClean="0"/>
              <a:t> ( contract A is B, C )</a:t>
            </a:r>
          </a:p>
          <a:p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dirty="0">
                <a:hlinkClick r:id="rId4" tooltip="Application binary interface"/>
              </a:rPr>
              <a:t>application binary interface</a:t>
            </a:r>
            <a:r>
              <a:rPr lang="en-US" dirty="0"/>
              <a:t> (ABI) </a:t>
            </a:r>
            <a:r>
              <a:rPr lang="en-US" dirty="0" smtClean="0"/>
              <a:t>facilitates </a:t>
            </a:r>
            <a:r>
              <a:rPr lang="en-US" dirty="0"/>
              <a:t>multiple </a:t>
            </a:r>
            <a:r>
              <a:rPr lang="en-US" dirty="0">
                <a:hlinkClick r:id="rId5" tooltip="Type-safe"/>
              </a:rPr>
              <a:t>type-safe</a:t>
            </a:r>
            <a:r>
              <a:rPr lang="en-US" dirty="0"/>
              <a:t> functions within a single </a:t>
            </a:r>
            <a:r>
              <a:rPr lang="en-US" dirty="0" smtClean="0"/>
              <a:t>contract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solidity.readthedocs.io/en/develop/style-guide.html</a:t>
            </a:r>
            <a:r>
              <a:rPr lang="en-US" dirty="0" smtClean="0"/>
              <a:t> - </a:t>
            </a:r>
            <a:r>
              <a:rPr lang="en-US" smtClean="0"/>
              <a:t>Style Guide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Truffle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popular development framework for </a:t>
            </a:r>
            <a:r>
              <a:rPr lang="en-US" dirty="0" err="1" smtClean="0"/>
              <a:t>Ethereum</a:t>
            </a:r>
            <a:endParaRPr lang="en-US" dirty="0" smtClean="0"/>
          </a:p>
          <a:p>
            <a:r>
              <a:rPr lang="en-US" dirty="0" smtClean="0"/>
              <a:t>It does for you all low-level web3js operations such as requiring web3, assigning providers, reading source code and compiling it to </a:t>
            </a:r>
            <a:r>
              <a:rPr lang="en-US" dirty="0" err="1" smtClean="0"/>
              <a:t>opcode</a:t>
            </a:r>
            <a:r>
              <a:rPr lang="en-US" dirty="0" smtClean="0"/>
              <a:t>, working with ABI, compiling </a:t>
            </a:r>
            <a:r>
              <a:rPr lang="en-US" dirty="0" err="1" smtClean="0"/>
              <a:t>bytecode</a:t>
            </a:r>
            <a:r>
              <a:rPr lang="en-US" dirty="0" smtClean="0"/>
              <a:t> to a contract, instantiating it and, finally, deploying that contract.   </a:t>
            </a:r>
            <a:endParaRPr lang="is-IS" dirty="0" smtClean="0"/>
          </a:p>
          <a:p>
            <a:pPr marL="0" indent="0">
              <a:buNone/>
            </a:pPr>
            <a:r>
              <a:rPr lang="is-IS" dirty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Testrpc</a:t>
            </a:r>
            <a:r>
              <a:rPr lang="en-US" dirty="0" smtClean="0"/>
              <a:t> / ganache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Testrpc</a:t>
            </a:r>
            <a:r>
              <a:rPr lang="en-US" dirty="0" smtClean="0"/>
              <a:t> is </a:t>
            </a:r>
            <a:r>
              <a:rPr lang="en-US" dirty="0"/>
              <a:t>a </a:t>
            </a:r>
            <a:r>
              <a:rPr lang="en-US" dirty="0" err="1"/>
              <a:t>Node.js</a:t>
            </a:r>
            <a:r>
              <a:rPr lang="en-US" dirty="0"/>
              <a:t> based testing </a:t>
            </a:r>
            <a:r>
              <a:rPr lang="en-US" dirty="0" err="1" smtClean="0"/>
              <a:t>Ethereum</a:t>
            </a:r>
            <a:r>
              <a:rPr lang="en-US" dirty="0" smtClean="0"/>
              <a:t> </a:t>
            </a:r>
            <a:r>
              <a:rPr lang="en-US" dirty="0"/>
              <a:t>client for testing and development. It uses </a:t>
            </a:r>
            <a:r>
              <a:rPr lang="en-US" dirty="0" err="1"/>
              <a:t>ethereumjs</a:t>
            </a:r>
            <a:r>
              <a:rPr lang="en-US" dirty="0"/>
              <a:t> to simulate full client behavior and make developing </a:t>
            </a:r>
            <a:r>
              <a:rPr lang="en-US" dirty="0" err="1"/>
              <a:t>Ethereum</a:t>
            </a:r>
            <a:r>
              <a:rPr lang="en-US" dirty="0"/>
              <a:t> applications much faster. It also includes all popular RPC functions and features (like events</a:t>
            </a:r>
            <a:r>
              <a:rPr lang="en-US" dirty="0" smtClean="0"/>
              <a:t>) and allows fast account generating, instant</a:t>
            </a:r>
            <a:r>
              <a:rPr lang="ru-RU" dirty="0" smtClean="0"/>
              <a:t> </a:t>
            </a:r>
            <a:r>
              <a:rPr lang="en-US" dirty="0" smtClean="0"/>
              <a:t>mining, changing </a:t>
            </a:r>
            <a:r>
              <a:rPr lang="en-US" dirty="0"/>
              <a:t>specific environment variables such as gas price, ports to listen on and so on</a:t>
            </a:r>
            <a:r>
              <a:rPr lang="en-US" dirty="0" smtClean="0"/>
              <a:t>.</a:t>
            </a:r>
          </a:p>
          <a:p>
            <a:r>
              <a:rPr lang="en-US" dirty="0"/>
              <a:t>Ganache </a:t>
            </a:r>
            <a:r>
              <a:rPr lang="en-US" dirty="0" smtClean="0"/>
              <a:t>IS </a:t>
            </a:r>
            <a:r>
              <a:rPr lang="en-US" dirty="0"/>
              <a:t>the </a:t>
            </a:r>
            <a:r>
              <a:rPr lang="en-US" dirty="0" err="1"/>
              <a:t>testrpc</a:t>
            </a:r>
            <a:r>
              <a:rPr lang="en-US" dirty="0"/>
              <a:t> but with a </a:t>
            </a:r>
            <a:r>
              <a:rPr lang="en-US" dirty="0" smtClean="0"/>
              <a:t>GUI. It weights </a:t>
            </a:r>
            <a:r>
              <a:rPr lang="en-US" dirty="0"/>
              <a:t>~82mb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</a:t>
            </a:r>
            <a:r>
              <a:rPr lang="en-US" dirty="0" smtClean="0"/>
              <a:t>learn Solidity and smart contract development by </a:t>
            </a:r>
            <a:r>
              <a:rPr lang="en-US" dirty="0"/>
              <a:t>having </a:t>
            </a:r>
            <a:r>
              <a:rPr lang="en-US" dirty="0" smtClean="0"/>
              <a:t>all stuff together </a:t>
            </a:r>
            <a:r>
              <a:rPr lang="en-US" dirty="0"/>
              <a:t>on the </a:t>
            </a:r>
            <a:r>
              <a:rPr lang="en-US" dirty="0" smtClean="0"/>
              <a:t>screen: </a:t>
            </a:r>
            <a:r>
              <a:rPr lang="en-US" dirty="0"/>
              <a:t>IDE, </a:t>
            </a:r>
            <a:r>
              <a:rPr lang="en-US" dirty="0" err="1"/>
              <a:t>Ethereum</a:t>
            </a:r>
            <a:r>
              <a:rPr lang="en-US" dirty="0"/>
              <a:t> node client, test </a:t>
            </a:r>
            <a:r>
              <a:rPr lang="en-US" dirty="0" smtClean="0"/>
              <a:t>network, debugging tools; and without all CLI commands. Pure focus on development and testing LOGIC.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Etherscan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be used to explore blocks, contracts, transactions, accounts</a:t>
            </a:r>
          </a:p>
          <a:p>
            <a:r>
              <a:rPr lang="en-US" dirty="0" smtClean="0"/>
              <a:t>Way to learn smart contracts development by reading other’s code</a:t>
            </a:r>
          </a:p>
          <a:p>
            <a:r>
              <a:rPr lang="en-US" dirty="0" smtClean="0"/>
              <a:t>Way to learn bad practices sometimes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/>
              <a:t>Analytics </a:t>
            </a:r>
            <a:r>
              <a:rPr lang="en-US" dirty="0" smtClean="0"/>
              <a:t>for </a:t>
            </a:r>
            <a:r>
              <a:rPr lang="en-US" dirty="0" err="1" smtClean="0"/>
              <a:t>Ethereum</a:t>
            </a:r>
            <a:r>
              <a:rPr lang="en-US" dirty="0" smtClean="0"/>
              <a:t> network by itself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create contracts to serve some goal, as an ICO, private DB, money sending, accounting or whatever.</a:t>
            </a:r>
          </a:p>
          <a:p>
            <a:r>
              <a:rPr lang="en-US" dirty="0" smtClean="0"/>
              <a:t>The goal defines what contracts we need and how they communicate each other – the architecture.</a:t>
            </a:r>
          </a:p>
          <a:p>
            <a:r>
              <a:rPr lang="en-US" dirty="0" smtClean="0"/>
              <a:t>We design our architecture according to the goal and best practices: it allows us to avoid the worst errors and accelerate the process. </a:t>
            </a:r>
          </a:p>
          <a:p>
            <a:r>
              <a:rPr lang="en-US" dirty="0" smtClean="0"/>
              <a:t>We write tests to find rough bugs</a:t>
            </a:r>
          </a:p>
          <a:p>
            <a:r>
              <a:rPr lang="en-US" dirty="0" smtClean="0"/>
              <a:t>We deploy to test networks to get feedback from other developers</a:t>
            </a:r>
          </a:p>
          <a:p>
            <a:r>
              <a:rPr lang="en-US" dirty="0" smtClean="0"/>
              <a:t>We pay for professional audit done by other companies/</a:t>
            </a:r>
            <a:r>
              <a:rPr lang="en-US" dirty="0" err="1" smtClean="0"/>
              <a:t>devs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5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565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Wingdings</vt:lpstr>
      <vt:lpstr>Arial</vt:lpstr>
      <vt:lpstr>Office Theme</vt:lpstr>
      <vt:lpstr>Bootcamp</vt:lpstr>
      <vt:lpstr>Objectives</vt:lpstr>
      <vt:lpstr>Geth</vt:lpstr>
      <vt:lpstr>Solidity</vt:lpstr>
      <vt:lpstr>Truffle</vt:lpstr>
      <vt:lpstr>Testrpc / ganache</vt:lpstr>
      <vt:lpstr>Remix</vt:lpstr>
      <vt:lpstr>Etherscan</vt:lpstr>
      <vt:lpstr>Overall process</vt:lpstr>
      <vt:lpstr>Testing and audit</vt:lpstr>
      <vt:lpstr>Testing and audit (continue)</vt:lpstr>
      <vt:lpstr>Resources</vt:lpstr>
      <vt:lpstr>Best practices (to learn later)</vt:lpstr>
      <vt:lpstr>Zeppelin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dc:creator>Microsoft Office User</dc:creator>
  <cp:lastModifiedBy>Microsoft Office User</cp:lastModifiedBy>
  <cp:revision>27</cp:revision>
  <dcterms:created xsi:type="dcterms:W3CDTF">2018-01-09T01:17:23Z</dcterms:created>
  <dcterms:modified xsi:type="dcterms:W3CDTF">2018-01-10T00:49:53Z</dcterms:modified>
</cp:coreProperties>
</file>