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 id="2147483685" r:id="rId2"/>
    <p:sldMasterId id="2147483697" r:id="rId3"/>
    <p:sldMasterId id="2147483709" r:id="rId4"/>
    <p:sldMasterId id="2147483721" r:id="rId5"/>
    <p:sldMasterId id="2147483757" r:id="rId6"/>
    <p:sldMasterId id="2147483769" r:id="rId7"/>
  </p:sldMasterIdLst>
  <p:notesMasterIdLst>
    <p:notesMasterId r:id="rId19"/>
  </p:notesMasterIdLst>
  <p:sldIdLst>
    <p:sldId id="259" r:id="rId8"/>
    <p:sldId id="261" r:id="rId9"/>
    <p:sldId id="262" r:id="rId10"/>
    <p:sldId id="263" r:id="rId11"/>
    <p:sldId id="264" r:id="rId12"/>
    <p:sldId id="268" r:id="rId13"/>
    <p:sldId id="270" r:id="rId14"/>
    <p:sldId id="271" r:id="rId15"/>
    <p:sldId id="272" r:id="rId16"/>
    <p:sldId id="273"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2" autoAdjust="0"/>
    <p:restoredTop sz="77416" autoAdjust="0"/>
  </p:normalViewPr>
  <p:slideViewPr>
    <p:cSldViewPr snapToGrid="0">
      <p:cViewPr varScale="1">
        <p:scale>
          <a:sx n="89" d="100"/>
          <a:sy n="89" d="100"/>
        </p:scale>
        <p:origin x="1548" y="72"/>
      </p:cViewPr>
      <p:guideLst/>
    </p:cSldViewPr>
  </p:slideViewPr>
  <p:outlineViewPr>
    <p:cViewPr>
      <p:scale>
        <a:sx n="33" d="100"/>
        <a:sy n="33" d="100"/>
      </p:scale>
      <p:origin x="0" y="-175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29DCD-2FCC-4846-8A99-F2813C11A816}" type="datetimeFigureOut">
              <a:rPr kumimoji="1" lang="ja-JP" altLang="en-US" smtClean="0"/>
              <a:t>2019/10/1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42825-7BCA-44D8-BB6B-247C8C7F450D}" type="slidenum">
              <a:rPr kumimoji="1" lang="ja-JP" altLang="en-US" smtClean="0"/>
              <a:t>‹#›</a:t>
            </a:fld>
            <a:endParaRPr kumimoji="1" lang="ja-JP" altLang="en-US"/>
          </a:p>
        </p:txBody>
      </p:sp>
    </p:spTree>
    <p:extLst>
      <p:ext uri="{BB962C8B-B14F-4D97-AF65-F5344CB8AC3E}">
        <p14:creationId xmlns:p14="http://schemas.microsoft.com/office/powerpoint/2010/main" val="40805933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a:t>
            </a:r>
            <a:r>
              <a:rPr kumimoji="1" lang="en-US" altLang="ja-JP" dirty="0" err="1" smtClean="0"/>
              <a:t>IoT</a:t>
            </a:r>
            <a:r>
              <a:rPr kumimoji="1" lang="ja-JP" altLang="en-US" dirty="0" smtClean="0"/>
              <a:t>の隆盛に伴い，ライフログなど時系列データを扱う事業が増加しています．</a:t>
            </a:r>
            <a:endParaRPr kumimoji="1" lang="en-US" altLang="ja-JP" dirty="0" smtClean="0"/>
          </a:p>
          <a:p>
            <a:r>
              <a:rPr kumimoji="1" lang="ja-JP" altLang="en-US" dirty="0" smtClean="0"/>
              <a:t>取得したデータを手動でラベル付けするのは，人手や時間などコストがかかります．</a:t>
            </a:r>
            <a:endParaRPr kumimoji="1" lang="en-US" altLang="ja-JP" dirty="0" smtClean="0"/>
          </a:p>
          <a:p>
            <a:r>
              <a:rPr kumimoji="1" lang="ja-JP" altLang="en-US" dirty="0" smtClean="0"/>
              <a:t>そのため，時系列データの自動分類は重要な研究テーマとなっています</a:t>
            </a:r>
            <a:r>
              <a:rPr kumimoji="1" lang="ja-JP" altLang="en-US" dirty="0" smtClean="0"/>
              <a:t>．</a:t>
            </a:r>
            <a:endParaRPr kumimoji="1" lang="en-US" altLang="ja-JP" dirty="0" smtClean="0"/>
          </a:p>
          <a:p>
            <a:r>
              <a:rPr kumimoji="1" lang="ja-JP" altLang="en-US" dirty="0" smtClean="0"/>
              <a:t>時系列分類手法の一つに</a:t>
            </a:r>
            <a:r>
              <a:rPr kumimoji="1" lang="en-US" altLang="ja-JP" dirty="0" smtClean="0"/>
              <a:t>RPCD</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23324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err="1" smtClean="0"/>
              <a:t>YCbCr</a:t>
            </a:r>
            <a:r>
              <a:rPr kumimoji="1" lang="ja-JP" altLang="en-US" dirty="0" smtClean="0"/>
              <a:t>について説明します。</a:t>
            </a:r>
            <a:endParaRPr kumimoji="1" lang="en-US" altLang="ja-JP" dirty="0" smtClean="0"/>
          </a:p>
          <a:p>
            <a:r>
              <a:rPr kumimoji="1" lang="en-US" altLang="ja-JP" dirty="0" err="1" smtClean="0"/>
              <a:t>YCbCr</a:t>
            </a:r>
            <a:r>
              <a:rPr kumimoji="1" lang="ja-JP" altLang="en-US" dirty="0" smtClean="0"/>
              <a:t>は輝度</a:t>
            </a:r>
            <a:r>
              <a:rPr kumimoji="1" lang="en-US" altLang="ja-JP" dirty="0" smtClean="0"/>
              <a:t>Y</a:t>
            </a:r>
            <a:r>
              <a:rPr kumimoji="1" lang="ja-JP" altLang="en-US" dirty="0" smtClean="0"/>
              <a:t>と色差</a:t>
            </a:r>
            <a:r>
              <a:rPr kumimoji="1" lang="en-US" altLang="ja-JP" dirty="0" err="1" smtClean="0"/>
              <a:t>Cb,Cr</a:t>
            </a:r>
            <a:r>
              <a:rPr kumimoji="1" lang="ja-JP" altLang="en-US" dirty="0" smtClean="0"/>
              <a:t>からなる色空間です。色差とは、青色、赤色からそれぞれ輝度を差し引き、特定の定数を掛けたものです。</a:t>
            </a:r>
            <a:endParaRPr kumimoji="1" lang="en-US" altLang="ja-JP" dirty="0" smtClean="0"/>
          </a:p>
          <a:p>
            <a:r>
              <a:rPr kumimoji="1" lang="en-US" altLang="ja-JP" dirty="0" err="1" smtClean="0"/>
              <a:t>YCbCr</a:t>
            </a:r>
            <a:r>
              <a:rPr kumimoji="1" lang="ja-JP" altLang="en-US" dirty="0" smtClean="0"/>
              <a:t>は色空間が立方体でなく、値域内であっても各値の組み合わせによっては色空間をはみ出してしまいます。</a:t>
            </a:r>
            <a:endParaRPr kumimoji="1" lang="en-US" altLang="ja-JP" dirty="0" smtClean="0"/>
          </a:p>
          <a:p>
            <a:r>
              <a:rPr kumimoji="1" lang="ja-JP" altLang="en-US" dirty="0" smtClean="0"/>
              <a:t>そのため、どのような組み合わせでも色空間内に収まるように値域を調整する必要があります。</a:t>
            </a:r>
            <a:endParaRPr kumimoji="1" lang="en-US" altLang="ja-JP" dirty="0" smtClean="0"/>
          </a:p>
          <a:p>
            <a:r>
              <a:rPr kumimoji="1" lang="ja-JP" altLang="en-US" dirty="0" smtClean="0"/>
              <a:t>また、色空間に</a:t>
            </a:r>
            <a:r>
              <a:rPr kumimoji="1" lang="en-US" altLang="ja-JP" dirty="0" err="1" smtClean="0"/>
              <a:t>YCbCr</a:t>
            </a:r>
            <a:r>
              <a:rPr kumimoji="1" lang="ja-JP" altLang="en-US" dirty="0" smtClean="0"/>
              <a:t>を採用する理由は、動画像圧縮ソフト内部で一度</a:t>
            </a:r>
            <a:r>
              <a:rPr kumimoji="1" lang="en-US" altLang="ja-JP" dirty="0" smtClean="0"/>
              <a:t>RGB</a:t>
            </a:r>
            <a:r>
              <a:rPr kumimoji="1" lang="ja-JP" altLang="en-US" dirty="0" smtClean="0"/>
              <a:t>から</a:t>
            </a:r>
            <a:r>
              <a:rPr kumimoji="1" lang="en-US" altLang="ja-JP" dirty="0" err="1" smtClean="0"/>
              <a:t>YCbCr</a:t>
            </a:r>
            <a:r>
              <a:rPr kumimoji="1" lang="ja-JP" altLang="en-US" dirty="0" smtClean="0"/>
              <a:t>に変換し、圧縮を行っているためです。</a:t>
            </a:r>
            <a:endParaRPr kumimoji="1" lang="en-US" altLang="ja-JP" dirty="0" smtClean="0"/>
          </a:p>
          <a:p>
            <a:r>
              <a:rPr kumimoji="1" lang="ja-JP" altLang="en-US" dirty="0" smtClean="0"/>
              <a:t>もし</a:t>
            </a:r>
            <a:r>
              <a:rPr kumimoji="1" lang="en-US" altLang="ja-JP" dirty="0" smtClean="0"/>
              <a:t>RGB</a:t>
            </a:r>
            <a:r>
              <a:rPr kumimoji="1" lang="ja-JP" altLang="en-US" dirty="0" smtClean="0"/>
              <a:t>の各チャンネルに情報を持たせるようにすると、</a:t>
            </a:r>
            <a:r>
              <a:rPr kumimoji="1" lang="en-US" altLang="ja-JP" dirty="0" err="1" smtClean="0"/>
              <a:t>YCbCr</a:t>
            </a:r>
            <a:r>
              <a:rPr kumimoji="1" lang="ja-JP" altLang="en-US" dirty="0" smtClean="0"/>
              <a:t>に変換後、一つのチャンネルに情報が混在してしまい、</a:t>
            </a:r>
            <a:endParaRPr kumimoji="1" lang="en-US" altLang="ja-JP" dirty="0" smtClean="0"/>
          </a:p>
          <a:p>
            <a:r>
              <a:rPr kumimoji="1" lang="ja-JP" altLang="en-US" dirty="0" smtClean="0"/>
              <a:t>正しく類似度を測れなくなるためです。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5907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0219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リカレンスプロットとは時系列データの自己相関を表した図であり，長さ</a:t>
            </a:r>
            <a:r>
              <a:rPr kumimoji="1" lang="en-US" altLang="ja-JP" dirty="0" smtClean="0"/>
              <a:t>N</a:t>
            </a:r>
            <a:r>
              <a:rPr kumimoji="1" lang="ja-JP" altLang="en-US" dirty="0" smtClean="0"/>
              <a:t>の時系列データ</a:t>
            </a:r>
            <a:r>
              <a:rPr kumimoji="1" lang="en-US" altLang="ja-JP" dirty="0" smtClean="0"/>
              <a:t>x</a:t>
            </a:r>
            <a:r>
              <a:rPr kumimoji="1" lang="ja-JP" altLang="en-US" dirty="0" smtClean="0"/>
              <a:t>があるとき次の式で表すことができます．</a:t>
            </a:r>
            <a:endParaRPr kumimoji="1" lang="en-US" altLang="ja-JP" dirty="0" smtClean="0"/>
          </a:p>
          <a:p>
            <a:r>
              <a:rPr kumimoji="1" lang="ja-JP" altLang="en-US" dirty="0" smtClean="0"/>
              <a:t>得られたリカレンスプロットの値を正規化し，画素値とみなすことでグレースケール画像として表現することができます．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6014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RPCD</a:t>
            </a:r>
            <a:r>
              <a:rPr kumimoji="1" lang="ja-JP" altLang="en-US" dirty="0" smtClean="0"/>
              <a:t>手法では動画像を</a:t>
            </a:r>
            <a:r>
              <a:rPr kumimoji="1" lang="en-US" altLang="ja-JP" dirty="0" smtClean="0"/>
              <a:t>MPEG-1</a:t>
            </a:r>
            <a:r>
              <a:rPr kumimoji="1" lang="ja-JP" altLang="en-US" dirty="0" smtClean="0"/>
              <a:t>で圧縮しています。</a:t>
            </a:r>
            <a:endParaRPr kumimoji="1" lang="en-US" altLang="ja-JP" dirty="0" smtClean="0"/>
          </a:p>
          <a:p>
            <a:r>
              <a:rPr kumimoji="1" lang="en-US" altLang="ja-JP" dirty="0" smtClean="0"/>
              <a:t>MPEG-1</a:t>
            </a:r>
            <a:r>
              <a:rPr kumimoji="1" lang="ja-JP" altLang="en-US" dirty="0" smtClean="0"/>
              <a:t>では圧縮対象のフレームの画素情報を直前のフレームの画素情報から予測して圧縮を行っているため、</a:t>
            </a:r>
            <a:endParaRPr kumimoji="1" lang="en-US" altLang="ja-JP" dirty="0" smtClean="0"/>
          </a:p>
          <a:p>
            <a:r>
              <a:rPr kumimoji="1" lang="ja-JP" altLang="en-US" dirty="0" smtClean="0"/>
              <a:t>２枚のフレームが似ているほどファイルサイズが小さくなるという特性があります。</a:t>
            </a:r>
            <a:endParaRPr kumimoji="1" lang="en-US" altLang="ja-JP" dirty="0" smtClean="0"/>
          </a:p>
          <a:p>
            <a:r>
              <a:rPr kumimoji="1" lang="en-US" altLang="ja-JP" dirty="0" smtClean="0"/>
              <a:t>RPCD</a:t>
            </a:r>
            <a:r>
              <a:rPr kumimoji="1" lang="ja-JP" altLang="en-US" dirty="0" smtClean="0"/>
              <a:t>ではこの特性を利用し、ファイルサイズから類似度を測っています。</a:t>
            </a:r>
            <a:endParaRPr kumimoji="1" lang="en-US" altLang="ja-JP" dirty="0" smtClean="0"/>
          </a:p>
          <a:p>
            <a:endParaRPr kumimoji="1" lang="en-US" altLang="ja-JP" dirty="0" smtClean="0"/>
          </a:p>
          <a:p>
            <a:endParaRPr kumimoji="1" lang="en-US" altLang="ja-JP" dirty="0" smtClean="0"/>
          </a:p>
          <a:p>
            <a:r>
              <a:rPr kumimoji="1" lang="en-US" altLang="ja-JP" dirty="0" smtClean="0"/>
              <a:t>-------------------------------------------------------------------------</a:t>
            </a:r>
          </a:p>
          <a:p>
            <a:r>
              <a:rPr kumimoji="1" lang="en-US" altLang="ja-JP" dirty="0" smtClean="0"/>
              <a:t>RPCD</a:t>
            </a:r>
            <a:r>
              <a:rPr kumimoji="1" lang="ja-JP" altLang="en-US" dirty="0" smtClean="0"/>
              <a:t>における</a:t>
            </a:r>
            <a:r>
              <a:rPr kumimoji="1" lang="en-US" altLang="ja-JP" dirty="0" smtClean="0"/>
              <a:t>MPEG-1</a:t>
            </a:r>
            <a:r>
              <a:rPr kumimoji="1" lang="ja-JP" altLang="en-US" dirty="0" smtClean="0"/>
              <a:t>の役割を説明</a:t>
            </a:r>
            <a:endParaRPr kumimoji="1" lang="en-US" altLang="ja-JP" dirty="0" smtClean="0"/>
          </a:p>
          <a:p>
            <a:r>
              <a:rPr kumimoji="1" lang="ja-JP" altLang="en-US" dirty="0" smtClean="0"/>
              <a:t>・</a:t>
            </a:r>
            <a:r>
              <a:rPr kumimoji="1" lang="en-US" altLang="ja-JP" dirty="0" smtClean="0"/>
              <a:t>2</a:t>
            </a:r>
            <a:r>
              <a:rPr kumimoji="1" lang="ja-JP" altLang="en-US" dirty="0" err="1" smtClean="0"/>
              <a:t>つの</a:t>
            </a:r>
            <a:r>
              <a:rPr kumimoji="1" lang="ja-JP" altLang="en-US" dirty="0" smtClean="0"/>
              <a:t>フレームが似ているほどファイルサイズが小さくなる特性を利用している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9415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MPEG-1</a:t>
            </a:r>
            <a:r>
              <a:rPr kumimoji="1" lang="ja-JP" altLang="en-US" dirty="0" smtClean="0"/>
              <a:t>は元々カラー動画像を圧縮することを目的に開発されました。</a:t>
            </a:r>
            <a:endParaRPr kumimoji="1" lang="en-US" altLang="ja-JP" dirty="0" smtClean="0"/>
          </a:p>
          <a:p>
            <a:r>
              <a:rPr kumimoji="1" lang="ja-JP" altLang="en-US" dirty="0" smtClean="0"/>
              <a:t>そのためグレースケール画像の代わりにカラー画像を</a:t>
            </a:r>
            <a:r>
              <a:rPr kumimoji="1" lang="en-US" altLang="ja-JP" dirty="0" smtClean="0"/>
              <a:t>RP</a:t>
            </a:r>
            <a:r>
              <a:rPr kumimoji="1" lang="ja-JP" altLang="en-US" dirty="0" smtClean="0"/>
              <a:t>に採用することができます。</a:t>
            </a:r>
            <a:endParaRPr kumimoji="1" lang="en-US" altLang="ja-JP" dirty="0" smtClean="0"/>
          </a:p>
          <a:p>
            <a:r>
              <a:rPr kumimoji="1" lang="ja-JP" altLang="en-US" dirty="0" smtClean="0"/>
              <a:t>グレースケール画像は輝度の情報しか持たず、従来の</a:t>
            </a:r>
            <a:r>
              <a:rPr kumimoji="1" lang="en-US" altLang="ja-JP" dirty="0" smtClean="0"/>
              <a:t>RP</a:t>
            </a:r>
            <a:r>
              <a:rPr kumimoji="1" lang="ja-JP" altLang="en-US" dirty="0" smtClean="0"/>
              <a:t>ではそこに情報を持たせていましたが、</a:t>
            </a:r>
            <a:endParaRPr kumimoji="1" lang="en-US" altLang="ja-JP" dirty="0" smtClean="0"/>
          </a:p>
          <a:p>
            <a:r>
              <a:rPr kumimoji="1" lang="ja-JP" altLang="en-US" dirty="0" smtClean="0"/>
              <a:t>カラー画像の場合はさらに色差信号のチャンネルを二つ持つため、そこにも情報を持たせることが出来ます。</a:t>
            </a:r>
            <a:endParaRPr kumimoji="1" lang="en-US" altLang="ja-JP" dirty="0" smtClean="0"/>
          </a:p>
          <a:p>
            <a:r>
              <a:rPr kumimoji="1" lang="ja-JP" altLang="en-US" dirty="0" smtClean="0"/>
              <a:t>そこで、</a:t>
            </a:r>
            <a:r>
              <a:rPr kumimoji="1" lang="en-US" altLang="ja-JP" dirty="0" smtClean="0"/>
              <a:t>RP</a:t>
            </a:r>
            <a:r>
              <a:rPr kumimoji="1" lang="ja-JP" altLang="en-US" dirty="0" smtClean="0"/>
              <a:t>にカラー画像を採用し、より多くの情報を持たせれば分類精度を向上させられるのではないかと考えました。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254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t>
            </a:r>
            <a:r>
              <a:rPr kumimoji="1" lang="ja-JP" altLang="en-US" dirty="0" smtClean="0"/>
              <a:t>にカラー画像を採用するにあたり、次の二つの問題があります。</a:t>
            </a:r>
            <a:endParaRPr kumimoji="1" lang="en-US" altLang="ja-JP" dirty="0" smtClean="0"/>
          </a:p>
          <a:p>
            <a:r>
              <a:rPr kumimoji="1" lang="ja-JP" altLang="en-US" dirty="0" smtClean="0"/>
              <a:t>一つは色空間の問題です。</a:t>
            </a:r>
            <a:endParaRPr kumimoji="1" lang="en-US" altLang="ja-JP" dirty="0" smtClean="0"/>
          </a:p>
          <a:p>
            <a:r>
              <a:rPr kumimoji="1" lang="ja-JP" altLang="en-US" dirty="0" smtClean="0"/>
              <a:t>カラー</a:t>
            </a:r>
            <a:r>
              <a:rPr kumimoji="1" lang="en-US" altLang="ja-JP" dirty="0" smtClean="0"/>
              <a:t>RP</a:t>
            </a:r>
            <a:r>
              <a:rPr kumimoji="1" lang="ja-JP" altLang="en-US" dirty="0" err="1" smtClean="0"/>
              <a:t>には</a:t>
            </a:r>
            <a:r>
              <a:rPr kumimoji="1" lang="en-US" altLang="ja-JP" dirty="0" smtClean="0"/>
              <a:t>RGB</a:t>
            </a:r>
            <a:r>
              <a:rPr kumimoji="1" lang="ja-JP" altLang="en-US" dirty="0" smtClean="0"/>
              <a:t>ではなく</a:t>
            </a:r>
            <a:r>
              <a:rPr kumimoji="1" lang="en-US" altLang="ja-JP" dirty="0" err="1" smtClean="0"/>
              <a:t>YCbCr</a:t>
            </a:r>
            <a:r>
              <a:rPr kumimoji="1" lang="ja-JP" altLang="en-US" dirty="0" smtClean="0"/>
              <a:t>色空間を採用します。しかし</a:t>
            </a:r>
            <a:r>
              <a:rPr kumimoji="1" lang="en-US" altLang="ja-JP" dirty="0" err="1" smtClean="0"/>
              <a:t>YCbCr</a:t>
            </a:r>
            <a:r>
              <a:rPr kumimoji="1" lang="ja-JP" altLang="en-US" dirty="0" smtClean="0"/>
              <a:t>の色空間は立方体ではなく、</a:t>
            </a:r>
            <a:endParaRPr kumimoji="1" lang="en-US" altLang="ja-JP" dirty="0" smtClean="0"/>
          </a:p>
          <a:p>
            <a:r>
              <a:rPr kumimoji="1" lang="ja-JP" altLang="en-US" dirty="0" smtClean="0"/>
              <a:t>適切に値域を設定しないと</a:t>
            </a:r>
            <a:r>
              <a:rPr kumimoji="1" lang="en-US" altLang="ja-JP" dirty="0" smtClean="0"/>
              <a:t>RGB</a:t>
            </a:r>
            <a:r>
              <a:rPr kumimoji="1" lang="ja-JP" altLang="en-US" dirty="0" smtClean="0"/>
              <a:t>へ変換の際、色空間からはみ出してしまいます。</a:t>
            </a:r>
            <a:endParaRPr kumimoji="1" lang="en-US" altLang="ja-JP" dirty="0" smtClean="0"/>
          </a:p>
          <a:p>
            <a:r>
              <a:rPr kumimoji="1" lang="ja-JP" altLang="en-US" baseline="0" dirty="0" smtClean="0"/>
              <a:t>もう一つの問題は、空いているチャンネルにどのような情報を入れるかという問題です。</a:t>
            </a:r>
            <a:endParaRPr kumimoji="1" lang="en-US" altLang="ja-JP" baseline="0" dirty="0" smtClean="0"/>
          </a:p>
          <a:p>
            <a:r>
              <a:rPr kumimoji="1" lang="ja-JP" altLang="en-US" baseline="0" dirty="0" smtClean="0"/>
              <a:t>これについては現在模索中です。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83069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次に、新たに持たせる情報を模索するために行った実験の一例を紹介します。</a:t>
            </a:r>
            <a:endParaRPr kumimoji="1" lang="en-US" altLang="ja-JP" dirty="0" smtClean="0"/>
          </a:p>
          <a:p>
            <a:r>
              <a:rPr kumimoji="1" lang="ja-JP" altLang="en-US" dirty="0" smtClean="0"/>
              <a:t>この実験では</a:t>
            </a:r>
            <a:r>
              <a:rPr kumimoji="1" lang="en-US" altLang="ja-JP" dirty="0" err="1" smtClean="0"/>
              <a:t>Cb</a:t>
            </a:r>
            <a:r>
              <a:rPr kumimoji="1" lang="ja-JP" altLang="en-US" dirty="0" smtClean="0"/>
              <a:t>に時系列データの絶対値情報を持たせ、従来手法と比較しました。</a:t>
            </a:r>
            <a:endParaRPr kumimoji="1" lang="en-US" altLang="ja-JP" dirty="0" smtClean="0"/>
          </a:p>
          <a:p>
            <a:r>
              <a:rPr kumimoji="1" lang="ja-JP" altLang="en-US" dirty="0" smtClean="0"/>
              <a:t>絶対値情報を持たせた理由は、従来手法ではデータの絶対値情報が失われていたためです。</a:t>
            </a:r>
            <a:endParaRPr kumimoji="1" lang="en-US" altLang="ja-JP" dirty="0" smtClean="0"/>
          </a:p>
          <a:p>
            <a:r>
              <a:rPr kumimoji="1" lang="ja-JP" altLang="en-US" dirty="0" smtClean="0"/>
              <a:t>データセットには</a:t>
            </a:r>
            <a:r>
              <a:rPr kumimoji="1" lang="en-US" altLang="ja-JP" dirty="0" smtClean="0"/>
              <a:t>UCR Time Series Archive</a:t>
            </a:r>
            <a:r>
              <a:rPr kumimoji="1" lang="ja-JP" altLang="en-US" dirty="0" smtClean="0"/>
              <a:t>から</a:t>
            </a:r>
            <a:r>
              <a:rPr kumimoji="1" lang="en-US" altLang="ja-JP" dirty="0" smtClean="0"/>
              <a:t>12</a:t>
            </a:r>
            <a:r>
              <a:rPr kumimoji="1" lang="ja-JP" altLang="en-US" dirty="0" smtClean="0"/>
              <a:t>個を採用し、</a:t>
            </a:r>
            <a:endParaRPr kumimoji="1" lang="en-US" altLang="ja-JP" dirty="0" smtClean="0"/>
          </a:p>
          <a:p>
            <a:r>
              <a:rPr kumimoji="1" lang="ja-JP" altLang="en-US" dirty="0" smtClean="0"/>
              <a:t>圧縮ソフトには</a:t>
            </a:r>
            <a:r>
              <a:rPr kumimoji="1" lang="en-US" altLang="ja-JP" dirty="0" err="1" smtClean="0"/>
              <a:t>FFmpeg</a:t>
            </a:r>
            <a:r>
              <a:rPr kumimoji="1" lang="ja-JP" altLang="en-US" dirty="0" smtClean="0"/>
              <a:t>を用いました。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75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こちらが従来手法と比較した結果です。</a:t>
            </a:r>
            <a:endParaRPr kumimoji="1" lang="en-US" altLang="ja-JP" dirty="0" smtClean="0"/>
          </a:p>
          <a:p>
            <a:r>
              <a:rPr kumimoji="1" lang="en-US" altLang="ja-JP" dirty="0" smtClean="0"/>
              <a:t>12</a:t>
            </a:r>
            <a:r>
              <a:rPr kumimoji="1" lang="ja-JP" altLang="en-US" dirty="0" smtClean="0"/>
              <a:t>個のデータセットのうち最大となったものは</a:t>
            </a:r>
            <a:r>
              <a:rPr kumimoji="1" lang="en-US" altLang="ja-JP" dirty="0" smtClean="0"/>
              <a:t>6</a:t>
            </a:r>
            <a:r>
              <a:rPr kumimoji="1" lang="ja-JP" altLang="en-US" dirty="0" smtClean="0"/>
              <a:t>個であり、精度の平均は約</a:t>
            </a:r>
            <a:r>
              <a:rPr kumimoji="1" lang="en-US" altLang="ja-JP" dirty="0" smtClean="0"/>
              <a:t>1%</a:t>
            </a:r>
            <a:r>
              <a:rPr kumimoji="1" lang="ja-JP" altLang="en-US" dirty="0" smtClean="0"/>
              <a:t>低下しました。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05323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本研究の目標は、</a:t>
            </a:r>
            <a:r>
              <a:rPr kumimoji="1" lang="en-US" altLang="ja-JP" dirty="0" smtClean="0"/>
              <a:t>RP</a:t>
            </a:r>
            <a:r>
              <a:rPr kumimoji="1" lang="ja-JP" altLang="en-US" dirty="0" smtClean="0"/>
              <a:t>にカラー画像を採用し、新たに情報を持たせることで分類精度を向上させることです。</a:t>
            </a:r>
            <a:endParaRPr kumimoji="1" lang="en-US" altLang="ja-JP" dirty="0" smtClean="0"/>
          </a:p>
          <a:p>
            <a:r>
              <a:rPr kumimoji="1" lang="ja-JP" altLang="en-US" dirty="0" smtClean="0"/>
              <a:t>課題としては、色空間の特性の問題、持たせる情報を何にするかがあります。</a:t>
            </a:r>
            <a:endParaRPr kumimoji="1" lang="en-US" altLang="ja-JP" dirty="0" smtClean="0"/>
          </a:p>
          <a:p>
            <a:r>
              <a:rPr kumimoji="1" lang="ja-JP" altLang="en-US" dirty="0" smtClean="0"/>
              <a:t>今後は、新たに持たせる情報の模索を続けつつ、値域の調整なども行っていく予定です。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CB6206-91A6-4717-84B3-67ED7D2319EF}"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8401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7855B2D-79A4-4352-BDAD-0C8654EED803}" type="datetime1">
              <a:rPr lang="en-US" altLang="ja-JP" smtClean="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0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10A41F-4AD1-4BCA-9FE0-B33465B75979}" type="datetime1">
              <a:rPr lang="en-US" altLang="ja-JP"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8364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E2E3B-F019-4913-9291-D132EB2AC28E}" type="datetime1">
              <a:rPr lang="en-US" altLang="ja-JP"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86283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407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5971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700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80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558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0114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581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32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8E8D47-EB9D-4AD0-AF60-DF012433705B}" type="datetime1">
              <a:rPr lang="en-US" altLang="ja-JP"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a:p>
        </p:txBody>
      </p:sp>
    </p:spTree>
    <p:extLst>
      <p:ext uri="{BB962C8B-B14F-4D97-AF65-F5344CB8AC3E}">
        <p14:creationId xmlns:p14="http://schemas.microsoft.com/office/powerpoint/2010/main" val="2486390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125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451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339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151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05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323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74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243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4867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50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5A4B964-BFEC-495B-BE92-96C8818853A4}" type="datetime1">
              <a:rPr lang="en-US" altLang="ja-JP"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5696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6438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3728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701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67266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86063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8837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99021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9622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29942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90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633111A-7242-4077-8431-AE6AB7204868}" type="datetime1">
              <a:rPr lang="en-US" altLang="ja-JP"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95914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018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0994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6633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0188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360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5737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2155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948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3548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15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0F2576-1DFC-4A4D-8C16-D86A6E69B699}" type="datetime1">
              <a:rPr lang="en-US" altLang="ja-JP" smtClean="0"/>
              <a:pPr/>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413520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6017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230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7000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3676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663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6918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75999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6217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35086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19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1272C9E-10A9-4E11-A4B8-BE4D94E1F0D8}" type="datetime1">
              <a:rPr lang="en-US" altLang="ja-JP" smtClean="0"/>
              <a:pPr/>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9913317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823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779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278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22275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9389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59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5716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3593" y="1321296"/>
            <a:ext cx="7543800" cy="3110919"/>
          </a:xfrm>
        </p:spPr>
        <p:txBody>
          <a:bodyPr anchor="b">
            <a:normAutofit/>
          </a:bodyPr>
          <a:lstStyle>
            <a:lvl1pPr algn="l">
              <a:lnSpc>
                <a:spcPct val="85000"/>
              </a:lnSpc>
              <a:defRPr sz="6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33664" y="4460026"/>
            <a:ext cx="7543800" cy="166976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sz="2000"/>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7855B2D-79A4-4352-BDAD-0C8654EED803}"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lvl1pPr>
              <a:defRPr sz="2000"/>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sz="16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896322" y="443340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0609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8E8D47-EB9D-4AD0-AF60-DF012433705B}"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17436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A4B964-BFEC-495B-BE92-96C8818853A4}"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238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62DF26-EB40-454C-83D3-1C2254CFBA27}" type="datetime1">
              <a:rPr lang="en-US" altLang="ja-JP" smtClean="0"/>
              <a:pPr/>
              <a:t>10/1/2019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420978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48232"/>
          </a:xfrm>
        </p:spPr>
        <p:txBody>
          <a:body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200150"/>
            <a:ext cx="3703320" cy="46689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200150"/>
            <a:ext cx="3703320" cy="46689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633111A-7242-4077-8431-AE6AB720486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9129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840067"/>
          </a:xfrm>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6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18256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1974741"/>
            <a:ext cx="3703320" cy="389435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0F2576-1DFC-4A4D-8C16-D86A6E69B69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88061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272C9E-10A9-4E11-A4B8-BE4D94E1F0D8}"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1995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62DF26-EB40-454C-83D3-1C2254CFBA27}"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0442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CDCE10E-618E-40CD-889D-1C46289B0EFA}"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3581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D716DE-797E-497E-8E78-9C2EA51F18CD}"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81079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010A41F-4AD1-4BCA-9FE0-B33465B75979}"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9592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AE2E3B-F019-4913-9291-D132EB2AC28E}"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82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CDCE10E-618E-40CD-889D-1C46289B0EFA}" type="datetime1">
              <a:rPr lang="en-US" altLang="ja-JP" smtClean="0"/>
              <a:pPr/>
              <a:t>10/1/2019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64739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8D716DE-797E-497E-8E78-9C2EA51F18CD}" type="datetime1">
              <a:rPr lang="en-US" altLang="ja-JP"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7753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892F88-9961-4ADA-BAE2-2D233121B125}" type="datetime1">
              <a:rPr lang="en-US" altLang="ja-JP" smtClean="0"/>
              <a:pPr/>
              <a:t>10/1/2019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7025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336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57643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3133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684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24960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78566"/>
            <a:ext cx="7543800" cy="83891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917483"/>
            <a:ext cx="7543801" cy="5383743"/>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2000">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6892F88-9961-4ADA-BAE2-2D233121B125}" type="datetime1">
              <a:rPr kumimoji="0" lang="en-US" altLang="ja-JP"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10/1/2019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2000" cap="all" baseline="0">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871085" y="9174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58979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9375" y="1531878"/>
            <a:ext cx="7536097" cy="2718932"/>
          </a:xfrm>
        </p:spPr>
        <p:txBody>
          <a:bodyPr>
            <a:normAutofit/>
          </a:bodyPr>
          <a:lstStyle/>
          <a:p>
            <a:pPr algn="ctr"/>
            <a:r>
              <a:rPr lang="ja-JP" altLang="en-US" sz="4000" dirty="0" smtClean="0"/>
              <a:t>動画像</a:t>
            </a:r>
            <a:r>
              <a:rPr lang="ja-JP" altLang="en-US" sz="4000" dirty="0"/>
              <a:t>圧縮</a:t>
            </a:r>
            <a:r>
              <a:rPr lang="ja-JP" altLang="en-US" sz="4000" dirty="0" smtClean="0"/>
              <a:t>ベース時系列</a:t>
            </a:r>
            <a:r>
              <a:rPr lang="ja-JP" altLang="en-US" sz="4000" dirty="0"/>
              <a:t>分類手法</a:t>
            </a:r>
            <a:r>
              <a:rPr lang="ja-JP" altLang="en-US" sz="4000" dirty="0" smtClean="0"/>
              <a:t>のカラー情報を用いた改良</a:t>
            </a:r>
            <a:endParaRPr kumimoji="1" lang="ja-JP" altLang="en-US" sz="4000" dirty="0"/>
          </a:p>
        </p:txBody>
      </p:sp>
      <p:sp>
        <p:nvSpPr>
          <p:cNvPr id="5" name="サブタイトル 2"/>
          <p:cNvSpPr>
            <a:spLocks noGrp="1"/>
          </p:cNvSpPr>
          <p:nvPr>
            <p:ph type="subTitle" idx="1"/>
          </p:nvPr>
        </p:nvSpPr>
        <p:spPr>
          <a:xfrm>
            <a:off x="811672" y="4430547"/>
            <a:ext cx="7543800" cy="1669764"/>
          </a:xfrm>
        </p:spPr>
        <p:txBody>
          <a:bodyPr>
            <a:normAutofit/>
          </a:bodyPr>
          <a:lstStyle/>
          <a:p>
            <a:pPr algn="r"/>
            <a:r>
              <a:rPr lang="ja-JP" altLang="en-US" dirty="0" smtClean="0"/>
              <a:t>コンピュータサイエンスプログラム  </a:t>
            </a:r>
            <a:endParaRPr lang="en-US" altLang="ja-JP" dirty="0" smtClean="0"/>
          </a:p>
          <a:p>
            <a:pPr algn="r"/>
            <a:r>
              <a:rPr lang="ja-JP" altLang="en-US" dirty="0" smtClean="0"/>
              <a:t>古賀研究室 </a:t>
            </a:r>
            <a:endParaRPr lang="en-US" altLang="ja-JP" dirty="0" smtClean="0"/>
          </a:p>
          <a:p>
            <a:pPr algn="r"/>
            <a:r>
              <a:rPr lang="ja-JP" altLang="en-US" dirty="0"/>
              <a:t>下岡 藍人 </a:t>
            </a:r>
            <a:r>
              <a:rPr lang="en-US" altLang="ja-JP" dirty="0"/>
              <a:t>1610333</a:t>
            </a:r>
          </a:p>
          <a:p>
            <a:pPr algn="r"/>
            <a:endParaRPr kumimoji="1" lang="ja-JP" altLang="en-US" dirty="0"/>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a:t>
            </a:fld>
            <a:endParaRPr lang="en-US"/>
          </a:p>
        </p:txBody>
      </p:sp>
      <p:sp>
        <p:nvSpPr>
          <p:cNvPr id="6" name="サブタイトル 2"/>
          <p:cNvSpPr txBox="1">
            <a:spLocks/>
          </p:cNvSpPr>
          <p:nvPr/>
        </p:nvSpPr>
        <p:spPr>
          <a:xfrm>
            <a:off x="626316" y="948619"/>
            <a:ext cx="7914511" cy="15849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pPr algn="ctr">
              <a:lnSpc>
                <a:spcPct val="100000"/>
              </a:lnSpc>
              <a:buClr>
                <a:srgbClr val="E48312"/>
              </a:buClr>
            </a:pPr>
            <a:r>
              <a:rPr lang="ja-JP" altLang="en-US" b="1" dirty="0">
                <a:solidFill>
                  <a:srgbClr val="637052"/>
                </a:solidFill>
                <a:latin typeface="游ゴシック" panose="020B0400000000000000" pitchFamily="50" charset="-128"/>
                <a:ea typeface="游ゴシック" panose="020B0400000000000000" pitchFamily="50" charset="-128"/>
              </a:rPr>
              <a:t>令和元年度　</a:t>
            </a:r>
            <a:r>
              <a:rPr lang="en-US" altLang="ja-JP" b="1" dirty="0">
                <a:solidFill>
                  <a:srgbClr val="637052"/>
                </a:solidFill>
                <a:latin typeface="游ゴシック" panose="020B0400000000000000" pitchFamily="50" charset="-128"/>
                <a:ea typeface="游ゴシック" panose="020B0400000000000000" pitchFamily="50" charset="-128"/>
              </a:rPr>
              <a:t/>
            </a:r>
            <a:br>
              <a:rPr lang="en-US" altLang="ja-JP" b="1" dirty="0">
                <a:solidFill>
                  <a:srgbClr val="637052"/>
                </a:solidFill>
                <a:latin typeface="游ゴシック" panose="020B0400000000000000" pitchFamily="50" charset="-128"/>
                <a:ea typeface="游ゴシック" panose="020B0400000000000000" pitchFamily="50" charset="-128"/>
              </a:rPr>
            </a:br>
            <a:r>
              <a:rPr lang="ja-JP" altLang="en-US" b="1" dirty="0">
                <a:solidFill>
                  <a:srgbClr val="637052"/>
                </a:solidFill>
                <a:latin typeface="游ゴシック" panose="020B0400000000000000" pitchFamily="50" charset="-128"/>
                <a:ea typeface="游ゴシック" panose="020B0400000000000000" pitchFamily="50" charset="-128"/>
              </a:rPr>
              <a:t>情報理工学部　</a:t>
            </a:r>
            <a:r>
              <a:rPr lang="ja-JP" altLang="en-US" b="1" dirty="0" smtClean="0">
                <a:solidFill>
                  <a:srgbClr val="637052"/>
                </a:solidFill>
                <a:latin typeface="游ゴシック" panose="020B0400000000000000" pitchFamily="50" charset="-128"/>
                <a:ea typeface="游ゴシック" panose="020B0400000000000000" pitchFamily="50" charset="-128"/>
              </a:rPr>
              <a:t>コンピュータサイエンスプログラム</a:t>
            </a:r>
            <a:endParaRPr lang="en-US" altLang="ja-JP" b="1" dirty="0">
              <a:solidFill>
                <a:srgbClr val="637052"/>
              </a:solidFill>
              <a:latin typeface="游ゴシック" panose="020B0400000000000000" pitchFamily="50" charset="-128"/>
              <a:ea typeface="游ゴシック" panose="020B0400000000000000" pitchFamily="50" charset="-128"/>
            </a:endParaRPr>
          </a:p>
          <a:p>
            <a:pPr algn="ctr">
              <a:lnSpc>
                <a:spcPct val="100000"/>
              </a:lnSpc>
              <a:buClr>
                <a:srgbClr val="E48312"/>
              </a:buClr>
            </a:pPr>
            <a:r>
              <a:rPr lang="ja-JP" altLang="en-US" b="1" dirty="0">
                <a:solidFill>
                  <a:srgbClr val="637052"/>
                </a:solidFill>
                <a:latin typeface="游ゴシック" panose="020B0400000000000000" pitchFamily="50" charset="-128"/>
                <a:ea typeface="游ゴシック" panose="020B0400000000000000" pitchFamily="50" charset="-128"/>
              </a:rPr>
              <a:t>　卒業論文中間発表会</a:t>
            </a:r>
          </a:p>
        </p:txBody>
      </p:sp>
    </p:spTree>
    <p:extLst>
      <p:ext uri="{BB962C8B-B14F-4D97-AF65-F5344CB8AC3E}">
        <p14:creationId xmlns:p14="http://schemas.microsoft.com/office/powerpoint/2010/main" val="3076612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400" dirty="0" smtClean="0"/>
              <a:t>まとめ</a:t>
            </a:r>
            <a:endParaRPr lang="en-US" altLang="ja-JP" sz="2400" dirty="0" smtClean="0"/>
          </a:p>
          <a:p>
            <a:pPr lvl="1">
              <a:buFont typeface="Wingdings" panose="05000000000000000000" pitchFamily="2" charset="2"/>
              <a:buChar char="Ø"/>
            </a:pPr>
            <a:r>
              <a:rPr lang="en-US" altLang="ja-JP" sz="2200" dirty="0" smtClean="0"/>
              <a:t>RP</a:t>
            </a:r>
            <a:r>
              <a:rPr lang="ja-JP" altLang="en-US" sz="2200" dirty="0" smtClean="0"/>
              <a:t>にカラー画像を採用し、より多くの情報を持たせる</a:t>
            </a:r>
            <a:endParaRPr lang="en-US" altLang="ja-JP" sz="2200" dirty="0" smtClean="0"/>
          </a:p>
          <a:p>
            <a:pPr lvl="1">
              <a:buFont typeface="Wingdings" panose="05000000000000000000" pitchFamily="2" charset="2"/>
              <a:buChar char="Ø"/>
            </a:pPr>
            <a:r>
              <a:rPr lang="ja-JP" altLang="en-US" sz="2200" dirty="0" smtClean="0"/>
              <a:t>色空間の特性、持たせる情報の二つの課題</a:t>
            </a:r>
            <a:endParaRPr lang="en-US" altLang="ja-JP" sz="2200" dirty="0" smtClean="0"/>
          </a:p>
          <a:p>
            <a:pPr lvl="1">
              <a:buFont typeface="Wingdings" panose="05000000000000000000" pitchFamily="2" charset="2"/>
              <a:buChar char="Ø"/>
            </a:pPr>
            <a:endParaRPr lang="en-US" altLang="ja-JP" sz="2200" dirty="0"/>
          </a:p>
          <a:p>
            <a:pPr lvl="1">
              <a:buFont typeface="Wingdings" panose="05000000000000000000" pitchFamily="2" charset="2"/>
              <a:buChar char="Ø"/>
            </a:pPr>
            <a:endParaRPr lang="en-US" altLang="ja-JP" sz="2200" dirty="0" smtClean="0"/>
          </a:p>
          <a:p>
            <a:pPr>
              <a:buFont typeface="Wingdings" panose="05000000000000000000" pitchFamily="2" charset="2"/>
              <a:buChar char="l"/>
            </a:pPr>
            <a:r>
              <a:rPr lang="ja-JP" altLang="en-US" sz="2400" dirty="0"/>
              <a:t>今後</a:t>
            </a:r>
            <a:r>
              <a:rPr lang="ja-JP" altLang="en-US" sz="2400" dirty="0" smtClean="0"/>
              <a:t>の方針</a:t>
            </a:r>
            <a:endParaRPr lang="en-US" altLang="ja-JP" sz="2400" dirty="0" smtClean="0"/>
          </a:p>
          <a:p>
            <a:pPr lvl="1">
              <a:buFont typeface="Wingdings" panose="05000000000000000000" pitchFamily="2" charset="2"/>
              <a:buChar char="Ø"/>
            </a:pPr>
            <a:r>
              <a:rPr lang="ja-JP" altLang="en-US" sz="2200" dirty="0" smtClean="0"/>
              <a:t>引き続き新たに持たせる情報について</a:t>
            </a:r>
            <a:r>
              <a:rPr lang="ja-JP" altLang="en-US" sz="2200" dirty="0" smtClean="0"/>
              <a:t>模索</a:t>
            </a:r>
            <a:endParaRPr lang="en-US" altLang="ja-JP" sz="2200" dirty="0" smtClean="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786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latin typeface="+mj-ea"/>
              </a:rPr>
              <a:t>YCbCr</a:t>
            </a:r>
            <a:r>
              <a:rPr lang="ja-JP" altLang="en-US" dirty="0" smtClean="0">
                <a:latin typeface="+mj-ea"/>
              </a:rPr>
              <a:t>について</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輝度</a:t>
            </a:r>
            <a:r>
              <a:rPr lang="en-US" altLang="ja-JP" dirty="0" smtClean="0"/>
              <a:t>Y</a:t>
            </a:r>
            <a:r>
              <a:rPr lang="ja-JP" altLang="en-US" dirty="0" smtClean="0"/>
              <a:t>と、色差</a:t>
            </a:r>
            <a:r>
              <a:rPr lang="en-US" altLang="ja-JP" dirty="0" err="1" smtClean="0"/>
              <a:t>Cb,Cr</a:t>
            </a:r>
            <a:r>
              <a:rPr lang="ja-JP" altLang="en-US" dirty="0" smtClean="0"/>
              <a:t>からなる色空間</a:t>
            </a:r>
            <a:endParaRPr lang="en-US" altLang="ja-JP" dirty="0" smtClean="0"/>
          </a:p>
          <a:p>
            <a:pPr lvl="1">
              <a:buFont typeface="Wingdings" panose="05000000000000000000" pitchFamily="2" charset="2"/>
              <a:buChar char="Ø"/>
            </a:pPr>
            <a:r>
              <a:rPr kumimoji="1" lang="ja-JP" altLang="en-US" sz="2000" dirty="0"/>
              <a:t>色差</a:t>
            </a:r>
            <a:r>
              <a:rPr kumimoji="1" lang="ja-JP" altLang="en-US" sz="2000" dirty="0" smtClean="0"/>
              <a:t>とは、青、赤から輝度を差し引き、特定の定数を掛けたもの</a:t>
            </a:r>
            <a:endParaRPr kumimoji="1" lang="en-US" altLang="ja-JP" sz="2000" dirty="0" smtClean="0"/>
          </a:p>
          <a:p>
            <a:pPr marL="292608" lvl="1" indent="0">
              <a:buNone/>
            </a:pPr>
            <a:endParaRPr kumimoji="1" lang="en-US" altLang="ja-JP" sz="2200" dirty="0"/>
          </a:p>
          <a:p>
            <a:pPr marL="342900" indent="-342900">
              <a:buFont typeface="Wingdings" panose="05000000000000000000" pitchFamily="2" charset="2"/>
              <a:buChar char="l"/>
            </a:pPr>
            <a:r>
              <a:rPr lang="en-US" altLang="ja-JP" sz="2400" dirty="0" err="1" smtClean="0"/>
              <a:t>YCbCr</a:t>
            </a:r>
            <a:r>
              <a:rPr lang="ja-JP" altLang="en-US" sz="2400" dirty="0" smtClean="0"/>
              <a:t>は色空間が立方体でない</a:t>
            </a:r>
            <a:endParaRPr lang="en-US" altLang="ja-JP" sz="2400" dirty="0" smtClean="0"/>
          </a:p>
          <a:p>
            <a:pPr marL="635508" lvl="1" indent="-342900">
              <a:buFont typeface="Wingdings" panose="05000000000000000000" pitchFamily="2" charset="2"/>
              <a:buChar char="Ø"/>
            </a:pPr>
            <a:r>
              <a:rPr lang="en-US" altLang="ja-JP" sz="2200" dirty="0" smtClean="0"/>
              <a:t>Y</a:t>
            </a:r>
            <a:r>
              <a:rPr lang="ja-JP" altLang="en-US" sz="2200" dirty="0" smtClean="0"/>
              <a:t>の値域は</a:t>
            </a:r>
            <a:r>
              <a:rPr lang="en-US" altLang="ja-JP" sz="2200" dirty="0" smtClean="0"/>
              <a:t>16~235,</a:t>
            </a:r>
            <a:r>
              <a:rPr lang="ja-JP" altLang="en-US" sz="2200" dirty="0" smtClean="0"/>
              <a:t>　</a:t>
            </a:r>
            <a:r>
              <a:rPr lang="en-US" altLang="ja-JP" sz="2200" dirty="0" err="1" smtClean="0"/>
              <a:t>Cb</a:t>
            </a:r>
            <a:r>
              <a:rPr lang="ja-JP" altLang="en-US" sz="2200" dirty="0" smtClean="0"/>
              <a:t>と</a:t>
            </a:r>
            <a:r>
              <a:rPr lang="en-US" altLang="ja-JP" sz="2200" dirty="0" smtClean="0"/>
              <a:t>Cr</a:t>
            </a:r>
            <a:r>
              <a:rPr lang="ja-JP" altLang="en-US" sz="2200" dirty="0" smtClean="0"/>
              <a:t>の値</a:t>
            </a:r>
            <a:r>
              <a:rPr lang="ja-JP" altLang="en-US" sz="2200" dirty="0"/>
              <a:t>域</a:t>
            </a:r>
            <a:r>
              <a:rPr lang="ja-JP" altLang="en-US" sz="2200" dirty="0" smtClean="0"/>
              <a:t>は</a:t>
            </a:r>
            <a:r>
              <a:rPr lang="en-US" altLang="ja-JP" sz="2200" dirty="0" smtClean="0"/>
              <a:t>16~240</a:t>
            </a:r>
          </a:p>
          <a:p>
            <a:pPr marL="818388" lvl="2" indent="-342900">
              <a:buFont typeface="Arial" panose="020B0604020202020204" pitchFamily="34" charset="0"/>
              <a:buChar char="•"/>
            </a:pPr>
            <a:r>
              <a:rPr lang="en-US" altLang="ja-JP" sz="2200" dirty="0" smtClean="0"/>
              <a:t>RGB</a:t>
            </a:r>
            <a:r>
              <a:rPr lang="ja-JP" altLang="en-US" sz="2200" dirty="0" smtClean="0"/>
              <a:t>に変換時</a:t>
            </a:r>
            <a:r>
              <a:rPr lang="ja-JP" altLang="en-US" sz="2200" dirty="0"/>
              <a:t>、</a:t>
            </a:r>
            <a:r>
              <a:rPr lang="ja-JP" altLang="en-US" sz="2200" dirty="0" smtClean="0"/>
              <a:t>色空間をはみ出させないための値域</a:t>
            </a:r>
            <a:endParaRPr lang="en-US" altLang="ja-JP" sz="2200" dirty="0" smtClean="0"/>
          </a:p>
          <a:p>
            <a:pPr marL="635508" lvl="1" indent="-342900">
              <a:buFont typeface="Wingdings" panose="05000000000000000000" pitchFamily="2" charset="2"/>
              <a:buChar char="Ø"/>
            </a:pPr>
            <a:r>
              <a:rPr lang="ja-JP" altLang="en-US" sz="2200" dirty="0" smtClean="0"/>
              <a:t>この値域内でも組み合わせ次第で色空間をはみ出る</a:t>
            </a:r>
            <a:endParaRPr lang="en-US" altLang="ja-JP" sz="2200" dirty="0" smtClean="0"/>
          </a:p>
          <a:p>
            <a:pPr marL="818388" lvl="2" indent="-342900">
              <a:buFont typeface="Arial" panose="020B0604020202020204" pitchFamily="34" charset="0"/>
              <a:buChar char="•"/>
            </a:pPr>
            <a:r>
              <a:rPr kumimoji="1" lang="ja-JP" altLang="en-US" sz="2200" dirty="0" smtClean="0"/>
              <a:t>別途値域を自分で調整する必要がある</a:t>
            </a:r>
            <a:endParaRPr kumimoji="1" lang="en-US" altLang="ja-JP" sz="2200" dirty="0"/>
          </a:p>
          <a:p>
            <a:pPr marL="635508" lvl="1" indent="-342900">
              <a:buFont typeface="Wingdings" panose="05000000000000000000" pitchFamily="2" charset="2"/>
              <a:buChar char="Ø"/>
            </a:pPr>
            <a:endParaRPr lang="en-US" altLang="ja-JP" sz="2200" dirty="0" smtClean="0"/>
          </a:p>
          <a:p>
            <a:pPr lvl="0">
              <a:buClr>
                <a:srgbClr val="E48312"/>
              </a:buClr>
              <a:buFont typeface="Wingdings" panose="05000000000000000000" pitchFamily="2" charset="2"/>
              <a:buChar char="l"/>
            </a:pPr>
            <a:r>
              <a:rPr lang="ja-JP" altLang="en-US" sz="2400" dirty="0">
                <a:solidFill>
                  <a:srgbClr val="000000">
                    <a:lumMod val="75000"/>
                    <a:lumOff val="25000"/>
                  </a:srgbClr>
                </a:solidFill>
              </a:rPr>
              <a:t>本研究では</a:t>
            </a:r>
            <a:r>
              <a:rPr lang="en-US" altLang="ja-JP" sz="2400" dirty="0">
                <a:solidFill>
                  <a:srgbClr val="000000">
                    <a:lumMod val="75000"/>
                    <a:lumOff val="25000"/>
                  </a:srgbClr>
                </a:solidFill>
              </a:rPr>
              <a:t>YC</a:t>
            </a:r>
            <a:r>
              <a:rPr lang="ja-JP" altLang="en-US" sz="2400" dirty="0" err="1">
                <a:solidFill>
                  <a:srgbClr val="000000">
                    <a:lumMod val="75000"/>
                    <a:lumOff val="25000"/>
                  </a:srgbClr>
                </a:solidFill>
              </a:rPr>
              <a:t>ｂ</a:t>
            </a:r>
            <a:r>
              <a:rPr lang="en-US" altLang="ja-JP" sz="2400" dirty="0">
                <a:solidFill>
                  <a:srgbClr val="000000">
                    <a:lumMod val="75000"/>
                    <a:lumOff val="25000"/>
                  </a:srgbClr>
                </a:solidFill>
              </a:rPr>
              <a:t>Cr</a:t>
            </a:r>
            <a:r>
              <a:rPr lang="ja-JP" altLang="en-US" sz="2400" dirty="0">
                <a:solidFill>
                  <a:srgbClr val="000000">
                    <a:lumMod val="75000"/>
                    <a:lumOff val="25000"/>
                  </a:srgbClr>
                </a:solidFill>
              </a:rPr>
              <a:t>を扱う</a:t>
            </a:r>
            <a:endParaRPr lang="en-US" altLang="ja-JP" sz="2400" dirty="0">
              <a:solidFill>
                <a:srgbClr val="000000">
                  <a:lumMod val="75000"/>
                  <a:lumOff val="25000"/>
                </a:srgbClr>
              </a:solidFill>
            </a:endParaRPr>
          </a:p>
          <a:p>
            <a:pPr marL="635508" lvl="1" indent="-342900">
              <a:buClr>
                <a:srgbClr val="E48312"/>
              </a:buClr>
              <a:buFont typeface="Wingdings" panose="05000000000000000000" pitchFamily="2" charset="2"/>
              <a:buChar char="Ø"/>
            </a:pPr>
            <a:r>
              <a:rPr lang="ja-JP" altLang="en-US" sz="2200" dirty="0">
                <a:solidFill>
                  <a:srgbClr val="000000">
                    <a:lumMod val="75000"/>
                    <a:lumOff val="25000"/>
                  </a:srgbClr>
                </a:solidFill>
              </a:rPr>
              <a:t>動画像圧縮ソフト内部で</a:t>
            </a:r>
            <a:r>
              <a:rPr lang="en-US" altLang="ja-JP" sz="2200" dirty="0">
                <a:solidFill>
                  <a:srgbClr val="000000">
                    <a:lumMod val="75000"/>
                    <a:lumOff val="25000"/>
                  </a:srgbClr>
                </a:solidFill>
              </a:rPr>
              <a:t>RGB</a:t>
            </a:r>
            <a:r>
              <a:rPr lang="ja-JP" altLang="en-US" sz="2200" dirty="0">
                <a:solidFill>
                  <a:srgbClr val="000000">
                    <a:lumMod val="75000"/>
                    <a:lumOff val="25000"/>
                  </a:srgbClr>
                </a:solidFill>
              </a:rPr>
              <a:t>から</a:t>
            </a:r>
            <a:r>
              <a:rPr lang="en-US" altLang="ja-JP" sz="2200" dirty="0">
                <a:solidFill>
                  <a:srgbClr val="000000">
                    <a:lumMod val="75000"/>
                    <a:lumOff val="25000"/>
                  </a:srgbClr>
                </a:solidFill>
              </a:rPr>
              <a:t>YC</a:t>
            </a:r>
            <a:r>
              <a:rPr lang="ja-JP" altLang="en-US" sz="2200" dirty="0" err="1">
                <a:solidFill>
                  <a:srgbClr val="000000">
                    <a:lumMod val="75000"/>
                    <a:lumOff val="25000"/>
                  </a:srgbClr>
                </a:solidFill>
              </a:rPr>
              <a:t>ｂ</a:t>
            </a:r>
            <a:r>
              <a:rPr lang="en-US" altLang="ja-JP" sz="2200" dirty="0">
                <a:solidFill>
                  <a:srgbClr val="000000">
                    <a:lumMod val="75000"/>
                    <a:lumOff val="25000"/>
                  </a:srgbClr>
                </a:solidFill>
              </a:rPr>
              <a:t>Cr</a:t>
            </a:r>
            <a:r>
              <a:rPr lang="ja-JP" altLang="en-US" sz="2200" dirty="0">
                <a:solidFill>
                  <a:srgbClr val="000000">
                    <a:lumMod val="75000"/>
                    <a:lumOff val="25000"/>
                  </a:srgbClr>
                </a:solidFill>
              </a:rPr>
              <a:t>に変換し</a:t>
            </a:r>
            <a:r>
              <a:rPr lang="ja-JP" altLang="en-US" sz="2200" dirty="0" smtClean="0">
                <a:solidFill>
                  <a:srgbClr val="000000">
                    <a:lumMod val="75000"/>
                    <a:lumOff val="25000"/>
                  </a:srgbClr>
                </a:solidFill>
              </a:rPr>
              <a:t>圧縮</a:t>
            </a:r>
            <a:endParaRPr lang="en-US" altLang="ja-JP" sz="2200" dirty="0" smtClean="0">
              <a:solidFill>
                <a:srgbClr val="000000">
                  <a:lumMod val="75000"/>
                  <a:lumOff val="25000"/>
                </a:srgbClr>
              </a:solidFill>
            </a:endParaRPr>
          </a:p>
          <a:p>
            <a:pPr marL="635508" lvl="1" indent="-342900">
              <a:buFont typeface="Wingdings" panose="05000000000000000000" pitchFamily="2" charset="2"/>
              <a:buChar char="Ø"/>
            </a:pPr>
            <a:r>
              <a:rPr kumimoji="1" lang="en-US" altLang="ja-JP" sz="2200" dirty="0" smtClean="0"/>
              <a:t>RGB</a:t>
            </a:r>
            <a:r>
              <a:rPr kumimoji="1" lang="ja-JP" altLang="en-US" sz="2200" dirty="0" smtClean="0"/>
              <a:t>に情報を入れると</a:t>
            </a:r>
            <a:r>
              <a:rPr kumimoji="1" lang="en-US" altLang="ja-JP" sz="2200" dirty="0" smtClean="0"/>
              <a:t>YC</a:t>
            </a:r>
            <a:r>
              <a:rPr kumimoji="1" lang="ja-JP" altLang="en-US" sz="2200" dirty="0" err="1" smtClean="0"/>
              <a:t>ｂ</a:t>
            </a:r>
            <a:r>
              <a:rPr kumimoji="1" lang="en-US" altLang="ja-JP" sz="2200" dirty="0" smtClean="0"/>
              <a:t>Cr</a:t>
            </a:r>
            <a:r>
              <a:rPr kumimoji="1" lang="ja-JP" altLang="en-US" sz="2200" dirty="0" smtClean="0"/>
              <a:t>に情報が混在することに</a:t>
            </a:r>
            <a:endParaRPr kumimoji="1" lang="en-US" altLang="ja-JP" sz="2200" dirty="0" smtClean="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4391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時系列分類問題</a:t>
            </a:r>
            <a:endParaRPr lang="en-US" altLang="ja-JP" dirty="0" smtClean="0"/>
          </a:p>
          <a:p>
            <a:pPr lvl="1">
              <a:buFont typeface="Wingdings" panose="05000000000000000000" pitchFamily="2" charset="2"/>
              <a:buChar char="Ø"/>
            </a:pPr>
            <a:r>
              <a:rPr lang="ja-JP" altLang="en-US" dirty="0"/>
              <a:t>心電図</a:t>
            </a:r>
            <a:r>
              <a:rPr lang="ja-JP" altLang="en-US" dirty="0" smtClean="0"/>
              <a:t>やライフログなど時系列データを扱う事業が増加</a:t>
            </a:r>
            <a:endParaRPr lang="en-US" altLang="ja-JP" dirty="0" smtClean="0"/>
          </a:p>
          <a:p>
            <a:pPr lvl="1">
              <a:buFont typeface="Wingdings" panose="05000000000000000000" pitchFamily="2" charset="2"/>
              <a:buChar char="Ø"/>
            </a:pPr>
            <a:r>
              <a:rPr lang="ja-JP" altLang="en-US" dirty="0"/>
              <a:t>手動</a:t>
            </a:r>
            <a:r>
              <a:rPr lang="ja-JP" altLang="en-US" dirty="0" smtClean="0"/>
              <a:t>でのラベル付けはコストがかかる</a:t>
            </a:r>
            <a:endParaRPr lang="en-US" altLang="ja-JP" dirty="0" smtClean="0"/>
          </a:p>
          <a:p>
            <a:pPr marL="0" indent="0">
              <a:buNone/>
            </a:pPr>
            <a:endParaRPr kumimoji="1" lang="en-US" altLang="ja-JP" dirty="0" smtClean="0"/>
          </a:p>
          <a:p>
            <a:pPr>
              <a:buFont typeface="Wingdings" panose="05000000000000000000" pitchFamily="2" charset="2"/>
              <a:buChar char="l"/>
            </a:pPr>
            <a:endParaRPr lang="en-US" altLang="ja-JP" dirty="0" smtClean="0"/>
          </a:p>
          <a:p>
            <a:pPr>
              <a:buFont typeface="Wingdings" panose="05000000000000000000" pitchFamily="2" charset="2"/>
              <a:buChar char="l"/>
            </a:pPr>
            <a:r>
              <a:rPr lang="en-US" altLang="ja-JP" dirty="0" smtClean="0"/>
              <a:t>Recurrence </a:t>
            </a:r>
            <a:r>
              <a:rPr lang="en-US" altLang="ja-JP" dirty="0"/>
              <a:t>Plots Compression Distance(RPCD)</a:t>
            </a:r>
          </a:p>
          <a:p>
            <a:pPr lvl="1">
              <a:buFont typeface="Wingdings" panose="05000000000000000000" pitchFamily="2" charset="2"/>
              <a:buChar char="Ø"/>
            </a:pPr>
            <a:r>
              <a:rPr lang="ja-JP" altLang="en-US" dirty="0" smtClean="0"/>
              <a:t>圧縮ベースの時系列分類手法</a:t>
            </a:r>
            <a:endParaRPr lang="en-US" altLang="ja-JP" dirty="0" smtClean="0"/>
          </a:p>
          <a:p>
            <a:pPr lvl="2">
              <a:buFont typeface="Arial" panose="020B0604020202020204" pitchFamily="34" charset="0"/>
              <a:buChar char="•"/>
            </a:pPr>
            <a:r>
              <a:rPr lang="ja-JP" altLang="en-US" dirty="0" smtClean="0"/>
              <a:t>事前</a:t>
            </a:r>
            <a:r>
              <a:rPr lang="ja-JP" altLang="en-US" dirty="0"/>
              <a:t>学習</a:t>
            </a:r>
            <a:r>
              <a:rPr lang="ja-JP" altLang="en-US" dirty="0" smtClean="0"/>
              <a:t>がいらず、実装も容易</a:t>
            </a:r>
            <a:endParaRPr lang="en-US" altLang="ja-JP" dirty="0" smtClean="0"/>
          </a:p>
          <a:p>
            <a:pPr lvl="1">
              <a:buFont typeface="Wingdings" panose="05000000000000000000" pitchFamily="2" charset="2"/>
              <a:buChar char="Ø"/>
            </a:pPr>
            <a:r>
              <a:rPr lang="en-US" altLang="ja-JP" dirty="0" smtClean="0"/>
              <a:t>2</a:t>
            </a:r>
            <a:r>
              <a:rPr lang="ja-JP" altLang="en-US" dirty="0" err="1" smtClean="0"/>
              <a:t>つの</a:t>
            </a:r>
            <a:r>
              <a:rPr lang="ja-JP" altLang="en-US" dirty="0" smtClean="0"/>
              <a:t>データから特徴画像を生成</a:t>
            </a:r>
            <a:endParaRPr lang="en-US" altLang="ja-JP" dirty="0" smtClean="0"/>
          </a:p>
          <a:p>
            <a:pPr lvl="1">
              <a:buFont typeface="Wingdings" panose="05000000000000000000" pitchFamily="2" charset="2"/>
              <a:buChar char="Ø"/>
            </a:pPr>
            <a:r>
              <a:rPr lang="ja-JP" altLang="en-US" dirty="0"/>
              <a:t>動画</a:t>
            </a:r>
            <a:r>
              <a:rPr lang="ja-JP" altLang="en-US" dirty="0" smtClean="0"/>
              <a:t>として</a:t>
            </a:r>
            <a:r>
              <a:rPr lang="ja-JP" altLang="en-US" dirty="0"/>
              <a:t>圧縮</a:t>
            </a:r>
            <a:r>
              <a:rPr lang="ja-JP" altLang="en-US" dirty="0" smtClean="0"/>
              <a:t>し</a:t>
            </a:r>
            <a:r>
              <a:rPr lang="ja-JP" altLang="en-US" dirty="0" smtClean="0"/>
              <a:t>、サイズ</a:t>
            </a:r>
            <a:r>
              <a:rPr lang="ja-JP" altLang="en-US" dirty="0" smtClean="0"/>
              <a:t>から類似度を</a:t>
            </a:r>
            <a:r>
              <a:rPr lang="ja-JP" altLang="en-US" dirty="0" smtClean="0"/>
              <a:t>求め分類する</a:t>
            </a:r>
            <a:endParaRPr lang="en-US" altLang="ja-JP" dirty="0" smtClean="0"/>
          </a:p>
          <a:p>
            <a:pPr>
              <a:buFont typeface="Wingdings" panose="05000000000000000000" pitchFamily="2" charset="2"/>
              <a:buChar char="l"/>
            </a:pPr>
            <a:endParaRPr kumimoji="1" lang="en-US" altLang="ja-JP" dirty="0" smtClean="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795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RPCD</a:t>
            </a:r>
            <a:r>
              <a:rPr lang="ja-JP" altLang="en-US" dirty="0" smtClean="0"/>
              <a:t>の類似度計算の流れ</a:t>
            </a:r>
            <a:endParaRPr kumimoji="1" lang="ja-JP" altLang="en-US" dirty="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4" name="グループ化 23"/>
          <p:cNvGrpSpPr/>
          <p:nvPr/>
        </p:nvGrpSpPr>
        <p:grpSpPr>
          <a:xfrm>
            <a:off x="716006" y="1360999"/>
            <a:ext cx="7757707" cy="4655270"/>
            <a:chOff x="2237956" y="764518"/>
            <a:chExt cx="7757707" cy="4655270"/>
          </a:xfrm>
        </p:grpSpPr>
        <p:sp>
          <p:nvSpPr>
            <p:cNvPr id="26" name="正方形/長方形 25"/>
            <p:cNvSpPr/>
            <p:nvPr/>
          </p:nvSpPr>
          <p:spPr>
            <a:xfrm>
              <a:off x="2237957" y="765510"/>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時系列データ１</a:t>
              </a:r>
            </a:p>
          </p:txBody>
        </p:sp>
        <p:sp>
          <p:nvSpPr>
            <p:cNvPr id="27" name="正方形/長方形 26"/>
            <p:cNvSpPr/>
            <p:nvPr/>
          </p:nvSpPr>
          <p:spPr>
            <a:xfrm>
              <a:off x="7177818" y="764518"/>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時系列データ２</a:t>
              </a:r>
            </a:p>
          </p:txBody>
        </p:sp>
        <p:sp>
          <p:nvSpPr>
            <p:cNvPr id="28" name="正方形/長方形 27"/>
            <p:cNvSpPr/>
            <p:nvPr/>
          </p:nvSpPr>
          <p:spPr>
            <a:xfrm>
              <a:off x="2237956" y="1786913"/>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400" b="1" kern="0" dirty="0" smtClean="0">
                  <a:solidFill>
                    <a:prstClr val="black"/>
                  </a:solidFill>
                  <a:latin typeface="游ゴシック" panose="020F0502020204030204"/>
                  <a:ea typeface="游ゴシック" panose="020B0400000000000000" pitchFamily="50" charset="-128"/>
                </a:rPr>
                <a:t>Recurrence Plot1</a:t>
              </a:r>
              <a:endParaRPr kumimoji="1" lang="ja-JP" altLang="en-US" sz="24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endParaRPr>
            </a:p>
          </p:txBody>
        </p:sp>
        <p:sp>
          <p:nvSpPr>
            <p:cNvPr id="30" name="正方形/長方形 29"/>
            <p:cNvSpPr/>
            <p:nvPr/>
          </p:nvSpPr>
          <p:spPr>
            <a:xfrm>
              <a:off x="7177816" y="1797136"/>
              <a:ext cx="2817845" cy="556459"/>
            </a:xfrm>
            <a:prstGeom prst="rect">
              <a:avLst/>
            </a:prstGeom>
            <a:noFill/>
            <a:ln w="12700" cap="flat" cmpd="sng" algn="ctr">
              <a:solidFill>
                <a:srgbClr val="ED7D31">
                  <a:shade val="50000"/>
                </a:srgbClr>
              </a:solidFill>
              <a:prstDash val="solid"/>
              <a:miter lim="800000"/>
            </a:ln>
            <a:effectLst/>
          </p:spPr>
          <p:txBody>
            <a:bodyPr rtlCol="0" anchor="ctr"/>
            <a:lstStyle/>
            <a:p>
              <a:pPr lvl="0" algn="ctr" defTabSz="914400">
                <a:defRPr/>
              </a:pPr>
              <a:r>
                <a:rPr kumimoji="1" lang="en-US" altLang="ja-JP" sz="2400" b="1" kern="0" dirty="0">
                  <a:solidFill>
                    <a:prstClr val="black"/>
                  </a:solidFill>
                  <a:latin typeface="游ゴシック" panose="020F0502020204030204"/>
                  <a:ea typeface="游ゴシック" panose="020B0400000000000000" pitchFamily="50" charset="-128"/>
                </a:rPr>
                <a:t>Recurrence </a:t>
              </a:r>
              <a:r>
                <a:rPr kumimoji="1" lang="en-US" altLang="ja-JP" sz="2400" b="1" kern="0" dirty="0" smtClean="0">
                  <a:solidFill>
                    <a:prstClr val="black"/>
                  </a:solidFill>
                  <a:latin typeface="游ゴシック" panose="020F0502020204030204"/>
                  <a:ea typeface="游ゴシック" panose="020B0400000000000000" pitchFamily="50" charset="-128"/>
                </a:rPr>
                <a:t>Plot2</a:t>
              </a:r>
              <a:endParaRPr kumimoji="1" lang="ja-JP" altLang="en-US" sz="2400" b="1" kern="0" dirty="0">
                <a:solidFill>
                  <a:prstClr val="black"/>
                </a:solidFill>
                <a:latin typeface="游ゴシック" panose="020F0502020204030204"/>
                <a:ea typeface="游ゴシック" panose="020B0400000000000000" pitchFamily="50" charset="-128"/>
              </a:endParaRPr>
            </a:p>
          </p:txBody>
        </p:sp>
        <p:sp>
          <p:nvSpPr>
            <p:cNvPr id="31" name="下矢印 30"/>
            <p:cNvSpPr/>
            <p:nvPr/>
          </p:nvSpPr>
          <p:spPr>
            <a:xfrm>
              <a:off x="3353262" y="1342416"/>
              <a:ext cx="494721" cy="444497"/>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下矢印 31"/>
            <p:cNvSpPr/>
            <p:nvPr/>
          </p:nvSpPr>
          <p:spPr>
            <a:xfrm>
              <a:off x="8339377" y="1346535"/>
              <a:ext cx="494721" cy="450601"/>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正方形/長方形 32"/>
            <p:cNvSpPr>
              <a:spLocks/>
            </p:cNvSpPr>
            <p:nvPr/>
          </p:nvSpPr>
          <p:spPr>
            <a:xfrm>
              <a:off x="4687077" y="2804196"/>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動画像生成</a:t>
              </a:r>
            </a:p>
          </p:txBody>
        </p:sp>
        <p:sp>
          <p:nvSpPr>
            <p:cNvPr id="34" name="下矢印 33"/>
            <p:cNvSpPr/>
            <p:nvPr/>
          </p:nvSpPr>
          <p:spPr>
            <a:xfrm rot="17725897">
              <a:off x="3774331" y="2168630"/>
              <a:ext cx="494721" cy="1238317"/>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6" name="下矢印 35"/>
            <p:cNvSpPr/>
            <p:nvPr/>
          </p:nvSpPr>
          <p:spPr>
            <a:xfrm rot="3874103" flipH="1">
              <a:off x="7921352" y="2174307"/>
              <a:ext cx="494721" cy="1238317"/>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7" name="正方形/長方形 36"/>
            <p:cNvSpPr/>
            <p:nvPr/>
          </p:nvSpPr>
          <p:spPr>
            <a:xfrm>
              <a:off x="4685481" y="3826591"/>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ファイルサイズ取得</a:t>
              </a:r>
            </a:p>
          </p:txBody>
        </p:sp>
        <p:sp>
          <p:nvSpPr>
            <p:cNvPr id="38" name="下矢印 37"/>
            <p:cNvSpPr/>
            <p:nvPr/>
          </p:nvSpPr>
          <p:spPr>
            <a:xfrm>
              <a:off x="5847042" y="3387206"/>
              <a:ext cx="494721" cy="444497"/>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四角形吹き出し 38"/>
            <p:cNvSpPr/>
            <p:nvPr/>
          </p:nvSpPr>
          <p:spPr>
            <a:xfrm>
              <a:off x="7909803" y="3353090"/>
              <a:ext cx="1848589" cy="512728"/>
            </a:xfrm>
            <a:prstGeom prst="wedgeRectCallout">
              <a:avLst>
                <a:gd name="adj1" fmla="val -67503"/>
                <a:gd name="adj2" fmla="val -50012"/>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MPEG-1</a:t>
              </a:r>
              <a:endParaRPr kumimoji="1" lang="ja-JP" altLang="en-US" sz="1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0" name="正方形/長方形 39"/>
            <p:cNvSpPr/>
            <p:nvPr/>
          </p:nvSpPr>
          <p:spPr>
            <a:xfrm>
              <a:off x="4685481" y="4842882"/>
              <a:ext cx="2817845" cy="576906"/>
            </a:xfrm>
            <a:prstGeom prst="rect">
              <a:avLst/>
            </a:prstGeom>
            <a:no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800" b="1" i="0" u="none" strike="noStrike" kern="0" cap="none" spc="0" normalizeH="0" baseline="0" noProof="0" dirty="0" smtClean="0">
                  <a:ln>
                    <a:noFill/>
                  </a:ln>
                  <a:solidFill>
                    <a:prstClr val="black"/>
                  </a:solidFill>
                  <a:effectLst/>
                  <a:uLnTx/>
                  <a:uFillTx/>
                  <a:latin typeface="游ゴシック" panose="020F0502020204030204"/>
                  <a:ea typeface="游ゴシック" panose="020B0400000000000000" pitchFamily="50" charset="-128"/>
                  <a:cs typeface="+mn-cs"/>
                </a:rPr>
                <a:t>類似度</a:t>
              </a:r>
            </a:p>
          </p:txBody>
        </p:sp>
        <p:sp>
          <p:nvSpPr>
            <p:cNvPr id="41" name="下矢印 40"/>
            <p:cNvSpPr/>
            <p:nvPr/>
          </p:nvSpPr>
          <p:spPr>
            <a:xfrm>
              <a:off x="5847042" y="4403497"/>
              <a:ext cx="494721" cy="444497"/>
            </a:xfrm>
            <a:prstGeom prst="downArrow">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grpSp>
    </p:spTree>
    <p:extLst>
      <p:ext uri="{BB962C8B-B14F-4D97-AF65-F5344CB8AC3E}">
        <p14:creationId xmlns:p14="http://schemas.microsoft.com/office/powerpoint/2010/main" val="2829721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ea"/>
              </a:rPr>
              <a:t>Recurrence Plots</a:t>
            </a:r>
            <a:r>
              <a:rPr lang="ja-JP" altLang="en-US" dirty="0" smtClean="0"/>
              <a:t>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時系列データの自己相関を表す図</a:t>
                </a:r>
                <a:endParaRPr lang="en-US" altLang="ja-JP" dirty="0" smtClean="0"/>
              </a:p>
              <a:p>
                <a:pPr>
                  <a:buFont typeface="Wingdings" panose="05000000000000000000" pitchFamily="2" charset="2"/>
                  <a:buChar char="l"/>
                </a:pPr>
                <a:r>
                  <a:rPr lang="ja-JP" altLang="en-US" dirty="0" smtClean="0"/>
                  <a:t>時系列データ</a:t>
                </a:r>
                <a:r>
                  <a:rPr lang="en-US" altLang="ja-JP" dirty="0" smtClean="0"/>
                  <a:t>:</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r>
                      <a:rPr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423" t="-2265"/>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テキスト ボックス 5"/>
              <p:cNvSpPr txBox="1"/>
              <p:nvPr/>
            </p:nvSpPr>
            <p:spPr>
              <a:xfrm>
                <a:off x="2459420" y="2492447"/>
                <a:ext cx="4037900" cy="64235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𝑅</m:t>
                          </m:r>
                          <m: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d>
                            <m:dPr>
                              <m:begChr m:val="|"/>
                              <m:endChr m:val="|"/>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𝑥</m:t>
                                      </m:r>
                                    </m:e>
                                  </m:acc>
                                </m:e>
                                <m:sub>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Sub>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𝑥</m:t>
                                      </m:r>
                                    </m:e>
                                  </m:acc>
                                </m:e>
                                <m:sub>
                                  <m:r>
                                    <a:rPr kumimoji="1" lang="en-US" altLang="ja-JP"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𝑗</m:t>
                                  </m:r>
                                </m:sub>
                              </m:sSub>
                            </m:e>
                          </m:d>
                        </m:e>
                      </m:d>
                      <m:r>
                        <a:rPr kumimoji="0" lang="en-US" altLang="ja-JP" sz="24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𝑥</m:t>
                          </m:r>
                        </m:e>
                      </m:acc>
                      <m: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ja-JP"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oMath>
                  </m:oMathPara>
                </a14:m>
                <a:endParaRPr kumimoji="1" lang="ja-JP"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459420" y="2492447"/>
                <a:ext cx="4037900" cy="64235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97958" y="6107184"/>
                <a:ext cx="3085080" cy="6394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𝑗</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1" lang="en-US" altLang="ja-JP" sz="2000" b="0" i="0" u="none" strike="noStrike" kern="1200" cap="none" spc="0" normalizeH="0" baseline="0" noProof="0" dirty="0">
                    <a:ln>
                      <a:noFill/>
                    </a:ln>
                    <a:solidFill>
                      <a:srgbClr val="000000"/>
                    </a:solidFill>
                    <a:effectLst/>
                    <a:uLnTx/>
                    <a:uFillTx/>
                    <a:latin typeface="Calibri" panose="020F0502020204030204"/>
                    <a:ea typeface="Cambria Math" panose="02040503050406030204" pitchFamily="18" charset="0"/>
                    <a:cs typeface="+mn-cs"/>
                  </a:rPr>
                  <a:t> </a:t>
                </a:r>
                <a14:m>
                  <m:oMath xmlns:m="http://schemas.openxmlformats.org/officeDocument/2006/math">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𝑗</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𝑁</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endParaRPr kumimoji="1" lang="ja-JP" altLang="en-US" sz="2000" b="0" i="1"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Calibri" panose="020F0502020204030204"/>
                  <a:ea typeface="ＭＳ Ｐゴシック" panose="020B0600070205080204" pitchFamily="50" charset="-128"/>
                  <a:cs typeface="+mn-cs"/>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97958" y="6107184"/>
                <a:ext cx="3085080" cy="639401"/>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p:cNvSpPr/>
          <p:nvPr/>
        </p:nvSpPr>
        <p:spPr>
          <a:xfrm>
            <a:off x="964320" y="2047088"/>
            <a:ext cx="2732030"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Recurrence Plots:</a:t>
            </a:r>
            <a:endParaRPr kumimoji="0" lang="ja-JP" altLang="en-US" sz="2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1539751" y="3422098"/>
                <a:ext cx="2650406" cy="424796"/>
              </a:xfrm>
              <a:prstGeom prst="rect">
                <a:avLst/>
              </a:prstGeom>
              <a:ln w="28575"/>
            </p:spPr>
            <p:style>
              <a:lnRef idx="2">
                <a:schemeClr val="accent2"/>
              </a:lnRef>
              <a:fillRef idx="1">
                <a:schemeClr val="lt1"/>
              </a:fillRef>
              <a:effectRef idx="0">
                <a:schemeClr val="accent2"/>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cs typeface="+mn-cs"/>
                          </a:rPr>
                          <m:t>𝑅</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r>
                      <a:rPr kumimoji="1" lang="en-US" altLang="ja-JP"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oMath>
                </a14:m>
                <a:r>
                  <a:rPr kumimoji="1" lang="ja-JP" altLang="en-US" sz="20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で正規化</a:t>
                </a:r>
                <a:endParaRPr kumimoji="1" lang="ja-JP"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539751" y="3422098"/>
                <a:ext cx="2650406" cy="424796"/>
              </a:xfrm>
              <a:prstGeom prst="rect">
                <a:avLst/>
              </a:prstGeom>
              <a:blipFill>
                <a:blip r:embed="rId6"/>
                <a:stretch>
                  <a:fillRect t="-8000" r="-1139" b="-9333"/>
                </a:stretch>
              </a:blipFill>
              <a:ln w="28575"/>
            </p:spPr>
            <p:txBody>
              <a:bodyPr/>
              <a:lstStyle/>
              <a:p>
                <a:r>
                  <a:rPr lang="ja-JP" altLang="en-US">
                    <a:noFill/>
                  </a:rPr>
                  <a:t> </a:t>
                </a:r>
              </a:p>
            </p:txBody>
          </p:sp>
        </mc:Fallback>
      </mc:AlternateContent>
      <p:sp>
        <p:nvSpPr>
          <p:cNvPr id="13" name="右矢印 12"/>
          <p:cNvSpPr/>
          <p:nvPr/>
        </p:nvSpPr>
        <p:spPr>
          <a:xfrm>
            <a:off x="4569123" y="3400271"/>
            <a:ext cx="602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4" name="テキスト ボックス 13"/>
              <p:cNvSpPr txBox="1"/>
              <p:nvPr/>
            </p:nvSpPr>
            <p:spPr>
              <a:xfrm>
                <a:off x="5550999" y="3211072"/>
                <a:ext cx="2852063" cy="796565"/>
              </a:xfrm>
              <a:prstGeom prst="rect">
                <a:avLst/>
              </a:prstGeom>
              <a:ln w="28575"/>
            </p:spPr>
            <p:style>
              <a:lnRef idx="2">
                <a:schemeClr val="accent2"/>
              </a:lnRef>
              <a:fillRef idx="1">
                <a:schemeClr val="lt1"/>
              </a:fillRef>
              <a:effectRef idx="0">
                <a:schemeClr val="accent2"/>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ja-JP" sz="2200" b="0" i="1" u="none" strike="noStrike" kern="1200" cap="none" spc="0" normalizeH="0" baseline="0" noProof="0">
                            <a:ln>
                              <a:noFill/>
                            </a:ln>
                            <a:solidFill>
                              <a:srgbClr val="000000"/>
                            </a:solidFill>
                            <a:effectLst/>
                            <a:uLnTx/>
                            <a:uFillTx/>
                            <a:latin typeface="Cambria Math" panose="02040503050406030204" pitchFamily="18" charset="0"/>
                            <a:cs typeface="+mn-cs"/>
                          </a:rPr>
                          <m:t>𝑅</m:t>
                        </m:r>
                        <m:r>
                          <a:rPr kumimoji="1" lang="en-US" altLang="ja-JP"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ja-JP" sz="22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r>
                          <a:rPr kumimoji="1" lang="en-US" altLang="ja-JP" sz="22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en-US" altLang="ja-JP" sz="22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oMath>
                </a14:m>
                <a:r>
                  <a:rPr kumimoji="1" lang="ja-JP" altLang="en-US" sz="2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を</a:t>
                </a:r>
                <a:r>
                  <a:rPr kumimoji="1" lang="ja-JP" altLang="en-US" sz="22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画素値とみなし</a:t>
                </a:r>
                <a:r>
                  <a:rPr kumimoji="1" lang="en-US" altLang="ja-JP" sz="22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
                </a:r>
                <a:br>
                  <a:rPr kumimoji="1" lang="en-US" altLang="ja-JP" sz="22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br>
                <a:r>
                  <a:rPr kumimoji="1" lang="ja-JP" altLang="en-US" sz="22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グレースケールで表現</a:t>
                </a:r>
                <a:endParaRPr kumimoji="1" lang="ja-JP" altLang="en-US" sz="2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5550999" y="3211072"/>
                <a:ext cx="2852063" cy="796565"/>
              </a:xfrm>
              <a:prstGeom prst="rect">
                <a:avLst/>
              </a:prstGeom>
              <a:blipFill rotWithShape="0">
                <a:blip r:embed="rId7"/>
                <a:stretch>
                  <a:fillRect l="-2331" t="-6667" r="-1695" b="-8889"/>
                </a:stretch>
              </a:blipFill>
              <a:ln w="28575"/>
            </p:spPr>
            <p:txBody>
              <a:bodyPr/>
              <a:lstStyle/>
              <a:p>
                <a:r>
                  <a:rPr lang="ja-JP" altLang="en-US">
                    <a:noFill/>
                  </a:rPr>
                  <a:t> </a:t>
                </a:r>
              </a:p>
            </p:txBody>
          </p:sp>
        </mc:Fallback>
      </mc:AlternateContent>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7975" y="4134804"/>
            <a:ext cx="1930039" cy="1722286"/>
          </a:xfrm>
          <a:prstGeom prst="rect">
            <a:avLst/>
          </a:prstGeom>
        </p:spPr>
      </p:pic>
      <p:sp>
        <p:nvSpPr>
          <p:cNvPr id="17" name="テキスト ボックス 16"/>
          <p:cNvSpPr txBox="1"/>
          <p:nvPr/>
        </p:nvSpPr>
        <p:spPr>
          <a:xfrm>
            <a:off x="2389262" y="5762095"/>
            <a:ext cx="151996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時系列データ</a:t>
            </a:r>
            <a:endPar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18" name="テキスト ボックス 17"/>
          <p:cNvSpPr txBox="1"/>
          <p:nvPr/>
        </p:nvSpPr>
        <p:spPr>
          <a:xfrm>
            <a:off x="5503453" y="5761343"/>
            <a:ext cx="18726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リカレンスプロット</a:t>
            </a:r>
          </a:p>
        </p:txBody>
      </p:sp>
      <p:sp>
        <p:nvSpPr>
          <p:cNvPr id="19" name="右矢印 18"/>
          <p:cNvSpPr/>
          <p:nvPr/>
        </p:nvSpPr>
        <p:spPr>
          <a:xfrm>
            <a:off x="4615087" y="4753631"/>
            <a:ext cx="60291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7" name="図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872" y="3986592"/>
            <a:ext cx="3571147" cy="1763275"/>
          </a:xfrm>
          <a:prstGeom prst="rect">
            <a:avLst/>
          </a:prstGeom>
        </p:spPr>
      </p:pic>
    </p:spTree>
    <p:extLst>
      <p:ext uri="{BB962C8B-B14F-4D97-AF65-F5344CB8AC3E}">
        <p14:creationId xmlns:p14="http://schemas.microsoft.com/office/powerpoint/2010/main" val="223315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RPCD</a:t>
            </a:r>
            <a:r>
              <a:rPr kumimoji="1" lang="ja-JP" altLang="en-US" dirty="0" err="1" smtClean="0">
                <a:latin typeface="+mj-ea"/>
              </a:rPr>
              <a:t>での</a:t>
            </a:r>
            <a:r>
              <a:rPr kumimoji="1" lang="en-US" altLang="ja-JP" dirty="0" smtClean="0">
                <a:latin typeface="+mj-ea"/>
              </a:rPr>
              <a:t>MPEG-1</a:t>
            </a:r>
            <a:r>
              <a:rPr kumimoji="1" lang="ja-JP" altLang="en-US" dirty="0" smtClean="0">
                <a:latin typeface="+mj-ea"/>
              </a:rPr>
              <a:t>の役割</a:t>
            </a:r>
            <a:endParaRPr kumimoji="1" lang="ja-JP" altLang="en-US" dirty="0">
              <a:latin typeface="+mj-ea"/>
            </a:endParaRPr>
          </a:p>
        </p:txBody>
      </p:sp>
      <p:sp>
        <p:nvSpPr>
          <p:cNvPr id="3" name="コンテンツ プレースホルダー 2"/>
          <p:cNvSpPr>
            <a:spLocks noGrp="1"/>
          </p:cNvSpPr>
          <p:nvPr>
            <p:ph idx="1"/>
          </p:nvPr>
        </p:nvSpPr>
        <p:spPr>
          <a:xfrm>
            <a:off x="822959" y="917483"/>
            <a:ext cx="7658175" cy="5383743"/>
          </a:xfrm>
        </p:spPr>
        <p:txBody>
          <a:bodyPr/>
          <a:lstStyle/>
          <a:p>
            <a:pPr>
              <a:buFont typeface="Wingdings" panose="05000000000000000000" pitchFamily="2" charset="2"/>
              <a:buChar char="l"/>
            </a:pPr>
            <a:endParaRPr lang="en-US" altLang="ja-JP" dirty="0" smtClean="0"/>
          </a:p>
          <a:p>
            <a:pPr lvl="2">
              <a:buFont typeface="Arial" panose="020B0604020202020204" pitchFamily="34" charset="0"/>
              <a:buChar char="•"/>
            </a:pPr>
            <a:endParaRPr kumimoji="1" lang="ja-JP" altLang="en-US" sz="2200" dirty="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右矢印 26"/>
          <p:cNvSpPr/>
          <p:nvPr/>
        </p:nvSpPr>
        <p:spPr>
          <a:xfrm>
            <a:off x="4219139" y="2795151"/>
            <a:ext cx="4248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50" name="グループ化 49"/>
          <p:cNvGrpSpPr/>
          <p:nvPr/>
        </p:nvGrpSpPr>
        <p:grpSpPr>
          <a:xfrm>
            <a:off x="1584251" y="2003586"/>
            <a:ext cx="5674920" cy="2123682"/>
            <a:chOff x="1903227" y="2899199"/>
            <a:chExt cx="5635864" cy="2204429"/>
          </a:xfrm>
        </p:grpSpPr>
        <p:sp>
          <p:nvSpPr>
            <p:cNvPr id="51" name="円/楕円 50"/>
            <p:cNvSpPr/>
            <p:nvPr/>
          </p:nvSpPr>
          <p:spPr>
            <a:xfrm>
              <a:off x="2551813" y="3072809"/>
              <a:ext cx="935665" cy="1052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52" name="円/楕円 51"/>
            <p:cNvSpPr/>
            <p:nvPr/>
          </p:nvSpPr>
          <p:spPr>
            <a:xfrm>
              <a:off x="2764639"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53" name="円/楕円 52"/>
            <p:cNvSpPr/>
            <p:nvPr/>
          </p:nvSpPr>
          <p:spPr>
            <a:xfrm>
              <a:off x="3126058"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cxnSp>
          <p:nvCxnSpPr>
            <p:cNvPr id="54" name="直線コネクタ 53"/>
            <p:cNvCxnSpPr/>
            <p:nvPr/>
          </p:nvCxnSpPr>
          <p:spPr>
            <a:xfrm>
              <a:off x="3019645" y="4125433"/>
              <a:ext cx="0" cy="54226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flipV="1">
              <a:off x="3012818" y="4292349"/>
              <a:ext cx="241823" cy="18572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2764639" y="4293866"/>
              <a:ext cx="248178" cy="15054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2796593" y="4612842"/>
              <a:ext cx="230488" cy="34303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2997884" y="4601684"/>
              <a:ext cx="241761" cy="362876"/>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1903227" y="2899199"/>
              <a:ext cx="2314699" cy="220442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60" name="直線コネクタ 59"/>
            <p:cNvCxnSpPr/>
            <p:nvPr/>
          </p:nvCxnSpPr>
          <p:spPr>
            <a:xfrm>
              <a:off x="2897759" y="3828565"/>
              <a:ext cx="22328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円/楕円 60"/>
            <p:cNvSpPr/>
            <p:nvPr/>
          </p:nvSpPr>
          <p:spPr>
            <a:xfrm>
              <a:off x="5872978" y="3072809"/>
              <a:ext cx="935665" cy="1052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62" name="円/楕円 61"/>
            <p:cNvSpPr/>
            <p:nvPr/>
          </p:nvSpPr>
          <p:spPr>
            <a:xfrm>
              <a:off x="6085804"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63" name="円/楕円 62"/>
            <p:cNvSpPr/>
            <p:nvPr/>
          </p:nvSpPr>
          <p:spPr>
            <a:xfrm>
              <a:off x="6447223"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cxnSp>
          <p:nvCxnSpPr>
            <p:cNvPr id="64" name="直線コネクタ 63"/>
            <p:cNvCxnSpPr/>
            <p:nvPr/>
          </p:nvCxnSpPr>
          <p:spPr>
            <a:xfrm>
              <a:off x="6340810" y="4125433"/>
              <a:ext cx="0" cy="54226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flipV="1">
              <a:off x="6333983" y="4292349"/>
              <a:ext cx="241823" cy="18572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6085804" y="4293866"/>
              <a:ext cx="248178" cy="15054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6117758" y="4612842"/>
              <a:ext cx="230488" cy="34303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6319049" y="4601684"/>
              <a:ext cx="241761" cy="362876"/>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5224392" y="2899199"/>
              <a:ext cx="2314699" cy="220442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0" name="円/楕円 69"/>
            <p:cNvSpPr/>
            <p:nvPr/>
          </p:nvSpPr>
          <p:spPr>
            <a:xfrm>
              <a:off x="6233002" y="3697257"/>
              <a:ext cx="162686" cy="2799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grpSp>
      <p:grpSp>
        <p:nvGrpSpPr>
          <p:cNvPr id="6" name="グループ化 5"/>
          <p:cNvGrpSpPr/>
          <p:nvPr/>
        </p:nvGrpSpPr>
        <p:grpSpPr>
          <a:xfrm>
            <a:off x="1569242" y="4177544"/>
            <a:ext cx="5708857" cy="2123682"/>
            <a:chOff x="1569242" y="4177544"/>
            <a:chExt cx="5708857" cy="2123682"/>
          </a:xfrm>
        </p:grpSpPr>
        <p:grpSp>
          <p:nvGrpSpPr>
            <p:cNvPr id="71" name="グループ化 70"/>
            <p:cNvGrpSpPr/>
            <p:nvPr/>
          </p:nvGrpSpPr>
          <p:grpSpPr>
            <a:xfrm>
              <a:off x="1569242" y="4177544"/>
              <a:ext cx="5708857" cy="2123682"/>
              <a:chOff x="1887619" y="2899199"/>
              <a:chExt cx="5651472" cy="2204429"/>
            </a:xfrm>
          </p:grpSpPr>
          <p:sp>
            <p:nvSpPr>
              <p:cNvPr id="72" name="円/楕円 71"/>
              <p:cNvSpPr/>
              <p:nvPr/>
            </p:nvSpPr>
            <p:spPr>
              <a:xfrm>
                <a:off x="2551813" y="3072809"/>
                <a:ext cx="935665" cy="10526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73" name="円/楕円 72"/>
              <p:cNvSpPr/>
              <p:nvPr/>
            </p:nvSpPr>
            <p:spPr>
              <a:xfrm>
                <a:off x="2764639"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74" name="円/楕円 73"/>
              <p:cNvSpPr/>
              <p:nvPr/>
            </p:nvSpPr>
            <p:spPr>
              <a:xfrm>
                <a:off x="3126058" y="3381153"/>
                <a:ext cx="113587" cy="20202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cxnSp>
            <p:nvCxnSpPr>
              <p:cNvPr id="75" name="直線コネクタ 74"/>
              <p:cNvCxnSpPr/>
              <p:nvPr/>
            </p:nvCxnSpPr>
            <p:spPr>
              <a:xfrm>
                <a:off x="3019645" y="4125433"/>
                <a:ext cx="0" cy="54226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flipV="1">
                <a:off x="3012818" y="4292349"/>
                <a:ext cx="241823" cy="18572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2764639" y="4293866"/>
                <a:ext cx="248178" cy="150543"/>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2796593" y="4612842"/>
                <a:ext cx="230488" cy="343031"/>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2997884" y="4601684"/>
                <a:ext cx="241761" cy="362876"/>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1887619" y="2899199"/>
                <a:ext cx="2314699" cy="220442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1" name="直線コネクタ 80"/>
              <p:cNvCxnSpPr/>
              <p:nvPr/>
            </p:nvCxnSpPr>
            <p:spPr>
              <a:xfrm>
                <a:off x="2897759" y="3828565"/>
                <a:ext cx="22328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5224392" y="2899199"/>
                <a:ext cx="2314699" cy="220442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1" name="円/楕円 90"/>
              <p:cNvSpPr/>
              <p:nvPr/>
            </p:nvSpPr>
            <p:spPr>
              <a:xfrm>
                <a:off x="6233002" y="3697257"/>
                <a:ext cx="162686" cy="2799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50" charset="-128"/>
                  <a:cs typeface="+mn-cs"/>
                </a:endParaRPr>
              </a:p>
            </p:txBody>
          </p:sp>
        </p:grpSp>
        <p:sp>
          <p:nvSpPr>
            <p:cNvPr id="97" name="右矢印 96"/>
            <p:cNvSpPr/>
            <p:nvPr/>
          </p:nvSpPr>
          <p:spPr>
            <a:xfrm>
              <a:off x="4262780" y="4946370"/>
              <a:ext cx="4248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4" name="直線コネクタ 43"/>
            <p:cNvCxnSpPr/>
            <p:nvPr/>
          </p:nvCxnSpPr>
          <p:spPr>
            <a:xfrm>
              <a:off x="5925342" y="5072868"/>
              <a:ext cx="22555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角丸四角形吹き出し 97"/>
          <p:cNvSpPr/>
          <p:nvPr/>
        </p:nvSpPr>
        <p:spPr>
          <a:xfrm>
            <a:off x="5839980" y="3666134"/>
            <a:ext cx="2869727" cy="612648"/>
          </a:xfrm>
          <a:prstGeom prst="wedgeRoundRectCallout">
            <a:avLst>
              <a:gd name="adj1" fmla="val -41952"/>
              <a:gd name="adj2" fmla="val 79855"/>
              <a:gd name="adj3" fmla="val 16667"/>
            </a:avLst>
          </a:prstGeom>
          <a:solidFill>
            <a:schemeClr val="bg1"/>
          </a:solidFill>
          <a:ln w="254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前</a:t>
            </a:r>
            <a:r>
              <a:rPr kumimoji="1" lang="ja-JP" altLang="en-US"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の</a:t>
            </a:r>
            <a:r>
              <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フレーム</a:t>
            </a:r>
            <a:r>
              <a:rPr kumimoji="1" lang="ja-JP" altLang="en-US"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との差分だけ保存すればいい</a:t>
            </a:r>
            <a:endPar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p:sp>
        <p:nvSpPr>
          <p:cNvPr id="99" name="角丸四角形 98"/>
          <p:cNvSpPr/>
          <p:nvPr/>
        </p:nvSpPr>
        <p:spPr>
          <a:xfrm>
            <a:off x="424560" y="948089"/>
            <a:ext cx="1005143" cy="501299"/>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特性</a:t>
            </a:r>
            <a:r>
              <a:rPr kumimoji="1" lang="en-US" altLang="ja-JP" sz="24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 </a:t>
            </a:r>
          </a:p>
        </p:txBody>
      </p:sp>
      <p:sp>
        <p:nvSpPr>
          <p:cNvPr id="7" name="テキスト ボックス 6"/>
          <p:cNvSpPr txBox="1"/>
          <p:nvPr/>
        </p:nvSpPr>
        <p:spPr>
          <a:xfrm>
            <a:off x="1001952" y="1438960"/>
            <a:ext cx="714009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2</a:t>
            </a:r>
            <a:r>
              <a:rPr kumimoji="1" lang="ja-JP" altLang="en-US" sz="24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枚のフレームが似ているほどファイルサイズが小さい</a:t>
            </a:r>
            <a:endParaRPr kumimoji="1" lang="ja-JP"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93497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j-ea"/>
              </a:rPr>
              <a:t>本研究の動機</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sz="2400" dirty="0" smtClean="0"/>
              <a:t>MPEG-1</a:t>
            </a:r>
            <a:r>
              <a:rPr lang="ja-JP" altLang="en-US" sz="2400" dirty="0" smtClean="0"/>
              <a:t>は元々</a:t>
            </a:r>
            <a:r>
              <a:rPr lang="ja-JP" altLang="en-US" sz="2400" dirty="0" smtClean="0"/>
              <a:t>カラー動画像</a:t>
            </a:r>
            <a:r>
              <a:rPr lang="ja-JP" altLang="en-US" sz="2400" dirty="0" smtClean="0"/>
              <a:t>の圧縮が</a:t>
            </a:r>
            <a:r>
              <a:rPr lang="ja-JP" altLang="en-US" sz="2400" dirty="0" smtClean="0"/>
              <a:t>目的</a:t>
            </a:r>
            <a:endParaRPr lang="en-US" altLang="ja-JP" sz="2400" dirty="0" smtClean="0"/>
          </a:p>
          <a:p>
            <a:pPr lvl="1">
              <a:buFont typeface="Wingdings" panose="05000000000000000000" pitchFamily="2" charset="2"/>
              <a:buChar char="Ø"/>
            </a:pPr>
            <a:r>
              <a:rPr lang="en-US" altLang="ja-JP" sz="2200" dirty="0" err="1"/>
              <a:t>YCbCr</a:t>
            </a:r>
            <a:r>
              <a:rPr lang="ja-JP" altLang="en-US" sz="2200" dirty="0"/>
              <a:t>色空間</a:t>
            </a:r>
            <a:endParaRPr lang="en-US" altLang="ja-JP" sz="2200" dirty="0"/>
          </a:p>
          <a:p>
            <a:pPr lvl="2">
              <a:buFont typeface="Arial" panose="020B0604020202020204" pitchFamily="34" charset="0"/>
              <a:buChar char="•"/>
            </a:pPr>
            <a:r>
              <a:rPr lang="ja-JP" altLang="en-US" sz="2200" dirty="0"/>
              <a:t>輝度</a:t>
            </a:r>
            <a:r>
              <a:rPr lang="en-US" altLang="ja-JP" sz="2200" dirty="0"/>
              <a:t>Y</a:t>
            </a:r>
            <a:r>
              <a:rPr lang="ja-JP" altLang="en-US" sz="2200" dirty="0" err="1"/>
              <a:t>、</a:t>
            </a:r>
            <a:r>
              <a:rPr lang="ja-JP" altLang="en-US" sz="2200" dirty="0"/>
              <a:t>色差</a:t>
            </a:r>
            <a:r>
              <a:rPr lang="en-US" altLang="ja-JP" sz="2200" dirty="0" err="1"/>
              <a:t>Cb</a:t>
            </a:r>
            <a:r>
              <a:rPr lang="ja-JP" altLang="en-US" sz="2200" dirty="0" err="1"/>
              <a:t>、</a:t>
            </a:r>
            <a:r>
              <a:rPr lang="en-US" altLang="ja-JP" sz="2200" dirty="0"/>
              <a:t>Cr</a:t>
            </a:r>
            <a:r>
              <a:rPr lang="ja-JP" altLang="en-US" sz="2200" dirty="0"/>
              <a:t>からなる色</a:t>
            </a:r>
            <a:r>
              <a:rPr lang="ja-JP" altLang="en-US" sz="2200" dirty="0" smtClean="0"/>
              <a:t>空間</a:t>
            </a:r>
            <a:endParaRPr lang="en-US" altLang="ja-JP" sz="2200" dirty="0" smtClean="0"/>
          </a:p>
          <a:p>
            <a:pPr lvl="1">
              <a:buFont typeface="Wingdings" panose="05000000000000000000" pitchFamily="2" charset="2"/>
              <a:buChar char="Ø"/>
            </a:pPr>
            <a:r>
              <a:rPr lang="en-US" altLang="ja-JP" sz="2200" dirty="0" smtClean="0"/>
              <a:t>3</a:t>
            </a:r>
            <a:r>
              <a:rPr lang="ja-JP" altLang="en-US" sz="2200" dirty="0" smtClean="0"/>
              <a:t>チャンネル分の情報を持たせられる</a:t>
            </a:r>
            <a:endParaRPr lang="en-US" altLang="ja-JP" sz="2200" dirty="0" smtClean="0"/>
          </a:p>
          <a:p>
            <a:pPr>
              <a:buFont typeface="Wingdings" panose="05000000000000000000" pitchFamily="2" charset="2"/>
              <a:buChar char="l"/>
            </a:pPr>
            <a:r>
              <a:rPr lang="ja-JP" altLang="en-US" sz="2400" dirty="0" smtClean="0"/>
              <a:t>従来</a:t>
            </a:r>
            <a:r>
              <a:rPr lang="ja-JP" altLang="en-US" sz="2400" dirty="0" smtClean="0"/>
              <a:t>の</a:t>
            </a:r>
            <a:r>
              <a:rPr lang="en-US" altLang="ja-JP" sz="2400" dirty="0" smtClean="0"/>
              <a:t>RPCD</a:t>
            </a:r>
          </a:p>
          <a:p>
            <a:pPr lvl="1">
              <a:buFont typeface="Wingdings" panose="05000000000000000000" pitchFamily="2" charset="2"/>
              <a:buChar char="Ø"/>
            </a:pPr>
            <a:r>
              <a:rPr lang="ja-JP" altLang="en-US" sz="2200" dirty="0" smtClean="0"/>
              <a:t>グレースケール画像を用いている</a:t>
            </a:r>
            <a:endParaRPr lang="en-US" altLang="ja-JP" sz="2200" dirty="0" smtClean="0"/>
          </a:p>
          <a:p>
            <a:pPr lvl="1">
              <a:buFont typeface="Wingdings" panose="05000000000000000000" pitchFamily="2" charset="2"/>
              <a:buChar char="Ø"/>
            </a:pPr>
            <a:r>
              <a:rPr lang="en-US" altLang="ja-JP" sz="2200" dirty="0" smtClean="0"/>
              <a:t>1</a:t>
            </a:r>
            <a:r>
              <a:rPr lang="ja-JP" altLang="en-US" sz="2200" dirty="0" smtClean="0"/>
              <a:t>チャンネルしか使用していない</a:t>
            </a:r>
            <a:endParaRPr lang="en-US" altLang="ja-JP" sz="2200" dirty="0" smtClean="0"/>
          </a:p>
          <a:p>
            <a:pPr lvl="1">
              <a:buFont typeface="Wingdings" panose="05000000000000000000" pitchFamily="2" charset="2"/>
              <a:buChar char="Ø"/>
            </a:pPr>
            <a:endParaRPr lang="en-US" altLang="ja-JP" sz="2200" dirty="0"/>
          </a:p>
          <a:p>
            <a:pPr>
              <a:buFont typeface="Wingdings" panose="05000000000000000000" pitchFamily="2" charset="2"/>
              <a:buChar char="l"/>
            </a:pPr>
            <a:r>
              <a:rPr lang="en-US" altLang="ja-JP" sz="2400" dirty="0" smtClean="0"/>
              <a:t>3</a:t>
            </a:r>
            <a:r>
              <a:rPr lang="ja-JP" altLang="en-US" sz="2400" dirty="0" smtClean="0"/>
              <a:t>チャンネル</a:t>
            </a:r>
            <a:r>
              <a:rPr lang="ja-JP" altLang="en-US" sz="2400" dirty="0"/>
              <a:t>全</a:t>
            </a:r>
            <a:r>
              <a:rPr lang="ja-JP" altLang="en-US" sz="2400" dirty="0" smtClean="0"/>
              <a:t>て使うことで、精度を向上させられる？</a:t>
            </a:r>
            <a:endParaRPr lang="en-US" altLang="ja-JP" sz="2400" dirty="0" smtClean="0"/>
          </a:p>
          <a:p>
            <a:pPr lvl="1">
              <a:buFont typeface="Wingdings" panose="05000000000000000000" pitchFamily="2" charset="2"/>
              <a:buChar char="Ø"/>
            </a:pPr>
            <a:r>
              <a:rPr lang="en-US" altLang="ja-JP" sz="2200" dirty="0" smtClean="0"/>
              <a:t>Y</a:t>
            </a:r>
            <a:r>
              <a:rPr lang="ja-JP" altLang="en-US" sz="2200" dirty="0" err="1" smtClean="0"/>
              <a:t>には</a:t>
            </a:r>
            <a:r>
              <a:rPr lang="ja-JP" altLang="en-US" sz="2200" dirty="0" smtClean="0"/>
              <a:t>従来の</a:t>
            </a:r>
            <a:r>
              <a:rPr lang="en-US" altLang="ja-JP" sz="2200" dirty="0" smtClean="0"/>
              <a:t>RP</a:t>
            </a:r>
          </a:p>
          <a:p>
            <a:pPr lvl="1">
              <a:buFont typeface="Wingdings" panose="05000000000000000000" pitchFamily="2" charset="2"/>
              <a:buChar char="Ø"/>
            </a:pPr>
            <a:r>
              <a:rPr lang="en-US" altLang="ja-JP" sz="2200" dirty="0" err="1" smtClean="0"/>
              <a:t>Cb</a:t>
            </a:r>
            <a:r>
              <a:rPr lang="ja-JP" altLang="en-US" sz="2200" dirty="0" err="1" smtClean="0"/>
              <a:t>、</a:t>
            </a:r>
            <a:r>
              <a:rPr lang="en-US" altLang="ja-JP" sz="2200" dirty="0" smtClean="0"/>
              <a:t>Cr</a:t>
            </a:r>
            <a:r>
              <a:rPr lang="ja-JP" altLang="en-US" sz="2200" dirty="0" smtClean="0"/>
              <a:t>に新たな特徴量を持たせる</a:t>
            </a:r>
            <a:endParaRPr lang="en-US" altLang="ja-JP" sz="2200" dirty="0" smtClean="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0140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カラー画像を採用する上での問題</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sz="2200" dirty="0" smtClean="0"/>
              <a:t>色空間の問題</a:t>
            </a:r>
            <a:endParaRPr kumimoji="1" lang="en-US" altLang="ja-JP" sz="2200" dirty="0" smtClean="0"/>
          </a:p>
          <a:p>
            <a:pPr marL="635508" lvl="1" indent="-342900">
              <a:buFont typeface="Wingdings" panose="05000000000000000000" pitchFamily="2" charset="2"/>
              <a:buChar char="Ø"/>
            </a:pPr>
            <a:r>
              <a:rPr kumimoji="1" lang="en-US" altLang="ja-JP" sz="2000" dirty="0" smtClean="0">
                <a:latin typeface="+mn-ea"/>
              </a:rPr>
              <a:t>RGB</a:t>
            </a:r>
            <a:r>
              <a:rPr lang="ja-JP" altLang="en-US" sz="2000" dirty="0" smtClean="0">
                <a:latin typeface="+mn-ea"/>
              </a:rPr>
              <a:t>で</a:t>
            </a:r>
            <a:r>
              <a:rPr lang="ja-JP" altLang="en-US" sz="2000" dirty="0">
                <a:latin typeface="+mn-ea"/>
              </a:rPr>
              <a:t>は</a:t>
            </a:r>
            <a:r>
              <a:rPr lang="ja-JP" altLang="en-US" sz="2000" dirty="0" smtClean="0">
                <a:latin typeface="+mn-ea"/>
              </a:rPr>
              <a:t>どのような値の組合せでも表現可</a:t>
            </a:r>
            <a:r>
              <a:rPr lang="en-US" altLang="ja-JP" sz="2000" dirty="0" smtClean="0">
                <a:latin typeface="+mn-ea"/>
              </a:rPr>
              <a:t>(</a:t>
            </a:r>
            <a:r>
              <a:rPr lang="ja-JP" altLang="en-US" sz="2000" dirty="0" smtClean="0">
                <a:latin typeface="+mn-ea"/>
              </a:rPr>
              <a:t>色空間が立方体</a:t>
            </a:r>
            <a:r>
              <a:rPr lang="en-US" altLang="ja-JP" sz="2000" dirty="0" smtClean="0">
                <a:latin typeface="+mn-ea"/>
              </a:rPr>
              <a:t>)</a:t>
            </a:r>
            <a:endParaRPr lang="en-US" altLang="ja-JP" sz="2000" dirty="0">
              <a:latin typeface="+mn-ea"/>
            </a:endParaRPr>
          </a:p>
          <a:p>
            <a:pPr marL="635508" lvl="1" indent="-342900">
              <a:buFont typeface="Wingdings" panose="05000000000000000000" pitchFamily="2" charset="2"/>
              <a:buChar char="Ø"/>
            </a:pPr>
            <a:r>
              <a:rPr lang="en-US" altLang="ja-JP" sz="2000" dirty="0" smtClean="0">
                <a:latin typeface="+mn-ea"/>
              </a:rPr>
              <a:t>YC</a:t>
            </a:r>
            <a:r>
              <a:rPr lang="ja-JP" altLang="en-US" sz="2000" dirty="0" err="1" smtClean="0">
                <a:latin typeface="+mn-ea"/>
              </a:rPr>
              <a:t>ｂ</a:t>
            </a:r>
            <a:r>
              <a:rPr lang="en-US" altLang="ja-JP" sz="2000" dirty="0" smtClean="0">
                <a:latin typeface="+mn-ea"/>
              </a:rPr>
              <a:t>Cr</a:t>
            </a:r>
            <a:r>
              <a:rPr lang="ja-JP" altLang="en-US" sz="2000" dirty="0" smtClean="0">
                <a:latin typeface="+mn-ea"/>
              </a:rPr>
              <a:t>は色空間</a:t>
            </a:r>
            <a:r>
              <a:rPr lang="ja-JP" altLang="en-US" sz="2000" dirty="0">
                <a:latin typeface="+mn-ea"/>
              </a:rPr>
              <a:t>が</a:t>
            </a:r>
            <a:r>
              <a:rPr lang="ja-JP" altLang="en-US" sz="2000" dirty="0" smtClean="0">
                <a:latin typeface="+mn-ea"/>
              </a:rPr>
              <a:t>立方体ではない</a:t>
            </a:r>
            <a:endParaRPr lang="en-US" altLang="ja-JP" sz="2000" dirty="0" smtClean="0">
              <a:latin typeface="+mn-ea"/>
            </a:endParaRPr>
          </a:p>
          <a:p>
            <a:pPr marL="818388" lvl="2" indent="-342900">
              <a:buFont typeface="Arial" panose="020B0604020202020204" pitchFamily="34" charset="0"/>
              <a:buChar char="•"/>
            </a:pPr>
            <a:r>
              <a:rPr lang="ja-JP" altLang="en-US" sz="1800" dirty="0" smtClean="0">
                <a:latin typeface="+mn-ea"/>
              </a:rPr>
              <a:t>値</a:t>
            </a:r>
            <a:r>
              <a:rPr lang="ja-JP" altLang="en-US" sz="1800" dirty="0">
                <a:latin typeface="+mn-ea"/>
              </a:rPr>
              <a:t>域</a:t>
            </a:r>
            <a:r>
              <a:rPr lang="ja-JP" altLang="en-US" sz="1800" dirty="0" smtClean="0">
                <a:latin typeface="+mn-ea"/>
              </a:rPr>
              <a:t>を設定しないと色空間をはみ出る</a:t>
            </a:r>
            <a:endParaRPr lang="en-US" altLang="ja-JP" sz="1800" dirty="0" smtClean="0">
              <a:latin typeface="+mn-ea"/>
            </a:endParaRPr>
          </a:p>
          <a:p>
            <a:pPr marL="818388" lvl="2" indent="-342900">
              <a:buFont typeface="Arial" panose="020B0604020202020204" pitchFamily="34" charset="0"/>
              <a:buChar char="•"/>
            </a:pPr>
            <a:r>
              <a:rPr lang="en-US" altLang="ja-JP" sz="1800" dirty="0" err="1" smtClean="0">
                <a:latin typeface="+mn-ea"/>
              </a:rPr>
              <a:t>YCbCr</a:t>
            </a:r>
            <a:r>
              <a:rPr lang="ja-JP" altLang="en-US" sz="1800" dirty="0" smtClean="0">
                <a:latin typeface="+mn-ea"/>
              </a:rPr>
              <a:t>それぞれの値域は独立でなく、一つを広くすると他が狭まる</a:t>
            </a:r>
            <a:endParaRPr lang="en-US" altLang="ja-JP" sz="1800" dirty="0" smtClean="0">
              <a:latin typeface="+mn-ea"/>
            </a:endParaRPr>
          </a:p>
          <a:p>
            <a:pPr marL="292608" lvl="1" indent="0">
              <a:buNone/>
            </a:pPr>
            <a:endParaRPr lang="en-US" altLang="ja-JP" sz="1800" dirty="0"/>
          </a:p>
          <a:p>
            <a:pPr>
              <a:buFont typeface="Wingdings" panose="05000000000000000000" pitchFamily="2" charset="2"/>
              <a:buChar char="l"/>
            </a:pPr>
            <a:r>
              <a:rPr kumimoji="1" lang="en-US" altLang="ja-JP" sz="2200" dirty="0" err="1" smtClean="0"/>
              <a:t>Cb,Cr</a:t>
            </a:r>
            <a:r>
              <a:rPr kumimoji="1" lang="ja-JP" altLang="en-US" sz="2200" dirty="0" smtClean="0"/>
              <a:t>にどのような情報を持たせるか？</a:t>
            </a:r>
            <a:endParaRPr kumimoji="1" lang="en-US" altLang="ja-JP" sz="2200" dirty="0" smtClean="0"/>
          </a:p>
          <a:p>
            <a:pPr lvl="1">
              <a:buFont typeface="Wingdings" panose="05000000000000000000" pitchFamily="2" charset="2"/>
              <a:buChar char="Ø"/>
            </a:pPr>
            <a:r>
              <a:rPr lang="ja-JP" altLang="en-US" sz="2000" dirty="0"/>
              <a:t>試</a:t>
            </a:r>
            <a:r>
              <a:rPr lang="ja-JP" altLang="en-US" sz="2000" dirty="0" smtClean="0"/>
              <a:t>したものの例：</a:t>
            </a:r>
            <a:endParaRPr lang="en-US" altLang="ja-JP" sz="2000" dirty="0" smtClean="0"/>
          </a:p>
          <a:p>
            <a:pPr lvl="2">
              <a:buFont typeface="Arial" panose="020B0604020202020204" pitchFamily="34" charset="0"/>
              <a:buChar char="•"/>
            </a:pPr>
            <a:r>
              <a:rPr kumimoji="1" lang="ja-JP" altLang="en-US" sz="2000" dirty="0" smtClean="0"/>
              <a:t>絶対値</a:t>
            </a:r>
            <a:r>
              <a:rPr kumimoji="1" lang="ja-JP" altLang="en-US" sz="2000" dirty="0" smtClean="0"/>
              <a:t>情報</a:t>
            </a:r>
            <a:endParaRPr kumimoji="1" lang="en-US" altLang="ja-JP" sz="2000" dirty="0" smtClean="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グループ化 22"/>
          <p:cNvGrpSpPr/>
          <p:nvPr/>
        </p:nvGrpSpPr>
        <p:grpSpPr>
          <a:xfrm>
            <a:off x="5748395" y="3568967"/>
            <a:ext cx="3110699" cy="2473260"/>
            <a:chOff x="6142874" y="3725472"/>
            <a:chExt cx="2303205" cy="1831236"/>
          </a:xfrm>
        </p:grpSpPr>
        <p:cxnSp>
          <p:nvCxnSpPr>
            <p:cNvPr id="10" name="直線矢印コネクタ 9"/>
            <p:cNvCxnSpPr/>
            <p:nvPr/>
          </p:nvCxnSpPr>
          <p:spPr>
            <a:xfrm flipV="1">
              <a:off x="6486861" y="3969572"/>
              <a:ext cx="0" cy="13231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線矢印コネクタ 10"/>
            <p:cNvCxnSpPr/>
            <p:nvPr/>
          </p:nvCxnSpPr>
          <p:spPr>
            <a:xfrm rot="5400000" flipV="1">
              <a:off x="7148456" y="4631167"/>
              <a:ext cx="0" cy="13231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線コネクタ 14"/>
            <p:cNvCxnSpPr/>
            <p:nvPr/>
          </p:nvCxnSpPr>
          <p:spPr>
            <a:xfrm>
              <a:off x="6486861" y="4195482"/>
              <a:ext cx="1097280" cy="1097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84924" y="5187376"/>
              <a:ext cx="570155" cy="369332"/>
            </a:xfrm>
            <a:prstGeom prst="rect">
              <a:avLst/>
            </a:prstGeom>
            <a:noFill/>
          </p:spPr>
          <p:txBody>
            <a:bodyPr wrap="square" rtlCol="0">
              <a:spAutoFit/>
            </a:bodyPr>
            <a:lstStyle/>
            <a:p>
              <a:r>
                <a:rPr kumimoji="1" lang="en-US" altLang="ja-JP" dirty="0" smtClean="0">
                  <a:latin typeface="+mj-ea"/>
                  <a:ea typeface="+mj-ea"/>
                </a:rPr>
                <a:t>0</a:t>
              </a:r>
            </a:p>
          </p:txBody>
        </p:sp>
        <p:sp>
          <p:nvSpPr>
            <p:cNvPr id="18" name="テキスト ボックス 17"/>
            <p:cNvSpPr txBox="1"/>
            <p:nvPr/>
          </p:nvSpPr>
          <p:spPr>
            <a:xfrm>
              <a:off x="7329742" y="5306038"/>
              <a:ext cx="1116337" cy="250670"/>
            </a:xfrm>
            <a:prstGeom prst="rect">
              <a:avLst/>
            </a:prstGeom>
            <a:noFill/>
          </p:spPr>
          <p:txBody>
            <a:bodyPr wrap="square" rtlCol="0">
              <a:spAutoFit/>
            </a:bodyPr>
            <a:lstStyle/>
            <a:p>
              <a:r>
                <a:rPr kumimoji="1" lang="en-US" altLang="ja-JP" sz="1600" dirty="0" smtClean="0">
                  <a:latin typeface="+mj-ea"/>
                  <a:ea typeface="+mj-ea"/>
                </a:rPr>
                <a:t>Y</a:t>
              </a:r>
              <a:r>
                <a:rPr kumimoji="1" lang="ja-JP" altLang="en-US" sz="1600" dirty="0" smtClean="0">
                  <a:latin typeface="+mj-ea"/>
                  <a:ea typeface="+mj-ea"/>
                </a:rPr>
                <a:t>の値域の広さ</a:t>
              </a:r>
              <a:endParaRPr kumimoji="1" lang="en-US" altLang="ja-JP" sz="1600" dirty="0" smtClean="0">
                <a:latin typeface="+mj-ea"/>
                <a:ea typeface="+mj-ea"/>
              </a:endParaRPr>
            </a:p>
          </p:txBody>
        </p:sp>
        <p:sp>
          <p:nvSpPr>
            <p:cNvPr id="19" name="テキスト ボックス 18"/>
            <p:cNvSpPr txBox="1"/>
            <p:nvPr/>
          </p:nvSpPr>
          <p:spPr>
            <a:xfrm>
              <a:off x="6142874" y="3725472"/>
              <a:ext cx="336816" cy="1344504"/>
            </a:xfrm>
            <a:prstGeom prst="rect">
              <a:avLst/>
            </a:prstGeom>
            <a:noFill/>
          </p:spPr>
          <p:txBody>
            <a:bodyPr wrap="square" rtlCol="0">
              <a:spAutoFit/>
            </a:bodyPr>
            <a:lstStyle/>
            <a:p>
              <a:pPr algn="ctr"/>
              <a:r>
                <a:rPr kumimoji="1" lang="en-US" altLang="ja-JP" sz="1600" dirty="0" err="1" smtClean="0">
                  <a:latin typeface="+mj-ea"/>
                  <a:ea typeface="+mj-ea"/>
                </a:rPr>
                <a:t>Cb</a:t>
              </a:r>
              <a:r>
                <a:rPr kumimoji="1" lang="ja-JP" altLang="en-US" sz="1600" dirty="0" smtClean="0">
                  <a:latin typeface="+mj-ea"/>
                  <a:ea typeface="+mj-ea"/>
                </a:rPr>
                <a:t>の値域の広さ</a:t>
              </a:r>
              <a:endParaRPr kumimoji="1" lang="en-US" altLang="ja-JP" sz="1600" dirty="0" smtClean="0">
                <a:latin typeface="+mj-ea"/>
                <a:ea typeface="+mj-ea"/>
              </a:endParaRPr>
            </a:p>
          </p:txBody>
        </p:sp>
        <p:cxnSp>
          <p:nvCxnSpPr>
            <p:cNvPr id="21" name="直線コネクタ 20"/>
            <p:cNvCxnSpPr/>
            <p:nvPr/>
          </p:nvCxnSpPr>
          <p:spPr>
            <a:xfrm flipH="1">
              <a:off x="6486861" y="4744122"/>
              <a:ext cx="54864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直線コネクタ 21"/>
            <p:cNvCxnSpPr/>
            <p:nvPr/>
          </p:nvCxnSpPr>
          <p:spPr>
            <a:xfrm rot="5400000" flipH="1">
              <a:off x="6757595" y="5018442"/>
              <a:ext cx="54864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4" name="テキスト ボックス 23"/>
          <p:cNvSpPr txBox="1"/>
          <p:nvPr/>
        </p:nvSpPr>
        <p:spPr>
          <a:xfrm>
            <a:off x="7106530" y="4203761"/>
            <a:ext cx="1703983" cy="307777"/>
          </a:xfrm>
          <a:prstGeom prst="rect">
            <a:avLst/>
          </a:prstGeom>
          <a:noFill/>
        </p:spPr>
        <p:txBody>
          <a:bodyPr wrap="square" rtlCol="0">
            <a:spAutoFit/>
          </a:bodyPr>
          <a:lstStyle/>
          <a:p>
            <a:r>
              <a:rPr kumimoji="1" lang="en-US" altLang="ja-JP" sz="1400" dirty="0" smtClean="0">
                <a:latin typeface="+mn-ea"/>
              </a:rPr>
              <a:t>(Cr</a:t>
            </a:r>
            <a:r>
              <a:rPr kumimoji="1" lang="ja-JP" altLang="en-US" sz="1400" dirty="0" smtClean="0">
                <a:latin typeface="+mn-ea"/>
              </a:rPr>
              <a:t>を固定した場合</a:t>
            </a:r>
            <a:r>
              <a:rPr kumimoji="1" lang="en-US" altLang="ja-JP" sz="1400" dirty="0" smtClean="0">
                <a:latin typeface="+mn-ea"/>
              </a:rPr>
              <a:t>)</a:t>
            </a:r>
            <a:endParaRPr kumimoji="1" lang="ja-JP" altLang="en-US" sz="1400" dirty="0">
              <a:latin typeface="+mn-ea"/>
            </a:endParaRPr>
          </a:p>
        </p:txBody>
      </p:sp>
    </p:spTree>
    <p:extLst>
      <p:ext uri="{BB962C8B-B14F-4D97-AF65-F5344CB8AC3E}">
        <p14:creationId xmlns:p14="http://schemas.microsoft.com/office/powerpoint/2010/main" val="1040971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j-ea"/>
              </a:rPr>
              <a:t>実験</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sz="2400" dirty="0" err="1" smtClean="0"/>
              <a:t>Cb</a:t>
            </a:r>
            <a:r>
              <a:rPr lang="ja-JP" altLang="en-US" sz="2400" dirty="0" smtClean="0"/>
              <a:t>に時系列データの絶対値を入れる</a:t>
            </a:r>
            <a:endParaRPr lang="en-US" altLang="ja-JP" sz="2400" dirty="0" smtClean="0"/>
          </a:p>
          <a:p>
            <a:pPr lvl="1">
              <a:buFont typeface="Wingdings" panose="05000000000000000000" pitchFamily="2" charset="2"/>
              <a:buChar char="Ø"/>
            </a:pPr>
            <a:r>
              <a:rPr lang="en-US" altLang="ja-JP" sz="2200" dirty="0" smtClean="0"/>
              <a:t>Cr</a:t>
            </a:r>
            <a:r>
              <a:rPr lang="ja-JP" altLang="en-US" sz="2200" dirty="0" smtClean="0"/>
              <a:t>は固定値</a:t>
            </a:r>
            <a:endParaRPr lang="en-US" altLang="ja-JP" sz="2200" dirty="0" smtClean="0"/>
          </a:p>
          <a:p>
            <a:pPr lvl="1">
              <a:buFont typeface="Wingdings" panose="05000000000000000000" pitchFamily="2" charset="2"/>
              <a:buChar char="Ø"/>
            </a:pPr>
            <a:r>
              <a:rPr lang="ja-JP" altLang="en-US" sz="2200" dirty="0" smtClean="0"/>
              <a:t>従来の</a:t>
            </a:r>
            <a:r>
              <a:rPr lang="en-US" altLang="ja-JP" sz="2200" dirty="0" smtClean="0"/>
              <a:t>RP</a:t>
            </a:r>
            <a:r>
              <a:rPr lang="ja-JP" altLang="en-US" sz="2200" dirty="0" smtClean="0"/>
              <a:t>では絶対値情報が失われていた</a:t>
            </a:r>
            <a:endParaRPr lang="en-US" altLang="ja-JP" sz="2200" dirty="0" smtClean="0"/>
          </a:p>
          <a:p>
            <a:pPr lvl="1">
              <a:buFont typeface="Wingdings" panose="05000000000000000000" pitchFamily="2" charset="2"/>
              <a:buChar char="Ø"/>
            </a:pPr>
            <a:endParaRPr lang="en-US" altLang="ja-JP" sz="2200" dirty="0"/>
          </a:p>
          <a:p>
            <a:pPr>
              <a:buFont typeface="Wingdings" panose="05000000000000000000" pitchFamily="2" charset="2"/>
              <a:buChar char="l"/>
            </a:pPr>
            <a:r>
              <a:rPr lang="ja-JP" altLang="en-US" sz="2400" dirty="0" smtClean="0"/>
              <a:t>データセット ・・・ </a:t>
            </a:r>
            <a:r>
              <a:rPr lang="en-US" altLang="ja-JP" sz="2400" dirty="0" smtClean="0"/>
              <a:t>UCR </a:t>
            </a:r>
            <a:r>
              <a:rPr lang="en-US" altLang="ja-JP" sz="2400" dirty="0"/>
              <a:t>Time Series Archive</a:t>
            </a:r>
            <a:r>
              <a:rPr lang="ja-JP" altLang="en-US" sz="2400" dirty="0" smtClean="0"/>
              <a:t>のうち</a:t>
            </a:r>
            <a:r>
              <a:rPr lang="en-US" altLang="ja-JP" sz="2400" dirty="0"/>
              <a:t>12</a:t>
            </a:r>
            <a:r>
              <a:rPr lang="ja-JP" altLang="en-US" sz="2400" dirty="0" smtClean="0"/>
              <a:t>個</a:t>
            </a:r>
            <a:endParaRPr lang="en-US" altLang="ja-JP" sz="2400" dirty="0" smtClean="0"/>
          </a:p>
          <a:p>
            <a:pPr marL="0" indent="0">
              <a:buNone/>
            </a:pPr>
            <a:endParaRPr lang="en-US" altLang="ja-JP" sz="2400" dirty="0" smtClean="0"/>
          </a:p>
          <a:p>
            <a:pPr>
              <a:buFont typeface="Wingdings" panose="05000000000000000000" pitchFamily="2" charset="2"/>
              <a:buChar char="l"/>
            </a:pPr>
            <a:r>
              <a:rPr lang="ja-JP" altLang="en-US" sz="2400" dirty="0" smtClean="0"/>
              <a:t>従来手法の分類精度と比較</a:t>
            </a:r>
            <a:endParaRPr lang="en-US" altLang="ja-JP" sz="2400" dirty="0" smtClean="0"/>
          </a:p>
          <a:p>
            <a:pPr marL="201168" lvl="1" indent="0">
              <a:buNone/>
            </a:pPr>
            <a:endParaRPr lang="en-US" altLang="ja-JP" sz="2200" dirty="0"/>
          </a:p>
          <a:p>
            <a:pPr>
              <a:buFont typeface="Wingdings" panose="05000000000000000000" pitchFamily="2" charset="2"/>
              <a:buChar char="l"/>
            </a:pPr>
            <a:r>
              <a:rPr lang="ja-JP" altLang="en-US" sz="2400" dirty="0" smtClean="0"/>
              <a:t>圧縮ソフトには</a:t>
            </a:r>
            <a:r>
              <a:rPr lang="en-US" altLang="ja-JP" sz="2400" dirty="0" err="1" smtClean="0"/>
              <a:t>FFmpeg</a:t>
            </a:r>
            <a:r>
              <a:rPr lang="ja-JP" altLang="en-US" sz="2400" dirty="0" smtClean="0"/>
              <a:t>を使用</a:t>
            </a:r>
            <a:endParaRPr lang="ja-JP" altLang="en-US" sz="2400" dirty="0"/>
          </a:p>
          <a:p>
            <a:pPr>
              <a:buFont typeface="Wingdings" panose="05000000000000000000" pitchFamily="2" charset="2"/>
              <a:buChar char="l"/>
            </a:pPr>
            <a:endParaRPr lang="en-US" altLang="ja-JP" sz="2400" dirty="0"/>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98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291857258"/>
              </p:ext>
            </p:extLst>
          </p:nvPr>
        </p:nvGraphicFramePr>
        <p:xfrm>
          <a:off x="1164036" y="959971"/>
          <a:ext cx="6753317" cy="3870960"/>
        </p:xfrm>
        <a:graphic>
          <a:graphicData uri="http://schemas.openxmlformats.org/drawingml/2006/table">
            <a:tbl>
              <a:tblPr firstRow="1" bandRow="1">
                <a:tableStyleId>{5C22544A-7EE6-4342-B048-85BDC9FD1C3A}</a:tableStyleId>
              </a:tblPr>
              <a:tblGrid>
                <a:gridCol w="2836894">
                  <a:extLst>
                    <a:ext uri="{9D8B030D-6E8A-4147-A177-3AD203B41FA5}">
                      <a16:colId xmlns:a16="http://schemas.microsoft.com/office/drawing/2014/main" val="1645620979"/>
                    </a:ext>
                  </a:extLst>
                </a:gridCol>
                <a:gridCol w="1924712">
                  <a:extLst>
                    <a:ext uri="{9D8B030D-6E8A-4147-A177-3AD203B41FA5}">
                      <a16:colId xmlns:a16="http://schemas.microsoft.com/office/drawing/2014/main" val="4100270607"/>
                    </a:ext>
                  </a:extLst>
                </a:gridCol>
                <a:gridCol w="1991711">
                  <a:extLst>
                    <a:ext uri="{9D8B030D-6E8A-4147-A177-3AD203B41FA5}">
                      <a16:colId xmlns:a16="http://schemas.microsoft.com/office/drawing/2014/main" val="3770660813"/>
                    </a:ext>
                  </a:extLst>
                </a:gridCol>
              </a:tblGrid>
              <a:tr h="370840">
                <a:tc>
                  <a:txBody>
                    <a:bodyPr/>
                    <a:lstStyle/>
                    <a:p>
                      <a:pPr algn="ctr"/>
                      <a:r>
                        <a:rPr kumimoji="1" lang="en-US" altLang="ja-JP" sz="2000" dirty="0" smtClean="0"/>
                        <a:t>Dataset</a:t>
                      </a:r>
                      <a:endParaRPr kumimoji="1" lang="ja-JP" altLang="en-US" sz="2000" dirty="0"/>
                    </a:p>
                  </a:txBody>
                  <a:tcPr/>
                </a:tc>
                <a:tc>
                  <a:txBody>
                    <a:bodyPr/>
                    <a:lstStyle/>
                    <a:p>
                      <a:pPr algn="ctr"/>
                      <a:r>
                        <a:rPr kumimoji="1" lang="ja-JP" altLang="en-US" sz="2000" dirty="0" smtClean="0"/>
                        <a:t>絶対値情報を持たせた場合</a:t>
                      </a:r>
                      <a:endParaRPr kumimoji="1" lang="ja-JP" altLang="en-US" sz="2000" dirty="0"/>
                    </a:p>
                  </a:txBody>
                  <a:tcPr/>
                </a:tc>
                <a:tc>
                  <a:txBody>
                    <a:bodyPr/>
                    <a:lstStyle/>
                    <a:p>
                      <a:pPr algn="ctr"/>
                      <a:r>
                        <a:rPr kumimoji="1" lang="ja-JP" altLang="en-US" sz="2000" dirty="0" smtClean="0"/>
                        <a:t>持たせない場合</a:t>
                      </a:r>
                      <a:endParaRPr kumimoji="1" lang="ja-JP" altLang="en-US" sz="2000" dirty="0"/>
                    </a:p>
                  </a:txBody>
                  <a:tcPr/>
                </a:tc>
                <a:extLst>
                  <a:ext uri="{0D108BD9-81ED-4DB2-BD59-A6C34878D82A}">
                    <a16:rowId xmlns:a16="http://schemas.microsoft.com/office/drawing/2014/main" val="370459183"/>
                  </a:ext>
                </a:extLst>
              </a:tr>
              <a:tr h="370840">
                <a:tc>
                  <a:txBody>
                    <a:bodyPr/>
                    <a:lstStyle/>
                    <a:p>
                      <a:pPr algn="l"/>
                      <a:r>
                        <a:rPr kumimoji="1" lang="en-US" altLang="ja-JP" sz="2000" dirty="0" smtClean="0"/>
                        <a:t>Beef</a:t>
                      </a:r>
                      <a:endParaRPr kumimoji="1" lang="ja-JP" altLang="en-US" sz="2000" dirty="0"/>
                    </a:p>
                  </a:txBody>
                  <a:tcPr/>
                </a:tc>
                <a:tc>
                  <a:txBody>
                    <a:bodyPr/>
                    <a:lstStyle/>
                    <a:p>
                      <a:pPr algn="ctr"/>
                      <a:r>
                        <a:rPr kumimoji="1" lang="en-US" altLang="ja-JP" sz="2000" dirty="0" smtClean="0"/>
                        <a:t>56.67</a:t>
                      </a:r>
                      <a:endParaRPr kumimoji="1" lang="ja-JP" altLang="en-US" sz="2000" dirty="0"/>
                    </a:p>
                  </a:txBody>
                  <a:tcPr/>
                </a:tc>
                <a:tc>
                  <a:txBody>
                    <a:bodyPr/>
                    <a:lstStyle/>
                    <a:p>
                      <a:pPr algn="ctr"/>
                      <a:r>
                        <a:rPr kumimoji="1" lang="en-US" altLang="ja-JP" sz="2000" dirty="0" smtClean="0">
                          <a:solidFill>
                            <a:srgbClr val="FF0000"/>
                          </a:solidFill>
                        </a:rPr>
                        <a:t>63.33</a:t>
                      </a:r>
                      <a:endParaRPr kumimoji="1" lang="ja-JP" altLang="en-US" sz="2000" dirty="0">
                        <a:solidFill>
                          <a:srgbClr val="FF0000"/>
                        </a:solidFill>
                      </a:endParaRPr>
                    </a:p>
                  </a:txBody>
                  <a:tcPr/>
                </a:tc>
                <a:extLst>
                  <a:ext uri="{0D108BD9-81ED-4DB2-BD59-A6C34878D82A}">
                    <a16:rowId xmlns:a16="http://schemas.microsoft.com/office/drawing/2014/main" val="3933994305"/>
                  </a:ext>
                </a:extLst>
              </a:tr>
              <a:tr h="370840">
                <a:tc>
                  <a:txBody>
                    <a:bodyPr/>
                    <a:lstStyle/>
                    <a:p>
                      <a:pPr algn="l"/>
                      <a:r>
                        <a:rPr kumimoji="1" lang="en-US" altLang="ja-JP" sz="2000" dirty="0" smtClean="0"/>
                        <a:t>ECG200</a:t>
                      </a:r>
                      <a:endParaRPr kumimoji="1" lang="ja-JP" altLang="en-US" sz="2000" dirty="0"/>
                    </a:p>
                  </a:txBody>
                  <a:tcPr/>
                </a:tc>
                <a:tc>
                  <a:txBody>
                    <a:bodyPr/>
                    <a:lstStyle/>
                    <a:p>
                      <a:pPr algn="ctr"/>
                      <a:r>
                        <a:rPr kumimoji="1" lang="en-US" altLang="ja-JP" sz="2000" dirty="0" smtClean="0">
                          <a:solidFill>
                            <a:srgbClr val="FF0000"/>
                          </a:solidFill>
                        </a:rPr>
                        <a:t>91.00</a:t>
                      </a:r>
                      <a:endParaRPr kumimoji="1" lang="ja-JP" altLang="en-US" sz="2000" dirty="0">
                        <a:solidFill>
                          <a:srgbClr val="FF0000"/>
                        </a:solidFill>
                      </a:endParaRPr>
                    </a:p>
                  </a:txBody>
                  <a:tcPr/>
                </a:tc>
                <a:tc>
                  <a:txBody>
                    <a:bodyPr/>
                    <a:lstStyle/>
                    <a:p>
                      <a:pPr algn="ctr"/>
                      <a:r>
                        <a:rPr kumimoji="1" lang="en-US" altLang="ja-JP" sz="2000" dirty="0" smtClean="0">
                          <a:solidFill>
                            <a:schemeClr val="tx1"/>
                          </a:solidFill>
                        </a:rPr>
                        <a:t>89.00</a:t>
                      </a:r>
                      <a:endParaRPr kumimoji="1" lang="ja-JP" altLang="en-US" sz="2000" dirty="0">
                        <a:solidFill>
                          <a:schemeClr val="tx1"/>
                        </a:solidFill>
                      </a:endParaRPr>
                    </a:p>
                  </a:txBody>
                  <a:tcPr/>
                </a:tc>
                <a:extLst>
                  <a:ext uri="{0D108BD9-81ED-4DB2-BD59-A6C34878D82A}">
                    <a16:rowId xmlns:a16="http://schemas.microsoft.com/office/drawing/2014/main" val="3189343415"/>
                  </a:ext>
                </a:extLst>
              </a:tr>
              <a:tr h="370840">
                <a:tc>
                  <a:txBody>
                    <a:bodyPr/>
                    <a:lstStyle/>
                    <a:p>
                      <a:pPr algn="l"/>
                      <a:r>
                        <a:rPr kumimoji="1" lang="en-US" altLang="ja-JP" sz="2000" dirty="0" smtClean="0"/>
                        <a:t>FISH</a:t>
                      </a:r>
                      <a:endParaRPr kumimoji="1" lang="ja-JP" altLang="en-US" sz="2000" dirty="0"/>
                    </a:p>
                  </a:txBody>
                  <a:tcPr/>
                </a:tc>
                <a:tc>
                  <a:txBody>
                    <a:bodyPr/>
                    <a:lstStyle/>
                    <a:p>
                      <a:pPr algn="ctr"/>
                      <a:r>
                        <a:rPr kumimoji="1" lang="en-US" altLang="ja-JP" sz="2000" dirty="0" smtClean="0"/>
                        <a:t>92.00</a:t>
                      </a:r>
                      <a:endParaRPr kumimoji="1" lang="ja-JP" altLang="en-US" sz="2000" dirty="0"/>
                    </a:p>
                  </a:txBody>
                  <a:tcPr/>
                </a:tc>
                <a:tc>
                  <a:txBody>
                    <a:bodyPr/>
                    <a:lstStyle/>
                    <a:p>
                      <a:pPr algn="ctr"/>
                      <a:r>
                        <a:rPr kumimoji="1" lang="en-US" altLang="ja-JP" sz="2000" dirty="0" smtClean="0">
                          <a:solidFill>
                            <a:srgbClr val="FF0000"/>
                          </a:solidFill>
                        </a:rPr>
                        <a:t>95.43</a:t>
                      </a:r>
                      <a:endParaRPr kumimoji="1" lang="ja-JP" altLang="en-US" sz="2000" dirty="0">
                        <a:solidFill>
                          <a:srgbClr val="FF0000"/>
                        </a:solidFill>
                      </a:endParaRPr>
                    </a:p>
                  </a:txBody>
                  <a:tcPr/>
                </a:tc>
                <a:extLst>
                  <a:ext uri="{0D108BD9-81ED-4DB2-BD59-A6C34878D82A}">
                    <a16:rowId xmlns:a16="http://schemas.microsoft.com/office/drawing/2014/main" val="2539668486"/>
                  </a:ext>
                </a:extLst>
              </a:tr>
              <a:tr h="370840">
                <a:tc>
                  <a:txBody>
                    <a:bodyPr/>
                    <a:lstStyle/>
                    <a:p>
                      <a:pPr algn="l"/>
                      <a:r>
                        <a:rPr kumimoji="1" lang="en-US" altLang="ja-JP" sz="2000" dirty="0" err="1" smtClean="0"/>
                        <a:t>FaceFour</a:t>
                      </a:r>
                      <a:endParaRPr kumimoji="1" lang="ja-JP" altLang="en-US" sz="2000" dirty="0"/>
                    </a:p>
                  </a:txBody>
                  <a:tcPr/>
                </a:tc>
                <a:tc>
                  <a:txBody>
                    <a:bodyPr/>
                    <a:lstStyle/>
                    <a:p>
                      <a:pPr algn="ctr"/>
                      <a:r>
                        <a:rPr kumimoji="1" lang="en-US" altLang="ja-JP" sz="2000" dirty="0" smtClean="0">
                          <a:solidFill>
                            <a:srgbClr val="FF0000"/>
                          </a:solidFill>
                        </a:rPr>
                        <a:t>96.59</a:t>
                      </a:r>
                      <a:endParaRPr kumimoji="1" lang="ja-JP" altLang="en-US" sz="2000" dirty="0">
                        <a:solidFill>
                          <a:srgbClr val="FF0000"/>
                        </a:solidFill>
                      </a:endParaRPr>
                    </a:p>
                  </a:txBody>
                  <a:tcPr/>
                </a:tc>
                <a:tc>
                  <a:txBody>
                    <a:bodyPr/>
                    <a:lstStyle/>
                    <a:p>
                      <a:pPr algn="ctr"/>
                      <a:r>
                        <a:rPr kumimoji="1" lang="en-US" altLang="ja-JP" sz="2000" dirty="0" smtClean="0"/>
                        <a:t>95.45</a:t>
                      </a:r>
                      <a:endParaRPr kumimoji="1" lang="ja-JP" altLang="en-US" sz="2000" dirty="0"/>
                    </a:p>
                  </a:txBody>
                  <a:tcPr/>
                </a:tc>
                <a:extLst>
                  <a:ext uri="{0D108BD9-81ED-4DB2-BD59-A6C34878D82A}">
                    <a16:rowId xmlns:a16="http://schemas.microsoft.com/office/drawing/2014/main" val="1908142557"/>
                  </a:ext>
                </a:extLst>
              </a:tr>
              <a:tr h="370840">
                <a:tc>
                  <a:txBody>
                    <a:bodyPr/>
                    <a:lstStyle/>
                    <a:p>
                      <a:pPr algn="l"/>
                      <a:r>
                        <a:rPr kumimoji="1" lang="en-US" altLang="ja-JP" sz="2000" dirty="0" smtClean="0"/>
                        <a:t>Lighting2</a:t>
                      </a:r>
                      <a:endParaRPr kumimoji="1" lang="ja-JP" altLang="en-US" sz="2000" dirty="0"/>
                    </a:p>
                  </a:txBody>
                  <a:tcPr/>
                </a:tc>
                <a:tc>
                  <a:txBody>
                    <a:bodyPr/>
                    <a:lstStyle/>
                    <a:p>
                      <a:pPr algn="ctr"/>
                      <a:r>
                        <a:rPr kumimoji="1" lang="en-US" altLang="ja-JP" sz="2000" dirty="0" smtClean="0"/>
                        <a:t>73.77</a:t>
                      </a:r>
                      <a:endParaRPr kumimoji="1" lang="ja-JP" altLang="en-US" sz="2000" dirty="0"/>
                    </a:p>
                  </a:txBody>
                  <a:tcPr/>
                </a:tc>
                <a:tc>
                  <a:txBody>
                    <a:bodyPr/>
                    <a:lstStyle/>
                    <a:p>
                      <a:pPr algn="ctr"/>
                      <a:r>
                        <a:rPr kumimoji="1" lang="en-US" altLang="ja-JP" sz="2000" dirty="0" smtClean="0">
                          <a:solidFill>
                            <a:srgbClr val="FF0000"/>
                          </a:solidFill>
                        </a:rPr>
                        <a:t>75.41</a:t>
                      </a:r>
                      <a:endParaRPr kumimoji="1" lang="ja-JP" altLang="en-US" sz="2000" dirty="0">
                        <a:solidFill>
                          <a:srgbClr val="FF0000"/>
                        </a:solidFill>
                      </a:endParaRPr>
                    </a:p>
                  </a:txBody>
                  <a:tcPr/>
                </a:tc>
                <a:extLst>
                  <a:ext uri="{0D108BD9-81ED-4DB2-BD59-A6C34878D82A}">
                    <a16:rowId xmlns:a16="http://schemas.microsoft.com/office/drawing/2014/main" val="15282692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Lighting7</a:t>
                      </a:r>
                      <a:endParaRPr kumimoji="1" lang="ja-JP" altLang="en-US" sz="2000" dirty="0" smtClean="0"/>
                    </a:p>
                  </a:txBody>
                  <a:tcPr/>
                </a:tc>
                <a:tc>
                  <a:txBody>
                    <a:bodyPr/>
                    <a:lstStyle/>
                    <a:p>
                      <a:pPr algn="ctr"/>
                      <a:r>
                        <a:rPr kumimoji="1" lang="en-US" altLang="ja-JP" sz="2000" dirty="0" smtClean="0">
                          <a:solidFill>
                            <a:srgbClr val="FF0000"/>
                          </a:solidFill>
                        </a:rPr>
                        <a:t>65.75</a:t>
                      </a:r>
                      <a:endParaRPr kumimoji="1" lang="ja-JP" altLang="en-US" sz="2000" dirty="0">
                        <a:solidFill>
                          <a:srgbClr val="FF0000"/>
                        </a:solidFill>
                      </a:endParaRPr>
                    </a:p>
                  </a:txBody>
                  <a:tcPr/>
                </a:tc>
                <a:tc>
                  <a:txBody>
                    <a:bodyPr/>
                    <a:lstStyle/>
                    <a:p>
                      <a:pPr algn="ctr"/>
                      <a:r>
                        <a:rPr kumimoji="1" lang="en-US" altLang="ja-JP" sz="2000" dirty="0" smtClean="0">
                          <a:solidFill>
                            <a:schemeClr val="tx1"/>
                          </a:solidFill>
                        </a:rPr>
                        <a:t>58.90</a:t>
                      </a:r>
                      <a:endParaRPr kumimoji="1" lang="ja-JP" altLang="en-US" sz="2000" dirty="0">
                        <a:solidFill>
                          <a:schemeClr val="tx1"/>
                        </a:solidFill>
                      </a:endParaRPr>
                    </a:p>
                  </a:txBody>
                  <a:tcPr/>
                </a:tc>
                <a:extLst>
                  <a:ext uri="{0D108BD9-81ED-4DB2-BD59-A6C34878D82A}">
                    <a16:rowId xmlns:a16="http://schemas.microsoft.com/office/drawing/2014/main" val="1590515818"/>
                  </a:ext>
                </a:extLst>
              </a:tr>
              <a:tr h="370840">
                <a:tc>
                  <a:txBody>
                    <a:bodyPr/>
                    <a:lstStyle/>
                    <a:p>
                      <a:pPr algn="l"/>
                      <a:r>
                        <a:rPr kumimoji="1" lang="en-US" altLang="ja-JP" sz="2000" dirty="0" err="1" smtClean="0"/>
                        <a:t>SonyAIBORobot</a:t>
                      </a:r>
                      <a:endParaRPr kumimoji="1" lang="ja-JP" altLang="en-US" sz="2000" dirty="0"/>
                    </a:p>
                  </a:txBody>
                  <a:tcPr/>
                </a:tc>
                <a:tc>
                  <a:txBody>
                    <a:bodyPr/>
                    <a:lstStyle/>
                    <a:p>
                      <a:pPr algn="ctr"/>
                      <a:r>
                        <a:rPr kumimoji="1" lang="en-US" altLang="ja-JP" sz="2000" dirty="0" smtClean="0"/>
                        <a:t>84.69</a:t>
                      </a:r>
                      <a:endParaRPr kumimoji="1" lang="ja-JP" altLang="en-US" sz="2000" dirty="0"/>
                    </a:p>
                  </a:txBody>
                  <a:tcPr/>
                </a:tc>
                <a:tc>
                  <a:txBody>
                    <a:bodyPr/>
                    <a:lstStyle/>
                    <a:p>
                      <a:pPr algn="ctr"/>
                      <a:r>
                        <a:rPr kumimoji="1" lang="en-US" altLang="ja-JP" sz="2000" dirty="0" smtClean="0">
                          <a:solidFill>
                            <a:srgbClr val="FF0000"/>
                          </a:solidFill>
                        </a:rPr>
                        <a:t>85.69</a:t>
                      </a:r>
                      <a:endParaRPr kumimoji="1" lang="ja-JP" altLang="en-US" sz="2000" dirty="0">
                        <a:solidFill>
                          <a:srgbClr val="FF0000"/>
                        </a:solidFill>
                      </a:endParaRPr>
                    </a:p>
                  </a:txBody>
                  <a:tcPr/>
                </a:tc>
                <a:extLst>
                  <a:ext uri="{0D108BD9-81ED-4DB2-BD59-A6C34878D82A}">
                    <a16:rowId xmlns:a16="http://schemas.microsoft.com/office/drawing/2014/main" val="2161416646"/>
                  </a:ext>
                </a:extLst>
              </a:tr>
              <a:tr h="370840">
                <a:tc>
                  <a:txBody>
                    <a:bodyPr/>
                    <a:lstStyle/>
                    <a:p>
                      <a:pPr algn="l"/>
                      <a:r>
                        <a:rPr kumimoji="1" lang="en-US" altLang="ja-JP" sz="2000" dirty="0" smtClean="0"/>
                        <a:t>Symbols</a:t>
                      </a:r>
                      <a:endParaRPr kumimoji="1" lang="ja-JP" altLang="en-US" sz="2000" dirty="0"/>
                    </a:p>
                  </a:txBody>
                  <a:tcPr/>
                </a:tc>
                <a:tc>
                  <a:txBody>
                    <a:bodyPr/>
                    <a:lstStyle/>
                    <a:p>
                      <a:pPr algn="ctr"/>
                      <a:r>
                        <a:rPr kumimoji="1" lang="en-US" altLang="ja-JP" sz="2000" dirty="0" smtClean="0"/>
                        <a:t>95.23</a:t>
                      </a:r>
                      <a:endParaRPr kumimoji="1" lang="ja-JP" altLang="en-US" sz="2000" dirty="0"/>
                    </a:p>
                  </a:txBody>
                  <a:tcPr/>
                </a:tc>
                <a:tc>
                  <a:txBody>
                    <a:bodyPr/>
                    <a:lstStyle/>
                    <a:p>
                      <a:pPr algn="ctr"/>
                      <a:r>
                        <a:rPr kumimoji="1" lang="en-US" altLang="ja-JP" sz="2000" dirty="0" smtClean="0">
                          <a:solidFill>
                            <a:srgbClr val="FF0000"/>
                          </a:solidFill>
                        </a:rPr>
                        <a:t>97.49</a:t>
                      </a:r>
                      <a:endParaRPr kumimoji="1" lang="ja-JP" altLang="en-US" sz="2000" dirty="0">
                        <a:solidFill>
                          <a:srgbClr val="FF0000"/>
                        </a:solidFill>
                      </a:endParaRPr>
                    </a:p>
                  </a:txBody>
                  <a:tcPr/>
                </a:tc>
                <a:extLst>
                  <a:ext uri="{0D108BD9-81ED-4DB2-BD59-A6C34878D82A}">
                    <a16:rowId xmlns:a16="http://schemas.microsoft.com/office/drawing/2014/main" val="2983642884"/>
                  </a:ext>
                </a:extLst>
              </a:tr>
            </a:tbl>
          </a:graphicData>
        </a:graphic>
      </p:graphicFrame>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9637A9-119A-49DA-BD12-AAC58B377D80}" type="slidenum">
              <a:rPr kumimoji="0" lang="en-US" sz="18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表 6"/>
          <p:cNvGraphicFramePr>
            <a:graphicFrameLocks noGrp="1"/>
          </p:cNvGraphicFramePr>
          <p:nvPr>
            <p:extLst>
              <p:ext uri="{D42A27DB-BD31-4B8C-83A1-F6EECF244321}">
                <p14:modId xmlns:p14="http://schemas.microsoft.com/office/powerpoint/2010/main" val="715948969"/>
              </p:ext>
            </p:extLst>
          </p:nvPr>
        </p:nvGraphicFramePr>
        <p:xfrm>
          <a:off x="1164035" y="5275117"/>
          <a:ext cx="6753317" cy="792480"/>
        </p:xfrm>
        <a:graphic>
          <a:graphicData uri="http://schemas.openxmlformats.org/drawingml/2006/table">
            <a:tbl>
              <a:tblPr firstRow="1" bandRow="1">
                <a:tableStyleId>{5C22544A-7EE6-4342-B048-85BDC9FD1C3A}</a:tableStyleId>
              </a:tblPr>
              <a:tblGrid>
                <a:gridCol w="2810854">
                  <a:extLst>
                    <a:ext uri="{9D8B030D-6E8A-4147-A177-3AD203B41FA5}">
                      <a16:colId xmlns:a16="http://schemas.microsoft.com/office/drawing/2014/main" val="2518676807"/>
                    </a:ext>
                  </a:extLst>
                </a:gridCol>
                <a:gridCol w="1951049">
                  <a:extLst>
                    <a:ext uri="{9D8B030D-6E8A-4147-A177-3AD203B41FA5}">
                      <a16:colId xmlns:a16="http://schemas.microsoft.com/office/drawing/2014/main" val="2368510324"/>
                    </a:ext>
                  </a:extLst>
                </a:gridCol>
                <a:gridCol w="1991414">
                  <a:extLst>
                    <a:ext uri="{9D8B030D-6E8A-4147-A177-3AD203B41FA5}">
                      <a16:colId xmlns:a16="http://schemas.microsoft.com/office/drawing/2014/main" val="274159669"/>
                    </a:ext>
                  </a:extLst>
                </a:gridCol>
              </a:tblGrid>
              <a:tr h="370840">
                <a:tc>
                  <a:txBody>
                    <a:bodyPr/>
                    <a:lstStyle/>
                    <a:p>
                      <a:r>
                        <a:rPr kumimoji="1" lang="en-US" altLang="ja-JP" sz="2000" b="0" dirty="0" smtClean="0">
                          <a:solidFill>
                            <a:schemeClr val="tx1"/>
                          </a:solidFill>
                        </a:rPr>
                        <a:t>Best</a:t>
                      </a:r>
                      <a:endParaRPr kumimoji="1" lang="ja-JP" altLang="en-US" sz="2000" b="0" dirty="0">
                        <a:solidFill>
                          <a:schemeClr val="tx1"/>
                        </a:solidFill>
                      </a:endParaRPr>
                    </a:p>
                  </a:txBody>
                  <a:tcPr>
                    <a:solidFill>
                      <a:schemeClr val="accent2">
                        <a:lumMod val="40000"/>
                        <a:lumOff val="60000"/>
                      </a:schemeClr>
                    </a:solidFill>
                  </a:tcPr>
                </a:tc>
                <a:tc>
                  <a:txBody>
                    <a:bodyPr/>
                    <a:lstStyle/>
                    <a:p>
                      <a:pPr algn="ctr"/>
                      <a:r>
                        <a:rPr kumimoji="1" lang="en-US" altLang="ja-JP" sz="2000" b="0" dirty="0" smtClean="0">
                          <a:solidFill>
                            <a:schemeClr val="tx1"/>
                          </a:solidFill>
                        </a:rPr>
                        <a:t>6/12</a:t>
                      </a:r>
                      <a:endParaRPr kumimoji="1" lang="ja-JP" altLang="en-US" sz="2000" b="0" dirty="0">
                        <a:solidFill>
                          <a:schemeClr val="tx1"/>
                        </a:solidFill>
                      </a:endParaRPr>
                    </a:p>
                  </a:txBody>
                  <a:tcPr>
                    <a:solidFill>
                      <a:schemeClr val="accent2">
                        <a:lumMod val="40000"/>
                        <a:lumOff val="60000"/>
                      </a:schemeClr>
                    </a:solidFill>
                  </a:tcPr>
                </a:tc>
                <a:tc>
                  <a:txBody>
                    <a:bodyPr/>
                    <a:lstStyle/>
                    <a:p>
                      <a:pPr algn="ctr"/>
                      <a:r>
                        <a:rPr kumimoji="1" lang="en-US" altLang="ja-JP" sz="2000" b="0" dirty="0" smtClean="0">
                          <a:solidFill>
                            <a:schemeClr val="tx1"/>
                          </a:solidFill>
                        </a:rPr>
                        <a:t>8/12</a:t>
                      </a:r>
                      <a:endParaRPr kumimoji="1" lang="ja-JP" altLang="en-US" sz="20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580228675"/>
                  </a:ext>
                </a:extLst>
              </a:tr>
              <a:tr h="370840">
                <a:tc>
                  <a:txBody>
                    <a:bodyPr/>
                    <a:lstStyle/>
                    <a:p>
                      <a:r>
                        <a:rPr kumimoji="1" lang="en-US" altLang="ja-JP" sz="2000" dirty="0" smtClean="0">
                          <a:solidFill>
                            <a:schemeClr val="tx1"/>
                          </a:solidFill>
                        </a:rPr>
                        <a:t>Average</a:t>
                      </a:r>
                      <a:endParaRPr kumimoji="1" lang="ja-JP" altLang="en-US" sz="2000" dirty="0">
                        <a:solidFill>
                          <a:schemeClr val="tx1"/>
                        </a:solidFill>
                      </a:endParaRPr>
                    </a:p>
                  </a:txBody>
                  <a:tcPr>
                    <a:solidFill>
                      <a:schemeClr val="accent2">
                        <a:lumMod val="40000"/>
                        <a:lumOff val="60000"/>
                      </a:schemeClr>
                    </a:solidFill>
                  </a:tcPr>
                </a:tc>
                <a:tc>
                  <a:txBody>
                    <a:bodyPr/>
                    <a:lstStyle/>
                    <a:p>
                      <a:pPr algn="ctr"/>
                      <a:r>
                        <a:rPr kumimoji="1" lang="en-US" altLang="ja-JP" sz="2000" dirty="0" smtClean="0">
                          <a:solidFill>
                            <a:schemeClr val="tx1"/>
                          </a:solidFill>
                        </a:rPr>
                        <a:t>86.18</a:t>
                      </a:r>
                      <a:endParaRPr kumimoji="1" lang="ja-JP" altLang="en-US" sz="2000" dirty="0">
                        <a:solidFill>
                          <a:schemeClr val="tx1"/>
                        </a:solidFill>
                      </a:endParaRPr>
                    </a:p>
                  </a:txBody>
                  <a:tcPr>
                    <a:solidFill>
                      <a:schemeClr val="accent2">
                        <a:lumMod val="40000"/>
                        <a:lumOff val="60000"/>
                      </a:schemeClr>
                    </a:solidFill>
                  </a:tcPr>
                </a:tc>
                <a:tc>
                  <a:txBody>
                    <a:bodyPr/>
                    <a:lstStyle/>
                    <a:p>
                      <a:pPr algn="ctr"/>
                      <a:r>
                        <a:rPr kumimoji="1" lang="en-US" altLang="ja-JP" sz="2000" dirty="0" smtClean="0">
                          <a:solidFill>
                            <a:schemeClr val="tx1"/>
                          </a:solidFill>
                        </a:rPr>
                        <a:t>87.13</a:t>
                      </a:r>
                      <a:endParaRPr kumimoji="1" lang="ja-JP" altLang="en-US" sz="200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419110421"/>
                  </a:ext>
                </a:extLst>
              </a:tr>
            </a:tbl>
          </a:graphicData>
        </a:graphic>
      </p:graphicFrame>
      <p:sp>
        <p:nvSpPr>
          <p:cNvPr id="8" name="テキスト ボックス 7"/>
          <p:cNvSpPr txBox="1"/>
          <p:nvPr/>
        </p:nvSpPr>
        <p:spPr>
          <a:xfrm>
            <a:off x="7176303" y="4910283"/>
            <a:ext cx="171072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a:t>
            </a:r>
            <a:r>
              <a:rPr kumimoji="1" lang="ja-JP" altLang="en-US"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結果</a:t>
            </a:r>
            <a:r>
              <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rPr>
              <a:t>一</a:t>
            </a:r>
            <a:r>
              <a:rPr kumimoji="1" lang="ja-JP" altLang="en-US"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部抜粋</a:t>
            </a:r>
            <a:r>
              <a:rPr kumimoji="1" lang="en-US" altLang="ja-JP" sz="18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50" charset="-128"/>
                <a:cs typeface="+mn-cs"/>
              </a:rPr>
              <a:t>)</a:t>
            </a:r>
            <a:endParaRPr kumimoji="1"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41613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2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3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4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7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7.xml><?xml version="1.0" encoding="utf-8"?>
<a:theme xmlns:a="http://schemas.openxmlformats.org/drawingml/2006/main" name="5_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926</TotalTime>
  <Words>1314</Words>
  <Application>Microsoft Office PowerPoint</Application>
  <PresentationFormat>画面に合わせる (4:3)</PresentationFormat>
  <Paragraphs>197</Paragraphs>
  <Slides>11</Slides>
  <Notes>10</Notes>
  <HiddenSlides>1</HiddenSlides>
  <MMClips>0</MMClips>
  <ScaleCrop>false</ScaleCrop>
  <HeadingPairs>
    <vt:vector size="6" baseType="variant">
      <vt:variant>
        <vt:lpstr>使用されているフォント</vt:lpstr>
      </vt:variant>
      <vt:variant>
        <vt:i4>7</vt:i4>
      </vt:variant>
      <vt:variant>
        <vt:lpstr>テーマ</vt:lpstr>
      </vt:variant>
      <vt:variant>
        <vt:i4>7</vt:i4>
      </vt:variant>
      <vt:variant>
        <vt:lpstr>スライド タイトル</vt:lpstr>
      </vt:variant>
      <vt:variant>
        <vt:i4>11</vt:i4>
      </vt:variant>
    </vt:vector>
  </HeadingPairs>
  <TitlesOfParts>
    <vt:vector size="25" baseType="lpstr">
      <vt:lpstr>ＭＳ Ｐゴシック</vt:lpstr>
      <vt:lpstr>游ゴシック</vt:lpstr>
      <vt:lpstr>Arial</vt:lpstr>
      <vt:lpstr>Calibri</vt:lpstr>
      <vt:lpstr>Calibri Light</vt:lpstr>
      <vt:lpstr>Cambria Math</vt:lpstr>
      <vt:lpstr>Wingdings</vt:lpstr>
      <vt:lpstr>レトロスペクト</vt:lpstr>
      <vt:lpstr>1_レトロスペクト</vt:lpstr>
      <vt:lpstr>2_レトロスペクト</vt:lpstr>
      <vt:lpstr>3_レトロスペクト</vt:lpstr>
      <vt:lpstr>4_レトロスペクト</vt:lpstr>
      <vt:lpstr>7_レトロスペクト</vt:lpstr>
      <vt:lpstr>5_レトロスペクト</vt:lpstr>
      <vt:lpstr>動画像圧縮ベース時系列分類手法のカラー情報を用いた改良</vt:lpstr>
      <vt:lpstr>研究背景</vt:lpstr>
      <vt:lpstr>RPCDの類似度計算の流れ</vt:lpstr>
      <vt:lpstr>Recurrence Plotsとは</vt:lpstr>
      <vt:lpstr>RPCDでのMPEG-1の役割</vt:lpstr>
      <vt:lpstr>本研究の動機</vt:lpstr>
      <vt:lpstr>カラー画像を採用する上での問題</vt:lpstr>
      <vt:lpstr>実験</vt:lpstr>
      <vt:lpstr>結果</vt:lpstr>
      <vt:lpstr>結論</vt:lpstr>
      <vt:lpstr>YCbCrについて</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カラー画像を用いた動画像圧縮ベースの時系列分類手法の改良</dc:title>
  <dc:creator>saito4068</dc:creator>
  <cp:lastModifiedBy>saito4068</cp:lastModifiedBy>
  <cp:revision>56</cp:revision>
  <dcterms:created xsi:type="dcterms:W3CDTF">2019-09-26T05:31:43Z</dcterms:created>
  <dcterms:modified xsi:type="dcterms:W3CDTF">2019-10-01T08:33:14Z</dcterms:modified>
</cp:coreProperties>
</file>