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三原 寛寿" initials="三原" lastIdx="3" clrIdx="0">
    <p:extLst>
      <p:ext uri="{19B8F6BF-5375-455C-9EA6-DF929625EA0E}">
        <p15:presenceInfo xmlns:p15="http://schemas.microsoft.com/office/powerpoint/2012/main" userId="三原 寛寿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/>
    <p:restoredTop sz="82224"/>
  </p:normalViewPr>
  <p:slideViewPr>
    <p:cSldViewPr snapToGrid="0" snapToObjects="1">
      <p:cViewPr varScale="1">
        <p:scale>
          <a:sx n="72" d="100"/>
          <a:sy n="7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D0E9-0645-2749-88D2-CA8D7E757AE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F728-CAC8-8744-B36E-E26603F7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3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古賀研究室　三原が中間発表させていただきます。</a:t>
            </a:r>
            <a:endParaRPr kumimoji="1" lang="en-US" altLang="ja-JP" dirty="0"/>
          </a:p>
          <a:p>
            <a:r>
              <a:rPr kumimoji="1" lang="ja-JP" altLang="en-US"/>
              <a:t>私が研究するテーマは、・・・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9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昨今、ストリームデータというデータに注目があります。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そして、このストリームデータを正確で高速に処理する技術が求められています。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Jaccard</a:t>
            </a:r>
            <a:r>
              <a:rPr kumimoji="1" lang="ja-JP" altLang="en-US"/>
              <a:t>係数とは、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つの集合に含まれている要素のうち共通要素が占める割合です。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クエリが変わるたびに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係数を計算してると効率が悪い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3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厳密解法と近似解法がある。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例として、ハッシュテーブルが５個で２箇所一致場合、</a:t>
            </a:r>
            <a:r>
              <a:rPr kumimoji="1" lang="en-US" altLang="ja-JP" dirty="0"/>
              <a:t>2/5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5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毎回類似度計算しないようにする。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49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「本来とは逆に」</a:t>
            </a:r>
            <a:endParaRPr kumimoji="1" lang="en-US" altLang="ja-JP" dirty="0"/>
          </a:p>
          <a:p>
            <a:r>
              <a:rPr kumimoji="1" lang="ja-JP" altLang="en-US"/>
              <a:t>言い方を工夫する。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85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データベースの中のすべての集合</a:t>
            </a:r>
            <a:r>
              <a:rPr kumimoji="1" lang="en-US" altLang="ja-JP" dirty="0"/>
              <a:t>S</a:t>
            </a:r>
            <a:r>
              <a:rPr kumimoji="1" lang="ja-JP" altLang="en-US"/>
              <a:t>に対して、もう一度ハッシュ値の計算をさせなくてはいけない。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ある一つのハッシュテーブルに注目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2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t+n</a:t>
            </a:r>
            <a:r>
              <a:rPr kumimoji="1" lang="ja-JP" altLang="en-US"/>
              <a:t>までは更新する必要がない。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逆に精度が下がることが懸念している。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2F728-CAC8-8744-B36E-E26603F75A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D05A-3DE1-4048-9653-C217FB3315D2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1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12A6-71E8-6C41-A84A-A65DE9F7DCB5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B18F-BA0B-164F-839B-B26943F5AD04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7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69D5-2AFD-FF42-9F66-99F776F4CFD6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C0-3F03-9B4D-B8B8-AEE2576F1232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2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FAE0-26CE-1F49-97C6-EECA8B45A62F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BBA1-0E15-6E43-9696-09DC1AE858EA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6A00-AAB1-A74E-8B67-AB729001F915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D50-254E-EA4C-9E51-CFB7266E48D3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D763-D24F-BF47-BE26-6EEA4E58AFE9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27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530E-47A2-634A-8D1D-6F9C73CD6A30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/>
              <a:t>第２レベル</a:t>
            </a:r>
            <a:endParaRPr lang="en-US" altLang="ja-JP" dirty="0"/>
          </a:p>
          <a:p>
            <a:pPr lvl="2"/>
            <a:r>
              <a:rPr lang="ja-JP" altLang="en-US"/>
              <a:t>第３レベ</a:t>
            </a:r>
            <a:endParaRPr lang="en-US" altLang="ja-JP" dirty="0"/>
          </a:p>
          <a:p>
            <a:pPr lvl="3"/>
            <a:r>
              <a:rPr lang="ja-JP" altLang="en-US"/>
              <a:t>第４レベル</a:t>
            </a:r>
            <a:endParaRPr lang="en-US" altLang="ja-JP" dirty="0"/>
          </a:p>
          <a:p>
            <a:pPr lvl="4"/>
            <a:r>
              <a:rPr lang="ja-JP" altLang="en-US"/>
              <a:t>第５レベル</a:t>
            </a:r>
            <a:endParaRPr lang="en-US" altLang="ja-JP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4BAD-2191-C64D-9207-B3DAB1745D81}" type="datetime1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9D99-B8C1-5B42-B1AF-69B24830D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38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.Hiragino Kaku Gothic Interface W3"/>
        <a:buChar char="ー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.Hiragino Kaku Gothic Interface W3"/>
        <a:buChar char="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u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0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00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5BC11-7754-D44C-A5AC-0B184815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81" y="1440231"/>
            <a:ext cx="8103439" cy="1790700"/>
          </a:xfrm>
        </p:spPr>
        <p:txBody>
          <a:bodyPr>
            <a:normAutofit/>
          </a:bodyPr>
          <a:lstStyle/>
          <a:p>
            <a:r>
              <a:rPr lang="ja-JP" altLang="en-US" sz="3000" b="1"/>
              <a:t>集合間類似度を用いたストリームデータの</a:t>
            </a:r>
            <a:r>
              <a:rPr lang="en-US" altLang="ja-JP" sz="3000" b="1" dirty="0"/>
              <a:t>top-k</a:t>
            </a:r>
            <a:r>
              <a:rPr lang="ja-JP" altLang="en-US" sz="3000" b="1"/>
              <a:t>類似検索における</a:t>
            </a:r>
            <a:r>
              <a:rPr lang="en-US" altLang="ja-JP" sz="3000" b="1" dirty="0"/>
              <a:t>min-hash</a:t>
            </a:r>
            <a:r>
              <a:rPr lang="ja-JP" altLang="en-US" sz="3000" b="1"/>
              <a:t>を用いた近似解法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081B04-F899-B341-B3C4-E2E94931D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2019/10/2</a:t>
            </a:r>
          </a:p>
          <a:p>
            <a:r>
              <a:rPr kumimoji="1" lang="ja-JP" altLang="en-US"/>
              <a:t>情報理工学部　</a:t>
            </a:r>
            <a:r>
              <a:rPr kumimoji="1" lang="en-US" altLang="ja-JP" dirty="0"/>
              <a:t>I</a:t>
            </a:r>
            <a:r>
              <a:rPr kumimoji="1" lang="ja-JP" altLang="en-US"/>
              <a:t>類　情報数理工学</a:t>
            </a:r>
            <a:endParaRPr kumimoji="1" lang="en-US" altLang="ja-JP" dirty="0"/>
          </a:p>
          <a:p>
            <a:r>
              <a:rPr lang="ja-JP" altLang="en-US"/>
              <a:t>中間発表</a:t>
            </a:r>
            <a:endParaRPr lang="en-US" altLang="ja-JP" dirty="0"/>
          </a:p>
          <a:p>
            <a:r>
              <a:rPr kumimoji="1" lang="ja-JP" altLang="en-US"/>
              <a:t>古賀研究室</a:t>
            </a:r>
            <a:r>
              <a:rPr lang="ja-JP" altLang="en-US"/>
              <a:t>　</a:t>
            </a:r>
            <a:r>
              <a:rPr lang="en-US" altLang="ja-JP" dirty="0"/>
              <a:t>1610615 </a:t>
            </a:r>
            <a:r>
              <a:rPr lang="ja-JP" altLang="en-US"/>
              <a:t>三原寛寿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53ADB1-8762-7A45-98E4-D193BE4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B0C6D-F26C-B048-B502-FBB76F1B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/>
              <a:t>研究背景</a:t>
            </a:r>
            <a:endParaRPr kumimoji="1" lang="ja-JP" altLang="en-US" b="1" u="sng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3A776-F741-B345-B134-8C153F1B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ストリームデータ</a:t>
            </a:r>
            <a:endParaRPr lang="en-US" altLang="ja-JP" dirty="0"/>
          </a:p>
          <a:p>
            <a:pPr lvl="1"/>
            <a:r>
              <a:rPr lang="ja-JP" altLang="en-US"/>
              <a:t>リアルタイムで新しいデータが生成され、追加されるデータ</a:t>
            </a:r>
            <a:endParaRPr lang="en-US" altLang="ja-JP" dirty="0"/>
          </a:p>
          <a:p>
            <a:pPr lvl="1"/>
            <a:r>
              <a:rPr lang="ja-JP" altLang="en-US"/>
              <a:t>時刻変化によりデータの性質が変化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ストリームデータの処理技術の向上が求められている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ストリームデータの類似検索に着目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A825A1-6215-9D45-88FC-0A219372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3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5C3D0-3FAA-164E-9FAF-B329D083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u="sng"/>
              <a:t>ストリームデータの</a:t>
            </a:r>
            <a:r>
              <a:rPr kumimoji="1" lang="en-US" altLang="ja-JP" sz="4000" b="1" u="sng" dirty="0"/>
              <a:t>top-k</a:t>
            </a:r>
            <a:r>
              <a:rPr kumimoji="1" lang="ja-JP" altLang="en-US" sz="4000" b="1" u="sng"/>
              <a:t>類似検索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2C6346-6BBE-684C-B405-04E3EE0AF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97024"/>
                <a:ext cx="9144000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ja-JP" altLang="en-US"/>
                  <a:t>ストリームデータ</a:t>
                </a:r>
                <a:endParaRPr lang="en-US" altLang="ja-JP" dirty="0"/>
              </a:p>
              <a:p>
                <a:pPr lvl="1"/>
                <a:r>
                  <a:rPr lang="ja-JP" altLang="en-US"/>
                  <a:t>毎時刻アルファベットが１つ到着</a:t>
                </a:r>
                <a:endParaRPr lang="en-US" altLang="ja-JP" dirty="0"/>
              </a:p>
              <a:p>
                <a:r>
                  <a:rPr lang="ja-JP" altLang="en-US"/>
                  <a:t>データベース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•••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/>
                  <a:t>アルファベットを要素とする</a:t>
                </a:r>
                <a:r>
                  <a:rPr lang="en-US" altLang="ja-JP" dirty="0"/>
                  <a:t>n</a:t>
                </a:r>
                <a:r>
                  <a:rPr lang="ja-JP" altLang="en-US"/>
                  <a:t>個の静的な集合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Top-k</a:t>
                </a:r>
                <a:r>
                  <a:rPr lang="ja-JP" altLang="en-US"/>
                  <a:t>類似検索</a:t>
                </a:r>
                <a:endParaRPr lang="en-US" altLang="ja-JP" dirty="0"/>
              </a:p>
              <a:p>
                <a:pPr lvl="1"/>
                <a:r>
                  <a:rPr lang="ja-JP" altLang="en-US"/>
                  <a:t>時刻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/>
                  <a:t>のクエリ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ストリームデータの直近の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個の要素からなる集合</a:t>
                </a:r>
                <a:endParaRPr lang="en-US" altLang="ja-JP" dirty="0"/>
              </a:p>
              <a:p>
                <a:pPr lvl="1"/>
                <a:r>
                  <a:rPr lang="ja-JP" altLang="en-US"/>
                  <a:t>時刻</a:t>
                </a:r>
                <a:r>
                  <a:rPr lang="en-US" altLang="ja-JP" dirty="0"/>
                  <a:t>t</a:t>
                </a:r>
                <a:r>
                  <a:rPr lang="ja-JP" altLang="en-US"/>
                  <a:t>が変化するとクエリが変化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lvl="1"/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ja-JP" altLang="en-US" i="1">
                    <a:latin typeface="Cambria Math" panose="02040503050406030204" pitchFamily="18" charset="0"/>
                  </a:rPr>
                  <a:t>　　　　　　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>
                    <a:solidFill>
                      <a:srgbClr val="FF0000"/>
                    </a:solidFill>
                  </a:rPr>
                  <a:t>と類似する上位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k</a:t>
                </a:r>
                <a:r>
                  <a:rPr lang="ja-JP" altLang="en-US">
                    <a:solidFill>
                      <a:srgbClr val="FF0000"/>
                    </a:solidFill>
                  </a:rPr>
                  <a:t>個の集合を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ja-JP" altLang="en-US">
                    <a:solidFill>
                      <a:srgbClr val="FF0000"/>
                    </a:solidFill>
                  </a:rPr>
                  <a:t>から毎時刻検索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/>
                  <a:t>類似度計算</a:t>
                </a:r>
                <a:r>
                  <a:rPr lang="en-US" altLang="ja-JP" dirty="0"/>
                  <a:t> : Jaccard</a:t>
                </a:r>
                <a:r>
                  <a:rPr lang="ja-JP" altLang="en-US"/>
                  <a:t>係数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sim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2C6346-6BBE-684C-B405-04E3EE0AF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97024"/>
                <a:ext cx="9144000" cy="5032375"/>
              </a:xfrm>
              <a:blipFill>
                <a:blip r:embed="rId3"/>
                <a:stretch>
                  <a:fillRect l="-833" t="-27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0110B9-970F-F34B-8CE4-C905810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F10A34-D668-E546-8D7B-CFBEDA72403D}"/>
              </a:ext>
            </a:extLst>
          </p:cNvPr>
          <p:cNvSpPr txBox="1"/>
          <p:nvPr/>
        </p:nvSpPr>
        <p:spPr>
          <a:xfrm>
            <a:off x="1583979" y="4513746"/>
            <a:ext cx="597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 b c d  c c b d            </a:t>
            </a:r>
            <a:r>
              <a:rPr lang="ja-JP" altLang="en-US" sz="2400"/>
              <a:t>→</a:t>
            </a:r>
            <a:r>
              <a:rPr lang="en-US" altLang="ja-JP" sz="2400" dirty="0"/>
              <a:t>         a b c d c  c b d a</a:t>
            </a:r>
            <a:r>
              <a:rPr lang="ja-JP" altLang="en-US" sz="2400"/>
              <a:t> </a:t>
            </a:r>
            <a:endParaRPr kumimoji="1" lang="ja-JP" altLang="en-US" sz="2400"/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4091C23B-A509-0846-AA55-DA381D731AB3}"/>
              </a:ext>
            </a:extLst>
          </p:cNvPr>
          <p:cNvSpPr/>
          <p:nvPr/>
        </p:nvSpPr>
        <p:spPr>
          <a:xfrm>
            <a:off x="2480339" y="4534143"/>
            <a:ext cx="1004047" cy="448235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E6C33EF7-EE25-0449-AFA3-B4E03F30A2D1}"/>
              </a:ext>
            </a:extLst>
          </p:cNvPr>
          <p:cNvSpPr/>
          <p:nvPr/>
        </p:nvSpPr>
        <p:spPr>
          <a:xfrm>
            <a:off x="6166999" y="4540606"/>
            <a:ext cx="1004047" cy="4482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201D7E-32C7-A946-B15D-DCC3D7941AD8}"/>
              </a:ext>
            </a:extLst>
          </p:cNvPr>
          <p:cNvSpPr txBox="1"/>
          <p:nvPr/>
        </p:nvSpPr>
        <p:spPr>
          <a:xfrm>
            <a:off x="6775950" y="391155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</a:p>
          <a:p>
            <a:r>
              <a:rPr kumimoji="1" lang="ja-JP" altLang="en-US"/>
              <a:t>↓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C615B5-8E7B-B440-8712-F9B0FF0600F6}"/>
              </a:ext>
            </a:extLst>
          </p:cNvPr>
          <p:cNvSpPr txBox="1"/>
          <p:nvPr/>
        </p:nvSpPr>
        <p:spPr>
          <a:xfrm>
            <a:off x="2982362" y="511188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Cambria Math" panose="02040503050406030204" pitchFamily="18" charset="0"/>
              </a:rPr>
              <a:t>スライディングウインドウ</a:t>
            </a:r>
            <a:endParaRPr lang="en-US" altLang="ja-JP" dirty="0">
              <a:latin typeface="Cambria Math" panose="020405030504060302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89030C-CB64-1B45-9EF7-3F6E24FD9138}"/>
              </a:ext>
            </a:extLst>
          </p:cNvPr>
          <p:cNvSpPr txBox="1"/>
          <p:nvPr/>
        </p:nvSpPr>
        <p:spPr>
          <a:xfrm>
            <a:off x="5937017" y="84335"/>
            <a:ext cx="3410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+mj-ea"/>
              </a:rPr>
              <a:t>参考文献</a:t>
            </a:r>
            <a:r>
              <a:rPr lang="en-US" altLang="ja-JP" sz="1050" dirty="0">
                <a:latin typeface="+mj-ea"/>
              </a:rPr>
              <a:t>:</a:t>
            </a:r>
            <a:r>
              <a:rPr lang="en-US" altLang="ja-JP" sz="1050" dirty="0" err="1">
                <a:latin typeface="+mj-ea"/>
              </a:rPr>
              <a:t>Xiaoning</a:t>
            </a:r>
            <a:r>
              <a:rPr lang="en-US" altLang="ja-JP" sz="1050" dirty="0">
                <a:latin typeface="+mj-ea"/>
              </a:rPr>
              <a:t> </a:t>
            </a:r>
            <a:r>
              <a:rPr lang="en-US" altLang="ja-JP" sz="1050" dirty="0" err="1">
                <a:latin typeface="+mj-ea"/>
              </a:rPr>
              <a:t>Xu,Chuancong</a:t>
            </a:r>
            <a:r>
              <a:rPr lang="en-US" altLang="ja-JP" sz="1050" dirty="0">
                <a:latin typeface="+mj-ea"/>
              </a:rPr>
              <a:t> </a:t>
            </a:r>
            <a:r>
              <a:rPr lang="en-US" altLang="ja-JP" sz="1050" dirty="0" err="1">
                <a:latin typeface="+mj-ea"/>
              </a:rPr>
              <a:t>Gao,Jian</a:t>
            </a:r>
            <a:r>
              <a:rPr lang="en-US" altLang="ja-JP" sz="1050" dirty="0">
                <a:latin typeface="+mj-ea"/>
              </a:rPr>
              <a:t> Pei, </a:t>
            </a:r>
            <a:r>
              <a:rPr lang="en-US" altLang="ja-JP" sz="1050" dirty="0" err="1">
                <a:latin typeface="+mj-ea"/>
              </a:rPr>
              <a:t>Ke</a:t>
            </a:r>
            <a:r>
              <a:rPr lang="en-US" altLang="ja-JP" sz="1050" dirty="0">
                <a:latin typeface="+mj-ea"/>
              </a:rPr>
              <a:t> </a:t>
            </a:r>
            <a:r>
              <a:rPr lang="en-US" altLang="ja-JP" sz="1050" dirty="0" err="1">
                <a:latin typeface="+mj-ea"/>
              </a:rPr>
              <a:t>Wang,Abdullah</a:t>
            </a:r>
            <a:r>
              <a:rPr lang="en-US" altLang="ja-JP" sz="1050" dirty="0">
                <a:latin typeface="+mj-ea"/>
              </a:rPr>
              <a:t> Al-</a:t>
            </a:r>
            <a:r>
              <a:rPr lang="en-US" altLang="ja-JP" sz="1050" dirty="0" err="1">
                <a:latin typeface="+mj-ea"/>
              </a:rPr>
              <a:t>Barakati</a:t>
            </a:r>
            <a:r>
              <a:rPr lang="en-US" altLang="ja-JP" sz="1050" dirty="0">
                <a:latin typeface="+mj-ea"/>
              </a:rPr>
              <a:t>,’Continuous similarity search for evolving queries’</a:t>
            </a:r>
            <a:endParaRPr lang="en-US" altLang="ja-JP" sz="1050" dirty="0"/>
          </a:p>
          <a:p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51238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96857-38ED-D14B-BDBC-11406EBD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22280"/>
            <a:ext cx="7886700" cy="1325563"/>
          </a:xfrm>
        </p:spPr>
        <p:txBody>
          <a:bodyPr/>
          <a:lstStyle/>
          <a:p>
            <a:r>
              <a:rPr lang="en-US" altLang="ja-JP" b="1" u="sng" dirty="0"/>
              <a:t>Min-hash</a:t>
            </a:r>
            <a:endParaRPr kumimoji="1" lang="ja-JP" altLang="en-US" b="1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7A8C401-47B2-014C-9F63-B13C5EDD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77752"/>
                <a:ext cx="9144000" cy="48958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/>
                  <a:t>集合に対する確率的なハッシュ関数</a:t>
                </a:r>
                <a:endParaRPr lang="en-US" altLang="ja-JP" dirty="0"/>
              </a:p>
              <a:p>
                <a:r>
                  <a:rPr lang="ja-JP" altLang="en-US"/>
                  <a:t>ハッシュ値が一致する確率は</a:t>
                </a:r>
                <a:r>
                  <a:rPr lang="en-US" altLang="ja-JP" dirty="0"/>
                  <a:t>Jaccard</a:t>
                </a:r>
                <a:r>
                  <a:rPr lang="ja-JP" altLang="en-US"/>
                  <a:t>係数と一致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r>
                  <a:rPr lang="ja-JP" altLang="en-US"/>
                  <a:t>集合に対する類似検索をハッシュテーブルで実現可能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 </a:t>
                </a:r>
                <a:r>
                  <a:rPr lang="en-US" altLang="ja-JP" sz="2000" dirty="0"/>
                  <a:t>k=5</a:t>
                </a:r>
                <a:r>
                  <a:rPr lang="ja-JP" altLang="en-US" sz="2000"/>
                  <a:t>個のハッシュテーブルに対して、ハッシュ衝突回数を数える</a:t>
                </a:r>
                <a:endParaRPr lang="en-US" altLang="ja-JP" sz="2000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sz="2000"/>
                  <a:t>に注目すると、５個中２個一致しているため</a:t>
                </a:r>
                <a:r>
                  <a:rPr lang="en-US" altLang="ja-JP" sz="2000" dirty="0"/>
                  <a:t>Jaccard</a:t>
                </a:r>
                <a:r>
                  <a:rPr lang="ja-JP" altLang="en-US" sz="2000"/>
                  <a:t>係数の値は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2/5</m:t>
                    </m:r>
                  </m:oMath>
                </a14:m>
                <a:r>
                  <a:rPr lang="ja-JP" altLang="en-US" sz="2000"/>
                  <a:t>となる</a:t>
                </a:r>
                <a:endParaRPr lang="ja-JP" altLang="ja-JP" sz="20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7A8C401-47B2-014C-9F63-B13C5EDD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7752"/>
                <a:ext cx="9144000" cy="4895851"/>
              </a:xfrm>
              <a:blipFill>
                <a:blip r:embed="rId3"/>
                <a:stretch>
                  <a:fillRect l="-1111" t="-2850" b="-12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2973A9-DB6A-D64F-94AA-4BA44886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4F282C5-177B-C14D-8600-70A4BC4AF8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767774"/>
                  </p:ext>
                </p:extLst>
              </p:nvPr>
            </p:nvGraphicFramePr>
            <p:xfrm>
              <a:off x="1763070" y="3748762"/>
              <a:ext cx="603660" cy="18300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36600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4F282C5-177B-C14D-8600-70A4BC4AF8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767774"/>
                  </p:ext>
                </p:extLst>
              </p:nvPr>
            </p:nvGraphicFramePr>
            <p:xfrm>
              <a:off x="1763070" y="3748762"/>
              <a:ext cx="603660" cy="18300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36600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34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36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30D973BA-CE39-664B-974A-8FAAF95E19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829763"/>
                  </p:ext>
                </p:extLst>
              </p:nvPr>
            </p:nvGraphicFramePr>
            <p:xfrm>
              <a:off x="7020451" y="3748762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30D973BA-CE39-664B-974A-8FAAF95E19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829763"/>
                  </p:ext>
                </p:extLst>
              </p:nvPr>
            </p:nvGraphicFramePr>
            <p:xfrm>
              <a:off x="7020451" y="3748762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t="-1034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t="-3034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t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3FCE4D72-9A37-4C43-9121-408C4437C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531120"/>
                  </p:ext>
                </p:extLst>
              </p:nvPr>
            </p:nvGraphicFramePr>
            <p:xfrm>
              <a:off x="3045368" y="3748762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259678"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3FCE4D72-9A37-4C43-9121-408C4437C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531120"/>
                  </p:ext>
                </p:extLst>
              </p:nvPr>
            </p:nvGraphicFramePr>
            <p:xfrm>
              <a:off x="3045368" y="3748762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t="-1034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t="-2034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66DDA9-2FD1-CE4F-A716-C7512E334ED3}"/>
                  </a:ext>
                </a:extLst>
              </p:cNvPr>
              <p:cNvSpPr txBox="1"/>
              <p:nvPr/>
            </p:nvSpPr>
            <p:spPr>
              <a:xfrm>
                <a:off x="1278936" y="4109764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66DDA9-2FD1-CE4F-A716-C7512E33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36" y="4109764"/>
                <a:ext cx="657872" cy="369332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B5EE5A7-170C-1B41-B61D-D5CAF4E64ADD}"/>
                  </a:ext>
                </a:extLst>
              </p:cNvPr>
              <p:cNvSpPr txBox="1"/>
              <p:nvPr/>
            </p:nvSpPr>
            <p:spPr>
              <a:xfrm>
                <a:off x="6618665" y="4129739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B5EE5A7-170C-1B41-B61D-D5CAF4E6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65" y="4129739"/>
                <a:ext cx="65787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67AE053-8835-F743-A232-D85DACD0EFA4}"/>
                  </a:ext>
                </a:extLst>
              </p:cNvPr>
              <p:cNvSpPr txBox="1"/>
              <p:nvPr/>
            </p:nvSpPr>
            <p:spPr>
              <a:xfrm>
                <a:off x="2600709" y="4100542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67AE053-8835-F743-A232-D85DACD0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09" y="4100542"/>
                <a:ext cx="657872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B9CD96-489F-9941-99FB-3DF01A04A353}"/>
              </a:ext>
            </a:extLst>
          </p:cNvPr>
          <p:cNvSpPr txBox="1"/>
          <p:nvPr/>
        </p:nvSpPr>
        <p:spPr>
          <a:xfrm>
            <a:off x="1690130" y="2878252"/>
            <a:ext cx="571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Min-hash</a:t>
            </a:r>
            <a:r>
              <a:rPr lang="ja-JP" altLang="en-US" sz="2400" b="1"/>
              <a:t>を用いた</a:t>
            </a:r>
            <a:r>
              <a:rPr lang="en-US" altLang="ja-JP" sz="2400" b="1" dirty="0"/>
              <a:t>Jaccard</a:t>
            </a:r>
            <a:r>
              <a:rPr lang="ja-JP" altLang="en-US" sz="2400" b="1"/>
              <a:t>係数の近似計算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464093-DBB4-B04C-8BC1-FA510240FB2E}"/>
              </a:ext>
            </a:extLst>
          </p:cNvPr>
          <p:cNvSpPr txBox="1"/>
          <p:nvPr/>
        </p:nvSpPr>
        <p:spPr>
          <a:xfrm>
            <a:off x="1914057" y="557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EDA973-DCB3-854B-80B0-7A50D2C87EA0}"/>
              </a:ext>
            </a:extLst>
          </p:cNvPr>
          <p:cNvSpPr txBox="1"/>
          <p:nvPr/>
        </p:nvSpPr>
        <p:spPr>
          <a:xfrm>
            <a:off x="7165841" y="555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F69D52-7FBE-9645-9EA2-605B28542E19}"/>
              </a:ext>
            </a:extLst>
          </p:cNvPr>
          <p:cNvSpPr txBox="1"/>
          <p:nvPr/>
        </p:nvSpPr>
        <p:spPr>
          <a:xfrm>
            <a:off x="3227990" y="557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9FB2B66E-AF27-BD4B-9D14-8F7AB95BE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010109"/>
                  </p:ext>
                </p:extLst>
              </p:nvPr>
            </p:nvGraphicFramePr>
            <p:xfrm>
              <a:off x="4389620" y="3748762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259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9FB2B66E-AF27-BD4B-9D14-8F7AB95BE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010109"/>
                  </p:ext>
                </p:extLst>
              </p:nvPr>
            </p:nvGraphicFramePr>
            <p:xfrm>
              <a:off x="4389620" y="3748762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0"/>
                          <a:stretch>
                            <a:fillRect t="-344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0"/>
                          <a:stretch>
                            <a:fillRect t="-3034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 18">
                <a:extLst>
                  <a:ext uri="{FF2B5EF4-FFF2-40B4-BE49-F238E27FC236}">
                    <a16:creationId xmlns:a16="http://schemas.microsoft.com/office/drawing/2014/main" id="{9948C4B9-7D08-FA4B-AF9E-48D5BF400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3209"/>
                  </p:ext>
                </p:extLst>
              </p:nvPr>
            </p:nvGraphicFramePr>
            <p:xfrm>
              <a:off x="5676199" y="3750277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259678"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2596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 18">
                <a:extLst>
                  <a:ext uri="{FF2B5EF4-FFF2-40B4-BE49-F238E27FC236}">
                    <a16:creationId xmlns:a16="http://schemas.microsoft.com/office/drawing/2014/main" id="{9948C4B9-7D08-FA4B-AF9E-48D5BF400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3209"/>
                  </p:ext>
                </p:extLst>
              </p:nvPr>
            </p:nvGraphicFramePr>
            <p:xfrm>
              <a:off x="5676199" y="3750277"/>
              <a:ext cx="60366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3660">
                      <a:extLst>
                        <a:ext uri="{9D8B030D-6E8A-4147-A177-3AD203B41FA5}">
                          <a16:colId xmlns:a16="http://schemas.microsoft.com/office/drawing/2014/main" val="30536013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75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7658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t="-2034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330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34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9846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9D9B19-FC7A-864C-8908-A208B1ED9B3C}"/>
              </a:ext>
            </a:extLst>
          </p:cNvPr>
          <p:cNvSpPr txBox="1"/>
          <p:nvPr/>
        </p:nvSpPr>
        <p:spPr>
          <a:xfrm>
            <a:off x="5853224" y="555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EE623B-92F6-384F-869F-E94AAB1C04AE}"/>
              </a:ext>
            </a:extLst>
          </p:cNvPr>
          <p:cNvSpPr txBox="1"/>
          <p:nvPr/>
        </p:nvSpPr>
        <p:spPr>
          <a:xfrm>
            <a:off x="4540607" y="5577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C3643A3-E552-6D4F-9AED-A2C48000F4C3}"/>
                  </a:ext>
                </a:extLst>
              </p:cNvPr>
              <p:cNvSpPr txBox="1"/>
              <p:nvPr/>
            </p:nvSpPr>
            <p:spPr>
              <a:xfrm>
                <a:off x="3948457" y="4100542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C3643A3-E552-6D4F-9AED-A2C4800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57" y="4100542"/>
                <a:ext cx="657872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50813F4-C407-BD48-AFEC-BC25C9B180BC}"/>
                  </a:ext>
                </a:extLst>
              </p:cNvPr>
              <p:cNvSpPr txBox="1"/>
              <p:nvPr/>
            </p:nvSpPr>
            <p:spPr>
              <a:xfrm>
                <a:off x="5285752" y="4100351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50813F4-C407-BD48-AFEC-BC25C9B1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752" y="4100351"/>
                <a:ext cx="657872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4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38119-A35A-4F42-8A06-1953B9E8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15" y="-134500"/>
            <a:ext cx="7886700" cy="1325563"/>
          </a:xfrm>
        </p:spPr>
        <p:txBody>
          <a:bodyPr/>
          <a:lstStyle/>
          <a:p>
            <a:r>
              <a:rPr lang="ja-JP" altLang="en-US" b="1" u="sng"/>
              <a:t>近似解法</a:t>
            </a:r>
            <a:endParaRPr kumimoji="1" lang="ja-JP" altLang="en-US" b="1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CFC7A3-5C4E-704B-B6D7-ADD27BABA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06396"/>
                <a:ext cx="9144000" cy="585160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クエリ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/>
                  <a:t>のハッシュ値を</a:t>
                </a:r>
                <a:r>
                  <a:rPr lang="en-US" altLang="ja-JP" dirty="0"/>
                  <a:t>Min-hash</a:t>
                </a:r>
                <a:r>
                  <a:rPr lang="ja-JP" altLang="en-US"/>
                  <a:t>で計算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が一致した箇所は</a:t>
                </a:r>
                <a:r>
                  <a:rPr lang="en-US" altLang="ja-JP" dirty="0"/>
                  <a:t>Jaccard</a:t>
                </a:r>
                <a:r>
                  <a:rPr lang="ja-JP" altLang="en-US"/>
                  <a:t>係数の値を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減少</m:t>
                    </m:r>
                  </m:oMath>
                </a14:m>
                <a:endParaRPr lang="en-US" altLang="ja-JP" dirty="0"/>
              </a:p>
              <a:p>
                <a:pPr lvl="2"/>
                <a:r>
                  <a:rPr lang="en-US" altLang="ja-JP" dirty="0"/>
                  <a:t>k=5</a:t>
                </a:r>
                <a:r>
                  <a:rPr lang="ja-JP" altLang="en-US"/>
                  <a:t>の時、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の値を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dirty="0"/>
                  <a:t>減少させ、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/>
                  <a:t>との値を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/>
                  <a:t>減少させる</a:t>
                </a:r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が一致した箇所は</a:t>
                </a:r>
                <a:r>
                  <a:rPr lang="en-US" altLang="ja-JP" dirty="0"/>
                  <a:t>Jaccard</a:t>
                </a:r>
                <a:r>
                  <a:rPr lang="ja-JP" altLang="en-US"/>
                  <a:t>係数の値を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ja-JP" altLang="en-US" dirty="0"/>
                  <a:t>増加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k=5</a:t>
                </a:r>
                <a:r>
                  <a:rPr lang="ja-JP" altLang="en-US"/>
                  <a:t>の時、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ja-JP" altLang="en-US"/>
                  <a:t>の値を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dirty="0"/>
                  <a:t>増加させ、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の値を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/>
                  <a:t>増加させる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fontAlgn="t"/>
                <a:endParaRPr lang="ja-JP" altLang="ja-JP"/>
              </a:p>
              <a:p>
                <a:pPr marL="0" indent="0" fontAlgn="t">
                  <a:buNone/>
                </a:pPr>
                <a:endParaRPr lang="ja-JP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CFC7A3-5C4E-704B-B6D7-ADD27BAB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06396"/>
                <a:ext cx="9144000" cy="5851603"/>
              </a:xfrm>
              <a:blipFill>
                <a:blip r:embed="rId3"/>
                <a:stretch>
                  <a:fillRect l="-1111" t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79D82-534B-F04B-AA76-18E34E55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3B960B-EBF3-9848-82FF-D2078B56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69" y="4280664"/>
            <a:ext cx="6192709" cy="19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832C4-4CA0-0A4B-B0C1-0E550D1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/>
              <a:t>本研究で扱う問題</a:t>
            </a:r>
            <a:endParaRPr kumimoji="1" lang="ja-JP" altLang="en-US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1B081F-BC97-0A47-BDC3-F3F6444F6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144000" cy="4351338"/>
              </a:xfrm>
            </p:spPr>
            <p:txBody>
              <a:bodyPr/>
              <a:lstStyle/>
              <a:p>
                <a:r>
                  <a:rPr kumimoji="1" lang="ja-JP" altLang="en-US"/>
                  <a:t>クエリ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アルファベット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あり、変化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しない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データベース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),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),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•••,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/>
                  <a:t>は毎時刻更新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3200" b="1"/>
                  <a:t>研究目的</a:t>
                </a:r>
                <a:r>
                  <a:rPr lang="ja-JP" altLang="en-US"/>
                  <a:t>　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新しい問題設定に対して、</a:t>
                </a:r>
                <a:r>
                  <a:rPr lang="en-US" altLang="ja-JP" dirty="0"/>
                  <a:t>Min-hash</a:t>
                </a:r>
                <a:r>
                  <a:rPr lang="ja-JP" altLang="en-US"/>
                  <a:t>を使った高速近似解法を構築する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1B081F-BC97-0A47-BDC3-F3F6444F6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144000" cy="4351338"/>
              </a:xfrm>
              <a:blipFill>
                <a:blip r:embed="rId3"/>
                <a:stretch>
                  <a:fillRect l="-1667" t="-2632" b="-8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2AD5CE-522F-6048-8A6C-3B2F2921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FE8BEB-167A-2B4B-8710-0D88265036C0}"/>
              </a:ext>
            </a:extLst>
          </p:cNvPr>
          <p:cNvSpPr txBox="1"/>
          <p:nvPr/>
        </p:nvSpPr>
        <p:spPr>
          <a:xfrm>
            <a:off x="1583979" y="3150829"/>
            <a:ext cx="597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 b c d  c c b d            </a:t>
            </a:r>
            <a:r>
              <a:rPr lang="ja-JP" altLang="en-US" sz="2400"/>
              <a:t>→</a:t>
            </a:r>
            <a:r>
              <a:rPr lang="en-US" altLang="ja-JP" sz="2400" dirty="0"/>
              <a:t>         a b c d c  c b d a</a:t>
            </a:r>
            <a:r>
              <a:rPr lang="ja-JP" altLang="en-US" sz="2400"/>
              <a:t> </a:t>
            </a:r>
            <a:endParaRPr kumimoji="1" lang="ja-JP" altLang="en-US" sz="2400"/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CE97E3F1-FE20-B14B-8C24-C21F66B85A9D}"/>
              </a:ext>
            </a:extLst>
          </p:cNvPr>
          <p:cNvSpPr/>
          <p:nvPr/>
        </p:nvSpPr>
        <p:spPr>
          <a:xfrm>
            <a:off x="2484914" y="3198763"/>
            <a:ext cx="1004047" cy="448235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6979E25E-DAC9-1846-9290-11A5F99EAE8E}"/>
              </a:ext>
            </a:extLst>
          </p:cNvPr>
          <p:cNvSpPr/>
          <p:nvPr/>
        </p:nvSpPr>
        <p:spPr>
          <a:xfrm>
            <a:off x="6117745" y="3198763"/>
            <a:ext cx="1004047" cy="4482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F07841-BF0F-3942-9EE1-92C8D8F4EB3F}"/>
                  </a:ext>
                </a:extLst>
              </p:cNvPr>
              <p:cNvSpPr txBox="1"/>
              <p:nvPr/>
            </p:nvSpPr>
            <p:spPr>
              <a:xfrm>
                <a:off x="2774987" y="3694932"/>
                <a:ext cx="678455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F07841-BF0F-3942-9EE1-92C8D8F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987" y="3694932"/>
                <a:ext cx="678455" cy="39600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144122-C250-5144-9236-09CCE85EDCAC}"/>
                  </a:ext>
                </a:extLst>
              </p:cNvPr>
              <p:cNvSpPr txBox="1"/>
              <p:nvPr/>
            </p:nvSpPr>
            <p:spPr>
              <a:xfrm>
                <a:off x="6407818" y="3660428"/>
                <a:ext cx="898066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144122-C250-5144-9236-09CCE85E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18" y="3660428"/>
                <a:ext cx="898066" cy="396006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D7E2B9-A91B-B347-9FBE-103A09A6C475}"/>
                  </a:ext>
                </a:extLst>
              </p:cNvPr>
              <p:cNvSpPr txBox="1"/>
              <p:nvPr/>
            </p:nvSpPr>
            <p:spPr>
              <a:xfrm>
                <a:off x="3667282" y="4337746"/>
                <a:ext cx="1832618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/>
                  <a:t>の時刻変化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D7E2B9-A91B-B347-9FBE-103A09A6C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82" y="4337746"/>
                <a:ext cx="1832618" cy="396006"/>
              </a:xfrm>
              <a:prstGeom prst="rect">
                <a:avLst/>
              </a:prstGeom>
              <a:blipFill>
                <a:blip r:embed="rId6"/>
                <a:stretch>
                  <a:fillRect t="-6250" r="-1379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F9FF63-DA04-EA40-820D-41A4CE4D22A8}"/>
              </a:ext>
            </a:extLst>
          </p:cNvPr>
          <p:cNvSpPr txBox="1"/>
          <p:nvPr/>
        </p:nvSpPr>
        <p:spPr>
          <a:xfrm>
            <a:off x="4247762" y="3571235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/>
              <a:t>↑</a:t>
            </a:r>
            <a:endParaRPr kumimoji="1" lang="en-US" altLang="ja-JP" sz="2000" b="1" dirty="0"/>
          </a:p>
          <a:p>
            <a:pPr algn="ctr"/>
            <a:r>
              <a:rPr lang="en-US" altLang="ja-JP" sz="2000" b="1" dirty="0"/>
              <a:t>a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32355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BC00C2-B51E-4645-9198-27801DDB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144000" cy="4351338"/>
              </a:xfrm>
            </p:spPr>
            <p:txBody>
              <a:bodyPr/>
              <a:lstStyle/>
              <a:p>
                <a:r>
                  <a:rPr lang="ja-JP" altLang="en-US"/>
                  <a:t>データベースの全集合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に対して、毎時刻ハッシュ値の再計算が必要→オーバーヘッド大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BC00C2-B51E-4645-9198-27801DDB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144000" cy="4351338"/>
              </a:xfrm>
              <a:blipFill>
                <a:blip r:embed="rId3"/>
                <a:stretch>
                  <a:fillRect l="-1111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61A96FC-7C7B-E14C-8FC1-5246F4C7E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40300"/>
              </p:ext>
            </p:extLst>
          </p:nvPr>
        </p:nvGraphicFramePr>
        <p:xfrm>
          <a:off x="1586305" y="3746200"/>
          <a:ext cx="1927860" cy="2225040"/>
        </p:xfrm>
        <a:graphic>
          <a:graphicData uri="http://schemas.openxmlformats.org/drawingml/2006/table">
            <a:tbl>
              <a:tblPr firstRow="1" bandRow="1"/>
              <a:tblGrid>
                <a:gridCol w="1927860">
                  <a:extLst>
                    <a:ext uri="{9D8B030D-6E8A-4147-A177-3AD203B41FA5}">
                      <a16:colId xmlns:a16="http://schemas.microsoft.com/office/drawing/2014/main" val="305360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6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3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315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15EA6-CF26-024D-9CBA-2FBDD88EF507}"/>
                  </a:ext>
                </a:extLst>
              </p:cNvPr>
              <p:cNvSpPr txBox="1"/>
              <p:nvPr/>
            </p:nvSpPr>
            <p:spPr>
              <a:xfrm>
                <a:off x="3298359" y="3746200"/>
                <a:ext cx="118885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15EA6-CF26-024D-9CBA-2FBDD88E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59" y="3746200"/>
                <a:ext cx="1188852" cy="39600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414ED7-48CE-5141-80B1-413AEED6EBB4}"/>
              </a:ext>
            </a:extLst>
          </p:cNvPr>
          <p:cNvSpPr txBox="1"/>
          <p:nvPr/>
        </p:nvSpPr>
        <p:spPr>
          <a:xfrm>
            <a:off x="1982964" y="3212003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時刻　</a:t>
            </a:r>
            <a:r>
              <a:rPr kumimoji="1" lang="en-US" altLang="ja-JP" dirty="0"/>
              <a:t>t-1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C1F3DE4-FB10-B342-9D2E-8BD127F28B67}"/>
                  </a:ext>
                </a:extLst>
              </p:cNvPr>
              <p:cNvSpPr txBox="1"/>
              <p:nvPr/>
            </p:nvSpPr>
            <p:spPr>
              <a:xfrm>
                <a:off x="1092750" y="4489388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C1F3DE4-FB10-B342-9D2E-8BD127F2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50" y="4489388"/>
                <a:ext cx="657872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9A3BC12-A882-D547-8B39-78008D2C2BB3}"/>
                  </a:ext>
                </a:extLst>
              </p:cNvPr>
              <p:cNvSpPr txBox="1"/>
              <p:nvPr/>
            </p:nvSpPr>
            <p:spPr>
              <a:xfrm>
                <a:off x="3298359" y="4489388"/>
                <a:ext cx="118885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9A3BC12-A882-D547-8B39-78008D2C2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59" y="4489388"/>
                <a:ext cx="1188852" cy="396006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9918EC2-AF4D-7D4E-90DB-538848FFAB4F}"/>
                  </a:ext>
                </a:extLst>
              </p:cNvPr>
              <p:cNvSpPr txBox="1"/>
              <p:nvPr/>
            </p:nvSpPr>
            <p:spPr>
              <a:xfrm>
                <a:off x="3298358" y="5594010"/>
                <a:ext cx="118885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(6,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9918EC2-AF4D-7D4E-90DB-538848FF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58" y="5594010"/>
                <a:ext cx="1188852" cy="396006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2A6486-BF81-164C-9E67-30605C037C22}"/>
              </a:ext>
            </a:extLst>
          </p:cNvPr>
          <p:cNvSpPr txBox="1"/>
          <p:nvPr/>
        </p:nvSpPr>
        <p:spPr>
          <a:xfrm>
            <a:off x="4572000" y="448938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EDBB777-E687-3F46-A527-0F9CE9A49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68524"/>
              </p:ext>
            </p:extLst>
          </p:nvPr>
        </p:nvGraphicFramePr>
        <p:xfrm>
          <a:off x="5903039" y="3738302"/>
          <a:ext cx="1927860" cy="2225040"/>
        </p:xfrm>
        <a:graphic>
          <a:graphicData uri="http://schemas.openxmlformats.org/drawingml/2006/table">
            <a:tbl>
              <a:tblPr firstRow="1" bandRow="1"/>
              <a:tblGrid>
                <a:gridCol w="1927860">
                  <a:extLst>
                    <a:ext uri="{9D8B030D-6E8A-4147-A177-3AD203B41FA5}">
                      <a16:colId xmlns:a16="http://schemas.microsoft.com/office/drawing/2014/main" val="305360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6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3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315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6CC930B-C1FA-3C44-A230-F78E292A076C}"/>
                  </a:ext>
                </a:extLst>
              </p:cNvPr>
              <p:cNvSpPr txBox="1"/>
              <p:nvPr/>
            </p:nvSpPr>
            <p:spPr>
              <a:xfrm>
                <a:off x="5404162" y="4481490"/>
                <a:ext cx="657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6CC930B-C1FA-3C44-A230-F78E292A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62" y="4481490"/>
                <a:ext cx="65787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C144A6-2995-6745-9E71-8C7CBC25ADEF}"/>
                  </a:ext>
                </a:extLst>
              </p:cNvPr>
              <p:cNvSpPr txBox="1"/>
              <p:nvPr/>
            </p:nvSpPr>
            <p:spPr>
              <a:xfrm>
                <a:off x="7597350" y="4120056"/>
                <a:ext cx="96924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C144A6-2995-6745-9E71-8C7CBC25A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350" y="4120056"/>
                <a:ext cx="969240" cy="39600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A251F6-0118-4E4A-BE36-3808887819F6}"/>
                  </a:ext>
                </a:extLst>
              </p:cNvPr>
              <p:cNvSpPr txBox="1"/>
              <p:nvPr/>
            </p:nvSpPr>
            <p:spPr>
              <a:xfrm>
                <a:off x="7588875" y="3746200"/>
                <a:ext cx="96924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(4,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A251F6-0118-4E4A-BE36-38088878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875" y="3746200"/>
                <a:ext cx="969240" cy="39600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FF3B0E9-E9EB-9B4D-9A62-890DCCE7648D}"/>
                  </a:ext>
                </a:extLst>
              </p:cNvPr>
              <p:cNvSpPr txBox="1"/>
              <p:nvPr/>
            </p:nvSpPr>
            <p:spPr>
              <a:xfrm>
                <a:off x="7615093" y="4833847"/>
                <a:ext cx="96924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(5,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FF3B0E9-E9EB-9B4D-9A62-890DCCE7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093" y="4833847"/>
                <a:ext cx="969240" cy="39600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A19D5B-5171-AA48-99D3-DA47348E8612}"/>
              </a:ext>
            </a:extLst>
          </p:cNvPr>
          <p:cNvSpPr txBox="1"/>
          <p:nvPr/>
        </p:nvSpPr>
        <p:spPr>
          <a:xfrm>
            <a:off x="6389915" y="321791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時刻　</a:t>
            </a:r>
            <a:r>
              <a:rPr kumimoji="1" lang="en-US" altLang="ja-JP" dirty="0"/>
              <a:t>t</a:t>
            </a:r>
            <a:endParaRPr kumimoji="1" lang="ja-JP" altLang="en-US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3BB8A9BB-F0C8-1E4E-A411-B88F911C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418D92A7-E347-E04E-83A5-D6D3C2B9EB3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8138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u="sng"/>
              <a:t>既存手法を単純に拡張した場合</a:t>
            </a:r>
          </a:p>
        </p:txBody>
      </p:sp>
    </p:spTree>
    <p:extLst>
      <p:ext uri="{BB962C8B-B14F-4D97-AF65-F5344CB8AC3E}">
        <p14:creationId xmlns:p14="http://schemas.microsoft.com/office/powerpoint/2010/main" val="228531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78703-5E3A-4A46-B55A-618FF27F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365126"/>
            <a:ext cx="9047747" cy="1325563"/>
          </a:xfrm>
        </p:spPr>
        <p:txBody>
          <a:bodyPr>
            <a:normAutofit/>
          </a:bodyPr>
          <a:lstStyle/>
          <a:p>
            <a:r>
              <a:rPr lang="ja-JP" altLang="en-US" b="1" u="sng"/>
              <a:t>オーバーヘッドを減らす</a:t>
            </a:r>
            <a:r>
              <a:rPr kumimoji="1" lang="ja-JP" altLang="en-US" b="1" u="sng"/>
              <a:t>アイデア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79E057-18EC-D64D-A8AC-B51963F75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2074"/>
                <a:ext cx="7886700" cy="4624889"/>
              </a:xfrm>
            </p:spPr>
            <p:txBody>
              <a:bodyPr/>
              <a:lstStyle/>
              <a:p>
                <a:r>
                  <a:rPr kumimoji="1" lang="ja-JP" altLang="en-US"/>
                  <a:t>データベースの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の部分集合に対して、ハッシュ値を計算</a:t>
                </a:r>
                <a:r>
                  <a:rPr lang="ja-JP" altLang="en-US"/>
                  <a:t>して、ハッシュテーブルに登録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/>
                  <a:t>→ハッシュ値の更新回数を減らす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79E057-18EC-D64D-A8AC-B51963F75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2074"/>
                <a:ext cx="7886700" cy="4624889"/>
              </a:xfrm>
              <a:blipFill>
                <a:blip r:embed="rId3"/>
                <a:stretch>
                  <a:fillRect l="-1447" t="-1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1FA1B6-2BAE-4A42-B538-2A97DD7FD366}"/>
              </a:ext>
            </a:extLst>
          </p:cNvPr>
          <p:cNvSpPr txBox="1"/>
          <p:nvPr/>
        </p:nvSpPr>
        <p:spPr>
          <a:xfrm>
            <a:off x="4375472" y="400129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F9AC49-D473-404F-BE38-2AD6379A6CC9}"/>
              </a:ext>
            </a:extLst>
          </p:cNvPr>
          <p:cNvSpPr txBox="1"/>
          <p:nvPr/>
        </p:nvSpPr>
        <p:spPr>
          <a:xfrm>
            <a:off x="4375472" y="508688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↓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A93BA6F-F80B-FE4F-BC24-FFBE200BCE37}"/>
                  </a:ext>
                </a:extLst>
              </p:cNvPr>
              <p:cNvSpPr txBox="1"/>
              <p:nvPr/>
            </p:nvSpPr>
            <p:spPr>
              <a:xfrm>
                <a:off x="267012" y="3324711"/>
                <a:ext cx="6882328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時刻</a:t>
                </a:r>
                <a:r>
                  <a:rPr kumimoji="1" lang="en-US" altLang="ja-JP" sz="2400" dirty="0"/>
                  <a:t> t: 	a, b, c, d, {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c, d, a, a</a:t>
                </a:r>
                <a:r>
                  <a:rPr kumimoji="1" lang="en-US" altLang="ja-JP" sz="2400" dirty="0"/>
                  <a:t>}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A93BA6F-F80B-FE4F-BC24-FFBE200B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2" y="3324711"/>
                <a:ext cx="6882328" cy="497252"/>
              </a:xfrm>
              <a:prstGeom prst="rect">
                <a:avLst/>
              </a:prstGeom>
              <a:blipFill>
                <a:blip r:embed="rId4"/>
                <a:stretch>
                  <a:fillRect l="-1289" t="-7500" b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A9DA4-4495-854E-B725-7BB45D12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230B323-FACD-464E-ADE7-E1C79F1BBAAA}"/>
                  </a:ext>
                </a:extLst>
              </p:cNvPr>
              <p:cNvSpPr txBox="1"/>
              <p:nvPr/>
            </p:nvSpPr>
            <p:spPr>
              <a:xfrm>
                <a:off x="284941" y="4366129"/>
                <a:ext cx="6882328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時刻</a:t>
                </a:r>
                <a:r>
                  <a:rPr kumimoji="1" lang="en-US" altLang="ja-JP" sz="2400" dirty="0"/>
                  <a:t> t+2: </a:t>
                </a:r>
                <a:r>
                  <a:rPr lang="en-US" altLang="ja-JP" sz="2400" dirty="0"/>
                  <a:t>      </a:t>
                </a:r>
                <a:r>
                  <a:rPr kumimoji="1" lang="en-US" altLang="ja-JP" sz="2400" dirty="0"/>
                  <a:t>a, b,   c, d, {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c, d, a, a</a:t>
                </a:r>
                <a:r>
                  <a:rPr kumimoji="1" lang="en-US" altLang="ja-JP" sz="2400" dirty="0"/>
                  <a:t>}, b, c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sub>
                    </m:sSub>
                  </m:oMath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230B323-FACD-464E-ADE7-E1C79F1BB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1" y="4366129"/>
                <a:ext cx="6882328" cy="497252"/>
              </a:xfrm>
              <a:prstGeom prst="rect">
                <a:avLst/>
              </a:prstGeom>
              <a:blipFill>
                <a:blip r:embed="rId5"/>
                <a:stretch>
                  <a:fillRect l="-1289" t="-7500" b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CA5B19D-D60B-654C-B2B2-CA8ED17F2947}"/>
                  </a:ext>
                </a:extLst>
              </p:cNvPr>
              <p:cNvSpPr txBox="1"/>
              <p:nvPr/>
            </p:nvSpPr>
            <p:spPr>
              <a:xfrm>
                <a:off x="284940" y="5553993"/>
                <a:ext cx="8230409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時刻</a:t>
                </a:r>
                <a:r>
                  <a:rPr kumimoji="1" lang="en-US" altLang="ja-JP" sz="2400" dirty="0"/>
                  <a:t> t+4:       a, b, c, d,   {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c, d, a, a</a:t>
                </a:r>
                <a:r>
                  <a:rPr kumimoji="1" lang="en-US" altLang="ja-JP" sz="2400" dirty="0"/>
                  <a:t>}, b, c, a,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sub>
                    </m:sSub>
                  </m:oMath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CA5B19D-D60B-654C-B2B2-CA8ED17F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0" y="5553993"/>
                <a:ext cx="8230409" cy="497252"/>
              </a:xfrm>
              <a:prstGeom prst="rect">
                <a:avLst/>
              </a:prstGeom>
              <a:blipFill>
                <a:blip r:embed="rId6"/>
                <a:stretch>
                  <a:fillRect l="-1079" t="-5000" b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レーム 3">
            <a:extLst>
              <a:ext uri="{FF2B5EF4-FFF2-40B4-BE49-F238E27FC236}">
                <a16:creationId xmlns:a16="http://schemas.microsoft.com/office/drawing/2014/main" id="{9DB99975-0E47-0A40-B5DF-4A58344111C2}"/>
              </a:ext>
            </a:extLst>
          </p:cNvPr>
          <p:cNvSpPr/>
          <p:nvPr/>
        </p:nvSpPr>
        <p:spPr>
          <a:xfrm>
            <a:off x="3185064" y="5560666"/>
            <a:ext cx="2773869" cy="461665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840DBE7F-0E1F-7C4F-805A-1F634FC9BD99}"/>
              </a:ext>
            </a:extLst>
          </p:cNvPr>
          <p:cNvSpPr/>
          <p:nvPr/>
        </p:nvSpPr>
        <p:spPr>
          <a:xfrm>
            <a:off x="1994659" y="3333930"/>
            <a:ext cx="2773869" cy="461665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13E1789E-BA3F-1F4E-A1D3-D7854F760C51}"/>
              </a:ext>
            </a:extLst>
          </p:cNvPr>
          <p:cNvSpPr/>
          <p:nvPr/>
        </p:nvSpPr>
        <p:spPr>
          <a:xfrm>
            <a:off x="2604259" y="4345492"/>
            <a:ext cx="2773869" cy="461665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7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E728B-3E79-3944-9D89-02F8286D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/>
              <a:t>進捗状況と今後の予定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D305A-6215-A541-8FEC-4DB04EAF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進捗状況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テーマ決定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今後の予定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高速化のアイデアに対して、精度低下を抑える方法の検討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CDC044-0B86-AD46-9A50-80787751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9D99-B8C1-5B42-B1AF-69B24830D69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03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695</Words>
  <Application>Microsoft Macintosh PowerPoint</Application>
  <PresentationFormat>画面に合わせる (4:3)</PresentationFormat>
  <Paragraphs>164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.Hiragino Kaku Gothic Interface W3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集合間類似度を用いたストリームデータのtop-k類似検索におけるmin-hashを用いた近似解法</vt:lpstr>
      <vt:lpstr>研究背景</vt:lpstr>
      <vt:lpstr>ストリームデータのtop-k類似検索</vt:lpstr>
      <vt:lpstr>Min-hash</vt:lpstr>
      <vt:lpstr>近似解法</vt:lpstr>
      <vt:lpstr>本研究で扱う問題</vt:lpstr>
      <vt:lpstr>PowerPoint プレゼンテーション</vt:lpstr>
      <vt:lpstr>オーバーヘッドを減らすアイデア</vt:lpstr>
      <vt:lpstr>進捗状況と今後の予定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三原 寛寿</cp:lastModifiedBy>
  <cp:revision>60</cp:revision>
  <dcterms:created xsi:type="dcterms:W3CDTF">2019-09-26T09:04:47Z</dcterms:created>
  <dcterms:modified xsi:type="dcterms:W3CDTF">2019-10-02T04:18:35Z</dcterms:modified>
</cp:coreProperties>
</file>