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0" r:id="rId1"/>
  </p:sldMasterIdLst>
  <p:notesMasterIdLst>
    <p:notesMasterId r:id="rId21"/>
  </p:notesMasterIdLst>
  <p:sldIdLst>
    <p:sldId id="256" r:id="rId2"/>
    <p:sldId id="282" r:id="rId3"/>
    <p:sldId id="284" r:id="rId4"/>
    <p:sldId id="261" r:id="rId5"/>
    <p:sldId id="285" r:id="rId6"/>
    <p:sldId id="292" r:id="rId7"/>
    <p:sldId id="286" r:id="rId8"/>
    <p:sldId id="303" r:id="rId9"/>
    <p:sldId id="287" r:id="rId10"/>
    <p:sldId id="304" r:id="rId11"/>
    <p:sldId id="306" r:id="rId12"/>
    <p:sldId id="288" r:id="rId13"/>
    <p:sldId id="295" r:id="rId14"/>
    <p:sldId id="289" r:id="rId15"/>
    <p:sldId id="297" r:id="rId16"/>
    <p:sldId id="307" r:id="rId17"/>
    <p:sldId id="301" r:id="rId18"/>
    <p:sldId id="300" r:id="rId19"/>
    <p:sldId id="290" r:id="rId2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348"/>
    <p:restoredTop sz="72237"/>
  </p:normalViewPr>
  <p:slideViewPr>
    <p:cSldViewPr snapToGrid="0" snapToObjects="1">
      <p:cViewPr varScale="1">
        <p:scale>
          <a:sx n="92" d="100"/>
          <a:sy n="92" d="100"/>
        </p:scale>
        <p:origin x="1736" y="192"/>
      </p:cViewPr>
      <p:guideLst/>
    </p:cSldViewPr>
  </p:slideViewPr>
  <p:outlineViewPr>
    <p:cViewPr>
      <p:scale>
        <a:sx n="33" d="100"/>
        <a:sy n="33" d="100"/>
      </p:scale>
      <p:origin x="0" y="-9368"/>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FCAFDE-B2B3-834E-956B-C77D518E30FD}" type="datetimeFigureOut">
              <a:rPr kumimoji="1" lang="ja-JP" altLang="en-US" smtClean="0"/>
              <a:t>2022/2/24</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366B8A-B6C4-1C42-80A4-9748D3F9667D}" type="slidenum">
              <a:rPr kumimoji="1" lang="ja-JP" altLang="en-US" smtClean="0"/>
              <a:t>‹#›</a:t>
            </a:fld>
            <a:endParaRPr kumimoji="1" lang="ja-JP" altLang="en-US"/>
          </a:p>
        </p:txBody>
      </p:sp>
    </p:spTree>
    <p:extLst>
      <p:ext uri="{BB962C8B-B14F-4D97-AF65-F5344CB8AC3E}">
        <p14:creationId xmlns:p14="http://schemas.microsoft.com/office/powerpoint/2010/main" val="141198585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古賀研究室　三原です。</a:t>
            </a:r>
            <a:endParaRPr kumimoji="1" lang="en-US" altLang="ja-JP" dirty="0"/>
          </a:p>
          <a:p>
            <a:r>
              <a:rPr kumimoji="1" lang="ja-JP" altLang="en-US"/>
              <a:t>私が行なった研究は、時間と共に変化する多重集合に対する</a:t>
            </a:r>
            <a:r>
              <a:rPr kumimoji="1" lang="en-US" altLang="ja-JP" dirty="0"/>
              <a:t>min-hash</a:t>
            </a:r>
            <a:r>
              <a:rPr kumimoji="1" lang="ja-JP" altLang="en-US"/>
              <a:t>の高速計算です。</a:t>
            </a:r>
          </a:p>
        </p:txBody>
      </p:sp>
      <p:sp>
        <p:nvSpPr>
          <p:cNvPr id="4" name="スライド番号プレースホルダー 3"/>
          <p:cNvSpPr>
            <a:spLocks noGrp="1"/>
          </p:cNvSpPr>
          <p:nvPr>
            <p:ph type="sldNum" sz="quarter" idx="5"/>
          </p:nvPr>
        </p:nvSpPr>
        <p:spPr/>
        <p:txBody>
          <a:bodyPr/>
          <a:lstStyle/>
          <a:p>
            <a:fld id="{07366B8A-B6C4-1C42-80A4-9748D3F9667D}" type="slidenum">
              <a:rPr kumimoji="1" lang="ja-JP" altLang="en-US" smtClean="0"/>
              <a:t>1</a:t>
            </a:fld>
            <a:endParaRPr kumimoji="1" lang="ja-JP" altLang="en-US"/>
          </a:p>
        </p:txBody>
      </p:sp>
    </p:spTree>
    <p:extLst>
      <p:ext uri="{BB962C8B-B14F-4D97-AF65-F5344CB8AC3E}">
        <p14:creationId xmlns:p14="http://schemas.microsoft.com/office/powerpoint/2010/main" val="8102384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この修正により、どのような効果が現れるか説明します。</a:t>
            </a:r>
            <a:endParaRPr kumimoji="1" lang="en-US" altLang="ja-JP" dirty="0"/>
          </a:p>
          <a:p>
            <a:endParaRPr kumimoji="1" lang="en-US" altLang="ja-JP" dirty="0"/>
          </a:p>
          <a:p>
            <a:r>
              <a:rPr kumimoji="1" lang="ja-JP" altLang="en-US"/>
              <a:t>それは，</a:t>
            </a:r>
            <a:r>
              <a:rPr kumimoji="1" lang="en-US" altLang="ja-JP" dirty="0" err="1"/>
              <a:t>Minlist</a:t>
            </a:r>
            <a:r>
              <a:rPr kumimoji="1" lang="ja-JP" altLang="en-US"/>
              <a:t>に同一ラベルの要素が高々</a:t>
            </a:r>
            <a:r>
              <a:rPr kumimoji="1" lang="en-US" altLang="ja-JP" dirty="0"/>
              <a:t>1</a:t>
            </a:r>
            <a:r>
              <a:rPr kumimoji="1" lang="ja-JP" altLang="en-US"/>
              <a:t>つしか残らないという効果です。</a:t>
            </a:r>
            <a:endParaRPr kumimoji="1" lang="en-US" altLang="ja-JP" dirty="0"/>
          </a:p>
          <a:p>
            <a:endParaRPr kumimoji="1" lang="en-US" altLang="ja-JP" dirty="0"/>
          </a:p>
          <a:p>
            <a:r>
              <a:rPr kumimoji="1" lang="ja-JP" altLang="en-US"/>
              <a:t>修正していない場合だと、</a:t>
            </a:r>
            <a:r>
              <a:rPr kumimoji="1" lang="en-US" altLang="ja-JP" dirty="0"/>
              <a:t>c1</a:t>
            </a:r>
            <a:r>
              <a:rPr kumimoji="1" lang="ja-JP" altLang="en-US"/>
              <a:t>が小さいから消せないが、修正すると、単調減少であるため、</a:t>
            </a:r>
            <a:r>
              <a:rPr kumimoji="1" lang="en-US" altLang="ja-JP" dirty="0"/>
              <a:t>c1</a:t>
            </a:r>
            <a:r>
              <a:rPr kumimoji="1" lang="ja-JP" altLang="en-US"/>
              <a:t>は</a:t>
            </a:r>
            <a:r>
              <a:rPr kumimoji="1" lang="en-US" altLang="ja-JP" dirty="0"/>
              <a:t>c2</a:t>
            </a:r>
            <a:r>
              <a:rPr kumimoji="1" lang="ja-JP" altLang="en-US"/>
              <a:t>以上となり、</a:t>
            </a:r>
            <a:r>
              <a:rPr kumimoji="1" lang="en-US" altLang="ja-JP" dirty="0"/>
              <a:t>c</a:t>
            </a:r>
            <a:r>
              <a:rPr kumimoji="1" lang="ja-JP" altLang="en-US"/>
              <a:t>１を削除できる</a:t>
            </a:r>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07366B8A-B6C4-1C42-80A4-9748D3F9667D}" type="slidenum">
              <a:rPr kumimoji="1" lang="ja-JP" altLang="en-US" smtClean="0"/>
              <a:t>10</a:t>
            </a:fld>
            <a:endParaRPr kumimoji="1" lang="ja-JP" altLang="en-US"/>
          </a:p>
        </p:txBody>
      </p:sp>
    </p:spTree>
    <p:extLst>
      <p:ext uri="{BB962C8B-B14F-4D97-AF65-F5344CB8AC3E}">
        <p14:creationId xmlns:p14="http://schemas.microsoft.com/office/powerpoint/2010/main" val="21827350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ja-JP" altLang="en-US"/>
                  <a:t>次に２つ目の修正である最小値になり得るかの判定条件の修正について説明します。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SWMH</a:t>
                </a:r>
                <a:r>
                  <a:rPr kumimoji="1" lang="ja-JP" altLang="en-US"/>
                  <a:t>では、</a:t>
                </a:r>
                <a:r>
                  <a:rPr lang="ja-JP" altLang="en-US"/>
                  <a:t>到着した要素の上限値と消される側の値の大小関係によって、消してよいかを判定</a:t>
                </a:r>
                <a:r>
                  <a:rPr kumimoji="1" lang="ja-JP" altLang="en-US"/>
                  <a:t>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図を用いて説明します。スライディングウインドウに</a:t>
                </a:r>
                <a:r>
                  <a:rPr lang="en-US" altLang="ja-JP" dirty="0"/>
                  <a:t>3</a:t>
                </a:r>
                <a:r>
                  <a:rPr lang="ja-JP" altLang="en-US"/>
                  <a:t>つ目の</a:t>
                </a:r>
                <a:r>
                  <a:rPr lang="en-US" altLang="ja-JP" dirty="0"/>
                  <a:t>a</a:t>
                </a:r>
                <a:r>
                  <a:rPr lang="ja-JP" altLang="en-US"/>
                  <a:t>が時刻</a:t>
                </a:r>
                <a:r>
                  <a:rPr lang="en-US" altLang="ja-JP" dirty="0"/>
                  <a:t>t=30</a:t>
                </a:r>
                <a:r>
                  <a:rPr lang="ja-JP" altLang="en-US"/>
                  <a:t>で入って来たとします。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緑の部分では、後ろに</a:t>
                </a:r>
                <a:r>
                  <a:rPr lang="en-US" altLang="ja-JP" dirty="0"/>
                  <a:t>3</a:t>
                </a:r>
                <a:r>
                  <a:rPr lang="ja-JP" altLang="en-US"/>
                  <a:t>つの</a:t>
                </a:r>
                <a:r>
                  <a:rPr lang="en-US" altLang="ja-JP" dirty="0"/>
                  <a:t>a</a:t>
                </a:r>
                <a:r>
                  <a:rPr lang="ja-JP" altLang="en-US"/>
                  <a:t>が後ろにあるため、</a:t>
                </a:r>
                <a:r>
                  <a:rPr lang="en-US" altLang="ja-JP" dirty="0"/>
                  <a:t>a</a:t>
                </a:r>
                <a:r>
                  <a:rPr lang="ja-JP" altLang="en-US"/>
                  <a:t>の</a:t>
                </a:r>
                <a:r>
                  <a:rPr lang="en-US" altLang="ja-JP" dirty="0"/>
                  <a:t>3</a:t>
                </a:r>
                <a:r>
                  <a:rPr lang="ja-JP" altLang="en-US"/>
                  <a:t>番目の割り当て値である</a:t>
                </a:r>
                <a:r>
                  <a:rPr lang="en-US" altLang="ja-JP" dirty="0"/>
                  <a:t>3</a:t>
                </a:r>
                <a:r>
                  <a:rPr lang="ja-JP" altLang="en-US"/>
                  <a:t>より大きいかどうかで緑の部分を更新できます。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これは時刻の関係上，緑の部分が抜けるまで</a:t>
                </a:r>
                <a:r>
                  <a:rPr lang="en-US" altLang="ja-JP" dirty="0"/>
                  <a:t>3</a:t>
                </a:r>
                <a:r>
                  <a:rPr lang="ja-JP" altLang="en-US"/>
                  <a:t>つの</a:t>
                </a:r>
                <a:r>
                  <a:rPr lang="en-US" altLang="ja-JP" dirty="0"/>
                  <a:t>a</a:t>
                </a:r>
                <a:r>
                  <a:rPr lang="ja-JP" altLang="en-US"/>
                  <a:t>は絶対スライディングウインドウにあるため，後ろの数で到着した要素の上限値を判断できます．青色部分とオレンジ部分も同じようにできます．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このように</a:t>
                </a:r>
                <a:r>
                  <a:rPr lang="en-US" altLang="ja-JP" dirty="0" err="1"/>
                  <a:t>Minlist</a:t>
                </a:r>
                <a:r>
                  <a:rPr lang="ja-JP" altLang="en-US"/>
                  <a:t>を更新していきます</a:t>
                </a:r>
                <a:endParaRPr lang="en-US" altLang="ja-JP" dirty="0"/>
              </a:p>
            </p:txBody>
          </p:sp>
        </mc:Choice>
        <mc:Fallback xmlns="">
          <p:sp>
            <p:nvSpPr>
              <p:cNvPr id="3" name="ノート プレースホルダー 2"/>
              <p:cNvSpPr>
                <a:spLocks noGrp="1"/>
              </p:cNvSpPr>
              <p:nvPr>
                <p:ph type="body" idx="1"/>
              </p:nvPr>
            </p:nvSpPr>
            <p:spPr/>
            <p:txBody>
              <a:bodyPr/>
              <a:lstStyle/>
              <a:p>
                <a:r>
                  <a:rPr kumimoji="1" lang="ja-JP" altLang="en-US"/>
                  <a:t>次に、</a:t>
                </a:r>
                <a:r>
                  <a:rPr kumimoji="1" lang="en-US" altLang="ja-JP" dirty="0"/>
                  <a:t>2</a:t>
                </a:r>
                <a:r>
                  <a:rPr kumimoji="1" lang="ja-JP" altLang="en-US"/>
                  <a:t>つ目の、割り当て値の変化を考慮した、最小値となり得ない要素の発見手法を説明します。</a:t>
                </a:r>
                <a:endParaRPr kumimoji="1" lang="en-US" altLang="ja-JP" dirty="0"/>
              </a:p>
              <a:p>
                <a:r>
                  <a:rPr kumimoji="1" lang="en-US" altLang="ja-JP" dirty="0"/>
                  <a:t>Minlist</a:t>
                </a:r>
                <a:r>
                  <a:rPr kumimoji="1" lang="ja-JP" altLang="en-US"/>
                  <a:t>内を更新する時、入って来た時刻と割り当て値により、消せるかどうかを判断していきます。</a:t>
                </a:r>
                <a:endParaRPr kumimoji="1" lang="en-US" altLang="ja-JP" dirty="0"/>
              </a:p>
              <a:p>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到着したアルファベット</a:t>
                </a:r>
                <a:r>
                  <a:rPr lang="en-US" altLang="ja-JP" dirty="0"/>
                  <a:t>:α</a:t>
                </a:r>
                <a:r>
                  <a:rPr lang="ja-JP" altLang="en-US"/>
                  <a:t>、</a:t>
                </a:r>
                <a:r>
                  <a:rPr lang="en-US" altLang="ja-JP" dirty="0" err="1"/>
                  <a:t>Minlist</a:t>
                </a:r>
                <a:r>
                  <a:rPr lang="ja-JP" altLang="en-US"/>
                  <a:t>内の要素</a:t>
                </a:r>
                <a:r>
                  <a:rPr lang="en-US" altLang="ja-JP" dirty="0"/>
                  <a:t>:β</a:t>
                </a:r>
                <a:r>
                  <a:rPr lang="ja-JP" altLang="en-US"/>
                  <a:t>とし、</a:t>
                </a:r>
                <a:r>
                  <a:rPr lang="en-US" altLang="ja-JP" dirty="0"/>
                  <a:t>β</a:t>
                </a:r>
                <a:r>
                  <a:rPr lang="ja-JP" altLang="en-US"/>
                  <a:t>が最小値んなり得るかどうかの判定をします。</a:t>
                </a:r>
                <a:r>
                  <a:rPr lang="el-GR" altLang="ja-JP" dirty="0"/>
                  <a:t>Β</a:t>
                </a:r>
                <a:r>
                  <a:rPr lang="ja-JP" altLang="en-US"/>
                  <a:t>よりあとに到着した</a:t>
                </a:r>
                <a:r>
                  <a:rPr lang="en-US" altLang="ja-JP" dirty="0"/>
                  <a:t>α</a:t>
                </a:r>
                <a:r>
                  <a:rPr lang="ja-JP" altLang="en-US"/>
                  <a:t>の個数を</a:t>
                </a:r>
                <a:r>
                  <a:rPr lang="en-US" altLang="ja-JP" dirty="0"/>
                  <a:t>n</a:t>
                </a:r>
                <a:r>
                  <a:rPr lang="ja-JP" altLang="en-US"/>
                  <a:t>とし、</a:t>
                </a:r>
                <a:r>
                  <a:rPr lang="en-US" altLang="ja-JP" i="0">
                    <a:latin typeface="Cambria Math" panose="02040503050406030204" pitchFamily="18" charset="0"/>
                    <a:ea typeface="Cambria Math" panose="02040503050406030204" pitchFamily="18" charset="0"/>
                  </a:rPr>
                  <a:t>𝜋(</a:t>
                </a:r>
                <a:r>
                  <a:rPr lang="el-GR" altLang="ja-JP" i="0">
                    <a:latin typeface="Cambria Math" panose="02040503050406030204" pitchFamily="18" charset="0"/>
                    <a:ea typeface="Cambria Math" panose="02040503050406030204" pitchFamily="18" charset="0"/>
                  </a:rPr>
                  <a:t>β)</a:t>
                </a:r>
                <a:r>
                  <a:rPr lang="en-US" altLang="ja-JP" b="0" i="0">
                    <a:latin typeface="Cambria Math" panose="02040503050406030204" pitchFamily="18" charset="0"/>
                    <a:ea typeface="Cambria Math" panose="02040503050406030204" pitchFamily="18" charset="0"/>
                  </a:rPr>
                  <a:t>&gt;</a:t>
                </a:r>
                <a:r>
                  <a:rPr lang="el-GR" altLang="ja-JP" i="0">
                    <a:latin typeface="Cambria Math" panose="02040503050406030204" pitchFamily="18" charset="0"/>
                    <a:ea typeface="Cambria Math" panose="02040503050406030204" pitchFamily="18" charset="0"/>
                  </a:rPr>
                  <a:t>𝜋</a:t>
                </a:r>
                <a:r>
                  <a:rPr lang="en-US" altLang="ja-JP" i="0">
                    <a:latin typeface="Cambria Math" panose="02040503050406030204" pitchFamily="18" charset="0"/>
                    <a:ea typeface="Cambria Math" panose="02040503050406030204" pitchFamily="18" charset="0"/>
                  </a:rPr>
                  <a:t>(𝛼_</a:t>
                </a:r>
                <a:r>
                  <a:rPr lang="en-US" altLang="ja-JP" i="0">
                    <a:latin typeface="Cambria Math" panose="02040503050406030204" pitchFamily="18" charset="0"/>
                  </a:rPr>
                  <a:t>𝑛 )</a:t>
                </a:r>
                <a:r>
                  <a:rPr lang="ja-JP" altLang="en-US"/>
                  <a:t>ならば、</a:t>
                </a:r>
                <a:r>
                  <a:rPr lang="ja-JP" altLang="en-US" i="0">
                    <a:latin typeface="Cambria Math" panose="02040503050406030204" pitchFamily="18" charset="0"/>
                  </a:rPr>
                  <a:t>𝛽</a:t>
                </a:r>
                <a:r>
                  <a:rPr lang="ja-JP" altLang="en-US" dirty="0"/>
                  <a:t>を</a:t>
                </a:r>
                <a:r>
                  <a:rPr lang="en-US" altLang="ja-JP" dirty="0"/>
                  <a:t>Minlist</a:t>
                </a:r>
                <a:r>
                  <a:rPr lang="ja-JP" altLang="en-US"/>
                  <a:t>から削除します。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図を用いて説明すると、スライディングウインドウに</a:t>
                </a:r>
                <a:r>
                  <a:rPr lang="en-US" altLang="ja-JP" dirty="0"/>
                  <a:t>3</a:t>
                </a:r>
                <a:r>
                  <a:rPr lang="ja-JP" altLang="en-US"/>
                  <a:t>つ目の</a:t>
                </a:r>
                <a:r>
                  <a:rPr lang="en-US" altLang="ja-JP" dirty="0"/>
                  <a:t>a</a:t>
                </a:r>
                <a:r>
                  <a:rPr lang="ja-JP" altLang="en-US"/>
                  <a:t>が時刻</a:t>
                </a:r>
                <a:r>
                  <a:rPr lang="en-US" altLang="ja-JP" dirty="0"/>
                  <a:t>t=30</a:t>
                </a:r>
                <a:r>
                  <a:rPr lang="ja-JP" altLang="en-US"/>
                  <a:t>で入って来たとします。次に、右の更新前の最小値の候補集合である</a:t>
                </a:r>
                <a:r>
                  <a:rPr lang="en-US" altLang="ja-JP" dirty="0" err="1"/>
                  <a:t>Minlist</a:t>
                </a:r>
                <a:r>
                  <a:rPr lang="ja-JP" altLang="en-US"/>
                  <a:t>に注目してもらい、その中の緑の部分の説明をしていきます。緑の部分は、時刻</a:t>
                </a:r>
                <a:r>
                  <a:rPr lang="en-US" altLang="ja-JP" dirty="0"/>
                  <a:t>t=2,6</a:t>
                </a:r>
                <a:r>
                  <a:rPr lang="ja-JP" altLang="en-US"/>
                  <a:t>に要素が入って来ているため、</a:t>
                </a:r>
                <a:r>
                  <a:rPr lang="en-US" altLang="ja-JP" dirty="0"/>
                  <a:t>t=10,20,30</a:t>
                </a:r>
                <a:r>
                  <a:rPr lang="ja-JP" altLang="en-US"/>
                  <a:t>で入った</a:t>
                </a:r>
                <a:r>
                  <a:rPr lang="en-US" altLang="ja-JP" dirty="0"/>
                  <a:t>3</a:t>
                </a:r>
                <a:r>
                  <a:rPr lang="ja-JP" altLang="en-US"/>
                  <a:t>つの</a:t>
                </a:r>
                <a:r>
                  <a:rPr lang="en-US" altLang="ja-JP" dirty="0"/>
                  <a:t>a</a:t>
                </a:r>
                <a:r>
                  <a:rPr lang="ja-JP" altLang="en-US"/>
                  <a:t>が後ろにあります。そして、緑の部分が先に抜けるまで、</a:t>
                </a:r>
                <a:r>
                  <a:rPr lang="en-US" altLang="ja-JP" dirty="0"/>
                  <a:t>3</a:t>
                </a:r>
                <a:r>
                  <a:rPr lang="ja-JP" altLang="en-US"/>
                  <a:t>つの</a:t>
                </a:r>
                <a:r>
                  <a:rPr lang="en-US" altLang="ja-JP" dirty="0"/>
                  <a:t>a</a:t>
                </a:r>
                <a:r>
                  <a:rPr lang="ja-JP" altLang="en-US"/>
                  <a:t>は必ず後ろにあるため、現存の</a:t>
                </a:r>
                <a:r>
                  <a:rPr lang="en-US" altLang="ja-JP" dirty="0"/>
                  <a:t>a</a:t>
                </a:r>
                <a:r>
                  <a:rPr lang="ja-JP" altLang="en-US"/>
                  <a:t>の割り当て値が変わることはありません。そのため、</a:t>
                </a:r>
                <a:r>
                  <a:rPr lang="en-US" altLang="ja-JP" dirty="0"/>
                  <a:t>3</a:t>
                </a:r>
                <a:r>
                  <a:rPr lang="ja-JP" altLang="en-US"/>
                  <a:t>より大きいかどうかで判断できます。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青色の部分では、時刻の関係上、後ろの</a:t>
                </a:r>
                <a:r>
                  <a:rPr lang="en-US" altLang="ja-JP" dirty="0"/>
                  <a:t>2</a:t>
                </a:r>
                <a:r>
                  <a:rPr lang="ja-JP" altLang="en-US"/>
                  <a:t>つの</a:t>
                </a:r>
                <a:r>
                  <a:rPr lang="en-US" altLang="ja-JP" dirty="0"/>
                  <a:t>a</a:t>
                </a:r>
                <a:r>
                  <a:rPr lang="ja-JP" altLang="en-US"/>
                  <a:t>は絶対あとに抜けるため、</a:t>
                </a:r>
                <a:r>
                  <a:rPr lang="en-US" altLang="ja-JP" dirty="0"/>
                  <a:t>a</a:t>
                </a:r>
                <a:r>
                  <a:rPr lang="ja-JP" altLang="en-US"/>
                  <a:t>の最小の割り当て値が</a:t>
                </a:r>
                <a:r>
                  <a:rPr lang="en-US" altLang="ja-JP" dirty="0"/>
                  <a:t>8</a:t>
                </a:r>
                <a:r>
                  <a:rPr lang="ja-JP" altLang="en-US"/>
                  <a:t>より大きくなることがないため、</a:t>
                </a:r>
                <a:r>
                  <a:rPr lang="en-US" altLang="ja-JP" dirty="0"/>
                  <a:t>8</a:t>
                </a:r>
                <a:r>
                  <a:rPr lang="ja-JP" altLang="en-US"/>
                  <a:t>で判断できます。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このように</a:t>
                </a:r>
                <a:r>
                  <a:rPr lang="en-US" altLang="ja-JP" dirty="0" err="1"/>
                  <a:t>Minlist</a:t>
                </a:r>
                <a:r>
                  <a:rPr lang="ja-JP" altLang="en-US"/>
                  <a:t>を更新していきます。</a:t>
                </a:r>
                <a:endParaRPr lang="en-US" altLang="ja-JP" dirty="0"/>
              </a:p>
            </p:txBody>
          </p:sp>
        </mc:Fallback>
      </mc:AlternateContent>
      <p:sp>
        <p:nvSpPr>
          <p:cNvPr id="4" name="スライド番号プレースホルダー 3"/>
          <p:cNvSpPr>
            <a:spLocks noGrp="1"/>
          </p:cNvSpPr>
          <p:nvPr>
            <p:ph type="sldNum" sz="quarter" idx="5"/>
          </p:nvPr>
        </p:nvSpPr>
        <p:spPr/>
        <p:txBody>
          <a:bodyPr/>
          <a:lstStyle/>
          <a:p>
            <a:fld id="{07366B8A-B6C4-1C42-80A4-9748D3F9667D}" type="slidenum">
              <a:rPr kumimoji="1" lang="ja-JP" altLang="en-US" smtClean="0"/>
              <a:t>11</a:t>
            </a:fld>
            <a:endParaRPr kumimoji="1" lang="ja-JP" altLang="en-US"/>
          </a:p>
        </p:txBody>
      </p:sp>
    </p:spTree>
    <p:extLst>
      <p:ext uri="{BB962C8B-B14F-4D97-AF65-F5344CB8AC3E}">
        <p14:creationId xmlns:p14="http://schemas.microsoft.com/office/powerpoint/2010/main" val="17738689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現実のデータストリームでは，</a:t>
            </a:r>
            <a:r>
              <a:rPr kumimoji="1" lang="en-US" altLang="ja-JP" sz="1200" kern="1200" dirty="0">
                <a:solidFill>
                  <a:schemeClr val="tx1"/>
                </a:solidFill>
                <a:effectLst/>
                <a:latin typeface="+mn-lt"/>
                <a:ea typeface="+mn-ea"/>
                <a:cs typeface="+mn-cs"/>
              </a:rPr>
              <a:t>1 </a:t>
            </a:r>
            <a:r>
              <a:rPr kumimoji="1" lang="ja-JP" altLang="en-US" sz="1200" kern="1200">
                <a:solidFill>
                  <a:schemeClr val="tx1"/>
                </a:solidFill>
                <a:effectLst/>
                <a:latin typeface="+mn-lt"/>
                <a:ea typeface="+mn-ea"/>
                <a:cs typeface="+mn-cs"/>
              </a:rPr>
              <a:t>度に複数個の要素が到着することも普通であるため、</a:t>
            </a:r>
            <a:r>
              <a:rPr kumimoji="1" lang="en-US" altLang="ja-JP" sz="1200" kern="1200" dirty="0">
                <a:solidFill>
                  <a:schemeClr val="tx1"/>
                </a:solidFill>
                <a:effectLst/>
                <a:latin typeface="+mn-lt"/>
                <a:ea typeface="+mn-ea"/>
                <a:cs typeface="+mn-cs"/>
              </a:rPr>
              <a:t>SWMH</a:t>
            </a:r>
            <a:r>
              <a:rPr kumimoji="1" lang="ja-JP" altLang="en-US" sz="1200" kern="1200">
                <a:solidFill>
                  <a:schemeClr val="tx1"/>
                </a:solidFill>
                <a:effectLst/>
                <a:latin typeface="+mn-lt"/>
                <a:ea typeface="+mn-ea"/>
                <a:cs typeface="+mn-cs"/>
              </a:rPr>
              <a:t>を拡張することも考えました。</a:t>
            </a:r>
            <a:endParaRPr lang="ja-JP" altLang="en-US"/>
          </a:p>
          <a:p>
            <a:endParaRPr kumimoji="1" lang="en-US" altLang="ja-JP" dirty="0"/>
          </a:p>
          <a:p>
            <a:endParaRPr kumimoji="1" lang="en-US" altLang="ja-JP" dirty="0"/>
          </a:p>
          <a:p>
            <a:r>
              <a:rPr lang="en-US" altLang="ja-JP" dirty="0" err="1"/>
              <a:t>Minlist</a:t>
            </a:r>
            <a:r>
              <a:rPr lang="ja-JP" altLang="en-US"/>
              <a:t>更新の手順</a:t>
            </a:r>
            <a:endParaRPr lang="en-US" altLang="ja-JP" dirty="0"/>
          </a:p>
          <a:p>
            <a:r>
              <a:rPr lang="ja-JP" altLang="en-US"/>
              <a:t>到着した要素群から代表アルファベットの選択</a:t>
            </a:r>
            <a:endParaRPr lang="en-US" altLang="ja-JP" dirty="0"/>
          </a:p>
          <a:p>
            <a:r>
              <a:rPr lang="ja-JP" altLang="en-US"/>
              <a:t>代表アルファベットと比較して、</a:t>
            </a:r>
            <a:r>
              <a:rPr lang="en-US" altLang="ja-JP" dirty="0" err="1"/>
              <a:t>Minlist</a:t>
            </a:r>
            <a:r>
              <a:rPr lang="ja-JP" altLang="en-US"/>
              <a:t>から必要ない要素の削除</a:t>
            </a:r>
            <a:endParaRPr lang="en-US" altLang="ja-JP" dirty="0"/>
          </a:p>
          <a:p>
            <a:r>
              <a:rPr lang="en-US" altLang="ja-JP" dirty="0" err="1"/>
              <a:t>Minlist</a:t>
            </a:r>
            <a:r>
              <a:rPr lang="ja-JP" altLang="en-US"/>
              <a:t>へ到着した要素群を追加</a:t>
            </a:r>
            <a:endParaRPr lang="en-US" altLang="ja-JP" dirty="0"/>
          </a:p>
          <a:p>
            <a:endParaRPr lang="en-US" altLang="ja-JP" dirty="0"/>
          </a:p>
          <a:p>
            <a:endParaRPr lang="en-US" altLang="ja-JP" dirty="0"/>
          </a:p>
          <a:p>
            <a:r>
              <a:rPr lang="ja-JP" altLang="en-US"/>
              <a:t>バッチ処理になることで、</a:t>
            </a:r>
            <a:r>
              <a:rPr lang="en-US" altLang="ja-JP" dirty="0"/>
              <a:t>SWMH</a:t>
            </a:r>
            <a:r>
              <a:rPr lang="ja-JP" altLang="en-US"/>
              <a:t>では問題点が発生しました。</a:t>
            </a:r>
            <a:endParaRPr lang="en-US" altLang="ja-JP" dirty="0"/>
          </a:p>
          <a:p>
            <a:r>
              <a:rPr lang="ja-JP" altLang="en-US"/>
              <a:t>その問題点とは、代表アルファベット以外と</a:t>
            </a:r>
            <a:r>
              <a:rPr lang="en-US" altLang="ja-JP" dirty="0" err="1"/>
              <a:t>Minlist</a:t>
            </a:r>
            <a:r>
              <a:rPr lang="ja-JP" altLang="en-US"/>
              <a:t>内の要素を比較しないことで、</a:t>
            </a:r>
            <a:endParaRPr lang="en-US" altLang="ja-JP" dirty="0"/>
          </a:p>
          <a:p>
            <a:r>
              <a:rPr lang="ja-JP" altLang="en-US"/>
              <a:t>代表以外の到着した要素と同じラベルの要素が削除されないことです。</a:t>
            </a:r>
            <a:endParaRPr lang="en-US" altLang="ja-JP" dirty="0"/>
          </a:p>
          <a:p>
            <a:r>
              <a:rPr lang="ja-JP" altLang="en-US"/>
              <a:t>図だと</a:t>
            </a:r>
            <a:r>
              <a:rPr lang="en-US" altLang="ja-JP" dirty="0"/>
              <a:t>f</a:t>
            </a:r>
            <a:r>
              <a:rPr lang="ja-JP" altLang="en-US"/>
              <a:t>が削除されないです。</a:t>
            </a:r>
            <a:endParaRPr lang="en-US" altLang="ja-JP" dirty="0"/>
          </a:p>
          <a:p>
            <a:endParaRPr lang="en-US" altLang="ja-JP" dirty="0"/>
          </a:p>
          <a:p>
            <a:r>
              <a:rPr lang="ja-JP" altLang="en-US"/>
              <a:t>アニメーションで図作る</a:t>
            </a:r>
            <a:endParaRPr lang="en-US" altLang="ja-JP" dirty="0"/>
          </a:p>
        </p:txBody>
      </p:sp>
      <p:sp>
        <p:nvSpPr>
          <p:cNvPr id="4" name="スライド番号プレースホルダー 3"/>
          <p:cNvSpPr>
            <a:spLocks noGrp="1"/>
          </p:cNvSpPr>
          <p:nvPr>
            <p:ph type="sldNum" sz="quarter" idx="5"/>
          </p:nvPr>
        </p:nvSpPr>
        <p:spPr/>
        <p:txBody>
          <a:bodyPr/>
          <a:lstStyle/>
          <a:p>
            <a:fld id="{07366B8A-B6C4-1C42-80A4-9748D3F9667D}" type="slidenum">
              <a:rPr kumimoji="1" lang="ja-JP" altLang="en-US" smtClean="0"/>
              <a:t>12</a:t>
            </a:fld>
            <a:endParaRPr kumimoji="1" lang="ja-JP" altLang="en-US"/>
          </a:p>
        </p:txBody>
      </p:sp>
    </p:spTree>
    <p:extLst>
      <p:ext uri="{BB962C8B-B14F-4D97-AF65-F5344CB8AC3E}">
        <p14:creationId xmlns:p14="http://schemas.microsoft.com/office/powerpoint/2010/main" val="9010994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ja-JP" altLang="en-US"/>
                  <a:t>そこで、この問題点の解決策を説明します。</a:t>
                </a:r>
                <a:endParaRPr kumimoji="1" lang="en-US" altLang="ja-JP" dirty="0"/>
              </a:p>
              <a:p>
                <a:endParaRPr kumimoji="1" lang="en-US" altLang="ja-JP" dirty="0"/>
              </a:p>
              <a:p>
                <a:endParaRPr kumimoji="1" lang="en-US" altLang="ja-JP" dirty="0"/>
              </a:p>
              <a:p>
                <a:r>
                  <a:rPr lang="ja-JP" altLang="en-US" u="sng"/>
                  <a:t>到着した要素群と比較なしで、同じラベルの要素を削除する方法を考えました．</a:t>
                </a:r>
                <a:endParaRPr lang="en-US" altLang="ja-JP" u="sng" dirty="0"/>
              </a:p>
              <a:p>
                <a:endParaRPr lang="en-US" altLang="ja-JP" dirty="0"/>
              </a:p>
              <a:p>
                <a:endParaRPr kumimoji="1" lang="en-US" altLang="ja-JP" dirty="0"/>
              </a:p>
              <a:p>
                <a:r>
                  <a:rPr kumimoji="1" lang="ja-JP" altLang="en-US"/>
                  <a:t>まず、各アルファベットの最新の到着時刻のみを表で管理します。これは、スライディングウインドウ内の同一ラベルの中で一番後ろの時刻のみを保持するというこです。</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この最新時刻を用いて、</a:t>
                </a:r>
                <a:r>
                  <a:rPr lang="en-US" altLang="ja-JP" dirty="0"/>
                  <a:t>Minlist</a:t>
                </a:r>
                <a:r>
                  <a:rPr lang="ja-JP" altLang="en-US"/>
                  <a:t>内の要素</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𝑒</m:t>
                    </m:r>
                  </m:oMath>
                </a14:m>
                <a:r>
                  <a:rPr lang="ja-JP" altLang="en-US"/>
                  <a:t>の到着時刻</a:t>
                </a:r>
                <a14:m>
                  <m:oMath xmlns:m="http://schemas.openxmlformats.org/officeDocument/2006/math">
                    <m:r>
                      <a:rPr lang="en-US" altLang="ja-JP" i="1">
                        <a:latin typeface="Cambria Math" panose="02040503050406030204" pitchFamily="18" charset="0"/>
                        <a:ea typeface="Cambria Math" panose="02040503050406030204" pitchFamily="18" charset="0"/>
                      </a:rPr>
                      <m:t>𝑡</m:t>
                    </m:r>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𝑒</m:t>
                        </m:r>
                      </m:e>
                    </m:d>
                  </m:oMath>
                </a14:m>
                <a:r>
                  <a:rPr lang="ja-JP" altLang="en-US"/>
                  <a:t>と表の時刻</a:t>
                </a:r>
                <a14:m>
                  <m:oMath xmlns:m="http://schemas.openxmlformats.org/officeDocument/2006/math">
                    <m:r>
                      <a:rPr lang="en-US" altLang="ja-JP" i="1">
                        <a:latin typeface="Cambria Math" panose="02040503050406030204" pitchFamily="18" charset="0"/>
                        <a:ea typeface="Cambria Math" panose="02040503050406030204" pitchFamily="18" charset="0"/>
                      </a:rPr>
                      <m:t>𝑇</m:t>
                    </m:r>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𝑙</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𝑒</m:t>
                        </m:r>
                        <m:r>
                          <a:rPr lang="en-US" altLang="ja-JP" i="1">
                            <a:latin typeface="Cambria Math" panose="02040503050406030204" pitchFamily="18" charset="0"/>
                            <a:ea typeface="Cambria Math" panose="02040503050406030204" pitchFamily="18" charset="0"/>
                          </a:rPr>
                          <m:t>)</m:t>
                        </m:r>
                      </m:e>
                    </m:d>
                  </m:oMath>
                </a14:m>
                <a:r>
                  <a:rPr lang="ja-JP" altLang="en-US"/>
                  <a:t>を比較し、</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同一ラベルの中で最新の</a:t>
                </a:r>
                <a:r>
                  <a:rPr lang="en-US" altLang="ja-JP" dirty="0"/>
                  <a:t>1</a:t>
                </a:r>
                <a:r>
                  <a:rPr lang="ja-JP" altLang="en-US"/>
                  <a:t>つの要素以外を削除できます。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これにより、入ってきた要素群と比較せずに、同じラベルを持つ要素を削除できます。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図だと、代表アルファベットではない</a:t>
                </a:r>
                <a:r>
                  <a:rPr kumimoji="1" lang="en-US" altLang="ja-JP" dirty="0"/>
                  <a:t>F</a:t>
                </a:r>
                <a:r>
                  <a:rPr kumimoji="1" lang="ja-JP" altLang="en-US"/>
                  <a:t>が削除できるようになる。</a:t>
                </a:r>
                <a:endParaRPr kumimoji="1" lang="en-US" altLang="ja-JP" dirty="0"/>
              </a:p>
            </p:txBody>
          </p:sp>
        </mc:Choice>
        <mc:Fallback xmlns="">
          <p:sp>
            <p:nvSpPr>
              <p:cNvPr id="3" name="ノート プレースホルダー 2"/>
              <p:cNvSpPr>
                <a:spLocks noGrp="1"/>
              </p:cNvSpPr>
              <p:nvPr>
                <p:ph type="body" idx="1"/>
              </p:nvPr>
            </p:nvSpPr>
            <p:spPr/>
            <p:txBody>
              <a:bodyPr/>
              <a:lstStyle/>
              <a:p>
                <a:r>
                  <a:rPr kumimoji="1" lang="ja-JP" altLang="en-US"/>
                  <a:t>図の修正</a:t>
                </a:r>
                <a:endParaRPr kumimoji="1" lang="en-US" altLang="ja-JP" dirty="0"/>
              </a:p>
              <a:p>
                <a:endParaRPr kumimoji="1" lang="en-US" altLang="ja-JP" dirty="0"/>
              </a:p>
              <a:p>
                <a:r>
                  <a:rPr kumimoji="1" lang="ja-JP" altLang="en-US"/>
                  <a:t>次に同じラベルの処理です。</a:t>
                </a:r>
                <a:endParaRPr kumimoji="1" lang="en-US" altLang="ja-JP" dirty="0"/>
              </a:p>
              <a:p>
                <a:r>
                  <a:rPr kumimoji="1" lang="en-US" altLang="ja-JP" dirty="0"/>
                  <a:t>SWMH</a:t>
                </a:r>
                <a:r>
                  <a:rPr kumimoji="1" lang="ja-JP" altLang="en-US"/>
                  <a:t>をそのまま適応する場合、</a:t>
                </a:r>
                <a:r>
                  <a:rPr lang="en-US" altLang="ja-JP" dirty="0"/>
                  <a:t> 1</a:t>
                </a:r>
                <a:r>
                  <a:rPr lang="ja-JP" altLang="en-US" dirty="0"/>
                  <a:t>つ</a:t>
                </a:r>
                <a:r>
                  <a:rPr lang="en-US" altLang="ja-JP" dirty="0"/>
                  <a:t>1</a:t>
                </a:r>
                <a:r>
                  <a:rPr lang="ja-JP" altLang="en-US" dirty="0"/>
                  <a:t>つの要素に対して、同じラベルを保持するかどうか</a:t>
                </a:r>
                <a:r>
                  <a:rPr lang="en-US" altLang="ja-JP" i="0">
                    <a:latin typeface="Cambria Math" panose="02040503050406030204" pitchFamily="18" charset="0"/>
                  </a:rPr>
                  <a:t>𝐸_𝑡</a:t>
                </a:r>
                <a:r>
                  <a:rPr kumimoji="1" lang="ja-JP" altLang="en-US"/>
                  <a:t>を何周もスキャンする必要がある</a:t>
                </a:r>
                <a:r>
                  <a:rPr kumimoji="1" lang="ja-JP" altLang="en-US" b="0" i="1" dirty="0">
                    <a:latin typeface="Cambria Math" panose="02040503050406030204" pitchFamily="18" charset="0"/>
                  </a:rPr>
                  <a:t>ため、</a:t>
                </a:r>
                <a:r>
                  <a:rPr kumimoji="1" lang="en-US" altLang="ja-JP" b="1" i="0">
                    <a:latin typeface="Cambria Math" panose="02040503050406030204" pitchFamily="18" charset="0"/>
                  </a:rPr>
                  <a:t>𝑶(𝒄)</a:t>
                </a:r>
                <a:r>
                  <a:rPr lang="ja-JP" altLang="en-US" b="1"/>
                  <a:t>の時間を要する</a:t>
                </a:r>
                <a:endParaRPr lang="en-US" altLang="ja-JP" dirty="0"/>
              </a:p>
              <a:p>
                <a:endParaRPr kumimoji="1" lang="en-US" altLang="ja-JP" dirty="0"/>
              </a:p>
              <a:p>
                <a:r>
                  <a:rPr kumimoji="1" lang="ja-JP" altLang="en-US"/>
                  <a:t>この問題を解決するために、まずヒストグラムを数だけでなく時刻の情報を持たせたヒストグラムに改良します。</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このヒストグラムの時刻を用いて、ヒストグラム最後尾に入っている要素の時刻と要素を比較し、最後尾の要素以外を削除できます。これは要素群を１周するだけでできるため、</a:t>
                </a:r>
                <a:r>
                  <a:rPr lang="en-US" altLang="ja-JP" dirty="0"/>
                  <a:t>O(c)</a:t>
                </a:r>
                <a:r>
                  <a:rPr lang="ja-JP" altLang="en-US"/>
                  <a:t>かかる時間が</a:t>
                </a:r>
                <a:r>
                  <a:rPr lang="en-US" altLang="ja-JP" dirty="0"/>
                  <a:t>O(1)</a:t>
                </a:r>
                <a:r>
                  <a:rPr lang="ja-JP" altLang="en-US"/>
                  <a:t>で実現できます。</a:t>
                </a:r>
                <a:endParaRPr lang="en-US" altLang="ja-JP" i="1" dirty="0">
                  <a:latin typeface="Cambria Math" panose="02040503050406030204" pitchFamily="18" charset="0"/>
                </a:endParaRPr>
              </a:p>
              <a:p>
                <a:endParaRPr kumimoji="1" lang="en-US" altLang="ja-JP" dirty="0"/>
              </a:p>
            </p:txBody>
          </p:sp>
        </mc:Fallback>
      </mc:AlternateContent>
      <p:sp>
        <p:nvSpPr>
          <p:cNvPr id="4" name="スライド番号プレースホルダー 3"/>
          <p:cNvSpPr>
            <a:spLocks noGrp="1"/>
          </p:cNvSpPr>
          <p:nvPr>
            <p:ph type="sldNum" sz="quarter" idx="5"/>
          </p:nvPr>
        </p:nvSpPr>
        <p:spPr/>
        <p:txBody>
          <a:bodyPr/>
          <a:lstStyle/>
          <a:p>
            <a:fld id="{07366B8A-B6C4-1C42-80A4-9748D3F9667D}" type="slidenum">
              <a:rPr kumimoji="1" lang="ja-JP" altLang="en-US" smtClean="0"/>
              <a:t>13</a:t>
            </a:fld>
            <a:endParaRPr kumimoji="1" lang="ja-JP" altLang="en-US"/>
          </a:p>
        </p:txBody>
      </p:sp>
    </p:spTree>
    <p:extLst>
      <p:ext uri="{BB962C8B-B14F-4D97-AF65-F5344CB8AC3E}">
        <p14:creationId xmlns:p14="http://schemas.microsoft.com/office/powerpoint/2010/main" val="8072562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次に実験評価に入ります。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SWMH</a:t>
            </a:r>
            <a:r>
              <a:rPr kumimoji="1" lang="ja-JP" altLang="en-US"/>
              <a:t>とバッチ</a:t>
            </a:r>
            <a:r>
              <a:rPr kumimoji="1" lang="en-US" altLang="ja-JP" dirty="0"/>
              <a:t>SWMH</a:t>
            </a:r>
            <a:r>
              <a:rPr kumimoji="1" lang="ja-JP" altLang="en-US"/>
              <a:t>を人工データと実データを用いて実験的に評価しました。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人工データセットは、</a:t>
            </a:r>
            <a:r>
              <a:rPr kumimoji="1" lang="en-US" altLang="ja-JP" dirty="0" err="1"/>
              <a:t>zipf</a:t>
            </a:r>
            <a:r>
              <a:rPr kumimoji="1" lang="ja-JP" altLang="en-US"/>
              <a:t>分布に</a:t>
            </a:r>
            <a:r>
              <a:rPr lang="ja-JP" altLang="en-US"/>
              <a:t>従った長さ</a:t>
            </a:r>
            <a:r>
              <a:rPr lang="en-US" altLang="ja-JP" dirty="0"/>
              <a:t>10</a:t>
            </a:r>
            <a:r>
              <a:rPr lang="ja-JP" altLang="en-US"/>
              <a:t>万の</a:t>
            </a:r>
            <a:r>
              <a:rPr kumimoji="1" lang="ja-JP" altLang="en-US"/>
              <a:t>データセットを作成し</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実データセットは、</a:t>
            </a:r>
            <a:r>
              <a:rPr lang="en-US" altLang="ja-JP" dirty="0"/>
              <a:t>connect dataset</a:t>
            </a:r>
            <a:r>
              <a:rPr lang="ja-JP" altLang="en-US"/>
              <a:t>と</a:t>
            </a:r>
            <a:r>
              <a:rPr lang="en-US" altLang="ja-JP" dirty="0" err="1"/>
              <a:t>mushroomdataset</a:t>
            </a:r>
            <a:r>
              <a:rPr lang="ja-JP" altLang="en-US"/>
              <a:t>の</a:t>
            </a:r>
            <a:r>
              <a:rPr lang="en-US" altLang="ja-JP" dirty="0"/>
              <a:t>2</a:t>
            </a:r>
            <a:r>
              <a:rPr lang="ja-JP" altLang="en-US"/>
              <a:t>つのデータセットを使用し、それぞれ</a:t>
            </a:r>
            <a:r>
              <a:rPr lang="en-US" altLang="ja-JP" dirty="0"/>
              <a:t>10</a:t>
            </a:r>
            <a:r>
              <a:rPr lang="ja-JP" altLang="en-US"/>
              <a:t>万の長さの文字列を生成しました。</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5"/>
          </p:nvPr>
        </p:nvSpPr>
        <p:spPr/>
        <p:txBody>
          <a:bodyPr/>
          <a:lstStyle/>
          <a:p>
            <a:fld id="{07366B8A-B6C4-1C42-80A4-9748D3F9667D}" type="slidenum">
              <a:rPr kumimoji="1" lang="ja-JP" altLang="en-US" smtClean="0"/>
              <a:t>14</a:t>
            </a:fld>
            <a:endParaRPr kumimoji="1" lang="ja-JP" altLang="en-US"/>
          </a:p>
        </p:txBody>
      </p:sp>
    </p:spTree>
    <p:extLst>
      <p:ext uri="{BB962C8B-B14F-4D97-AF65-F5344CB8AC3E}">
        <p14:creationId xmlns:p14="http://schemas.microsoft.com/office/powerpoint/2010/main" val="22512161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実験では、スライディングウインドウサイズ </a:t>
            </a:r>
            <a:r>
              <a:rPr kumimoji="1" lang="en" altLang="ja-JP" sz="1200" kern="1200" dirty="0">
                <a:solidFill>
                  <a:schemeClr val="tx1"/>
                </a:solidFill>
                <a:effectLst/>
                <a:latin typeface="+mn-lt"/>
                <a:ea typeface="+mn-ea"/>
                <a:cs typeface="+mn-cs"/>
              </a:rPr>
              <a:t>W </a:t>
            </a:r>
            <a:r>
              <a:rPr kumimoji="1" lang="ja-JP" altLang="en-US" sz="1200" kern="1200">
                <a:solidFill>
                  <a:schemeClr val="tx1"/>
                </a:solidFill>
                <a:effectLst/>
                <a:latin typeface="+mn-lt"/>
                <a:ea typeface="+mn-ea"/>
                <a:cs typeface="+mn-cs"/>
              </a:rPr>
              <a:t>を変えて，提案手法の 実行速度を計測しました．</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人工データ</a:t>
            </a:r>
            <a:r>
              <a:rPr kumimoji="1" lang="en-US" altLang="ja-JP" sz="1200" kern="1200" dirty="0">
                <a:solidFill>
                  <a:schemeClr val="tx1"/>
                </a:solidFill>
                <a:effectLst/>
                <a:latin typeface="+mn-lt"/>
                <a:ea typeface="+mn-ea"/>
                <a:cs typeface="+mn-cs"/>
              </a:rPr>
              <a:t>, </a:t>
            </a:r>
            <a:r>
              <a:rPr kumimoji="1" lang="en" altLang="ja-JP" sz="1200" kern="1200" dirty="0">
                <a:solidFill>
                  <a:schemeClr val="tx1"/>
                </a:solidFill>
                <a:effectLst/>
                <a:latin typeface="+mn-lt"/>
                <a:ea typeface="+mn-ea"/>
                <a:cs typeface="+mn-cs"/>
              </a:rPr>
              <a:t>connect, mushroom </a:t>
            </a:r>
            <a:r>
              <a:rPr kumimoji="1" lang="ja-JP" altLang="en-US" sz="1200" kern="1200">
                <a:solidFill>
                  <a:schemeClr val="tx1"/>
                </a:solidFill>
                <a:effectLst/>
                <a:latin typeface="+mn-lt"/>
                <a:ea typeface="+mn-ea"/>
                <a:cs typeface="+mn-cs"/>
              </a:rPr>
              <a:t>いずれのデータセットにおいても，</a:t>
            </a:r>
            <a:r>
              <a:rPr kumimoji="1" lang="en" altLang="ja-JP" sz="1200" kern="1200" dirty="0">
                <a:solidFill>
                  <a:schemeClr val="tx1"/>
                </a:solidFill>
                <a:effectLst/>
                <a:latin typeface="+mn-lt"/>
                <a:ea typeface="+mn-ea"/>
                <a:cs typeface="+mn-cs"/>
              </a:rPr>
              <a:t>SWMH </a:t>
            </a:r>
            <a:r>
              <a:rPr kumimoji="1" lang="ja-JP" altLang="en-US" sz="1200" kern="1200">
                <a:solidFill>
                  <a:schemeClr val="tx1"/>
                </a:solidFill>
                <a:effectLst/>
                <a:latin typeface="+mn-lt"/>
                <a:ea typeface="+mn-ea"/>
                <a:cs typeface="+mn-cs"/>
              </a:rPr>
              <a:t>が スライディングウインドウから</a:t>
            </a:r>
            <a:r>
              <a:rPr kumimoji="1" lang="en-US" altLang="ja-JP" sz="1200" kern="1200" dirty="0">
                <a:solidFill>
                  <a:schemeClr val="tx1"/>
                </a:solidFill>
                <a:effectLst/>
                <a:latin typeface="+mn-lt"/>
                <a:ea typeface="+mn-ea"/>
                <a:cs typeface="+mn-cs"/>
              </a:rPr>
              <a:t>Min-hash</a:t>
            </a:r>
            <a:r>
              <a:rPr kumimoji="1" lang="ja-JP" altLang="en-US" sz="1200" kern="1200">
                <a:solidFill>
                  <a:schemeClr val="tx1"/>
                </a:solidFill>
                <a:effectLst/>
                <a:latin typeface="+mn-lt"/>
                <a:ea typeface="+mn-ea"/>
                <a:cs typeface="+mn-cs"/>
              </a:rPr>
              <a:t>を計算する</a:t>
            </a:r>
            <a:r>
              <a:rPr kumimoji="1" lang="en" altLang="ja-JP" sz="1200" kern="1200" dirty="0">
                <a:solidFill>
                  <a:schemeClr val="tx1"/>
                </a:solidFill>
                <a:effectLst/>
                <a:latin typeface="+mn-lt"/>
                <a:ea typeface="+mn-ea"/>
                <a:cs typeface="+mn-cs"/>
              </a:rPr>
              <a:t>Baseline </a:t>
            </a:r>
            <a:r>
              <a:rPr kumimoji="1" lang="ja-JP" altLang="en-US" sz="1200" kern="1200">
                <a:solidFill>
                  <a:schemeClr val="tx1"/>
                </a:solidFill>
                <a:effectLst/>
                <a:latin typeface="+mn-lt"/>
                <a:ea typeface="+mn-ea"/>
                <a:cs typeface="+mn-cs"/>
              </a:rPr>
              <a:t>より圧倒的に早かったです，</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一例として，マッシュルームデータセットをあげます．</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a:solidFill>
                  <a:schemeClr val="tx1"/>
                </a:solidFill>
                <a:effectLst/>
                <a:latin typeface="+mn-lt"/>
                <a:ea typeface="+mn-ea"/>
                <a:cs typeface="+mn-cs"/>
              </a:rPr>
              <a:t>Baseline</a:t>
            </a:r>
            <a:r>
              <a:rPr kumimoji="1" lang="ja-JP" altLang="en-US" sz="1200" kern="1200">
                <a:solidFill>
                  <a:schemeClr val="tx1"/>
                </a:solidFill>
                <a:effectLst/>
                <a:latin typeface="+mn-lt"/>
                <a:ea typeface="+mn-ea"/>
                <a:cs typeface="+mn-cs"/>
              </a:rPr>
              <a:t>では</a:t>
            </a:r>
            <a:r>
              <a:rPr kumimoji="1" lang="en-US" altLang="ja-JP" sz="1200" kern="1200" dirty="0">
                <a:solidFill>
                  <a:schemeClr val="tx1"/>
                </a:solidFill>
                <a:effectLst/>
                <a:latin typeface="+mn-lt"/>
                <a:ea typeface="+mn-ea"/>
                <a:cs typeface="+mn-cs"/>
              </a:rPr>
              <a:t>W</a:t>
            </a:r>
            <a:r>
              <a:rPr kumimoji="1" lang="ja-JP" altLang="en-US" sz="1200" kern="1200">
                <a:solidFill>
                  <a:schemeClr val="tx1"/>
                </a:solidFill>
                <a:effectLst/>
                <a:latin typeface="+mn-lt"/>
                <a:ea typeface="+mn-ea"/>
                <a:cs typeface="+mn-cs"/>
              </a:rPr>
              <a:t>に比例して増加していくが、対数グラフでは、</a:t>
            </a:r>
            <a:r>
              <a:rPr kumimoji="1" lang="en-US" altLang="ja-JP" sz="1200" kern="1200" dirty="0" err="1">
                <a:solidFill>
                  <a:schemeClr val="tx1"/>
                </a:solidFill>
                <a:effectLst/>
                <a:latin typeface="+mn-lt"/>
                <a:ea typeface="+mn-ea"/>
                <a:cs typeface="+mn-cs"/>
              </a:rPr>
              <a:t>logW</a:t>
            </a:r>
            <a:r>
              <a:rPr kumimoji="1" lang="ja-JP" altLang="en-US" sz="1200" kern="1200">
                <a:solidFill>
                  <a:schemeClr val="tx1"/>
                </a:solidFill>
                <a:effectLst/>
                <a:latin typeface="+mn-lt"/>
                <a:ea typeface="+mn-ea"/>
                <a:cs typeface="+mn-cs"/>
              </a:rPr>
              <a:t>に比例して実行時間が増加します</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a:solidFill>
                  <a:schemeClr val="tx1"/>
                </a:solidFill>
                <a:effectLst/>
                <a:latin typeface="+mn-lt"/>
                <a:ea typeface="+mn-ea"/>
                <a:cs typeface="+mn-cs"/>
              </a:rPr>
              <a:t>Baseline: Min-hash</a:t>
            </a:r>
            <a:r>
              <a:rPr kumimoji="1" lang="ja-JP" altLang="en-US" sz="1200" kern="1200">
                <a:solidFill>
                  <a:schemeClr val="tx1"/>
                </a:solidFill>
                <a:effectLst/>
                <a:latin typeface="+mn-lt"/>
                <a:ea typeface="+mn-ea"/>
                <a:cs typeface="+mn-cs"/>
              </a:rPr>
              <a:t>を再計算</a:t>
            </a:r>
            <a:endParaRPr lang="ja-JP" altLang="en-US"/>
          </a:p>
        </p:txBody>
      </p:sp>
      <p:sp>
        <p:nvSpPr>
          <p:cNvPr id="4" name="スライド番号プレースホルダー 3"/>
          <p:cNvSpPr>
            <a:spLocks noGrp="1"/>
          </p:cNvSpPr>
          <p:nvPr>
            <p:ph type="sldNum" sz="quarter" idx="5"/>
          </p:nvPr>
        </p:nvSpPr>
        <p:spPr/>
        <p:txBody>
          <a:bodyPr/>
          <a:lstStyle/>
          <a:p>
            <a:fld id="{07366B8A-B6C4-1C42-80A4-9748D3F9667D}" type="slidenum">
              <a:rPr kumimoji="1" lang="ja-JP" altLang="en-US" smtClean="0"/>
              <a:t>15</a:t>
            </a:fld>
            <a:endParaRPr kumimoji="1" lang="ja-JP" altLang="en-US"/>
          </a:p>
        </p:txBody>
      </p:sp>
    </p:spTree>
    <p:extLst>
      <p:ext uri="{BB962C8B-B14F-4D97-AF65-F5344CB8AC3E}">
        <p14:creationId xmlns:p14="http://schemas.microsoft.com/office/powerpoint/2010/main" val="7614259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さらに、今の対数グラフと、ウインドウサイズと</a:t>
            </a:r>
            <a:r>
              <a:rPr kumimoji="1" lang="en-US" altLang="ja-JP" dirty="0" err="1"/>
              <a:t>Minlist</a:t>
            </a:r>
            <a:r>
              <a:rPr kumimoji="1" lang="ja-JP" altLang="en-US"/>
              <a:t>の長さを表したグラフです。</a:t>
            </a:r>
            <a:endParaRPr kumimoji="1" lang="en-US" altLang="ja-JP" dirty="0"/>
          </a:p>
          <a:p>
            <a:r>
              <a:rPr kumimoji="1" lang="en-US" altLang="ja-JP" dirty="0"/>
              <a:t>W</a:t>
            </a:r>
            <a:r>
              <a:rPr kumimoji="1" lang="ja-JP" altLang="en-US"/>
              <a:t>が増加するごとに</a:t>
            </a:r>
            <a:r>
              <a:rPr kumimoji="1" lang="en-US" altLang="ja-JP" dirty="0" err="1"/>
              <a:t>Minlist</a:t>
            </a:r>
            <a:r>
              <a:rPr kumimoji="1" lang="ja-JP" altLang="en-US"/>
              <a:t>を大きく短くすることに成功しました。</a:t>
            </a:r>
            <a:endParaRPr kumimoji="1" lang="en-US" altLang="ja-JP" dirty="0"/>
          </a:p>
          <a:p>
            <a:r>
              <a:rPr kumimoji="1" lang="ja-JP" altLang="en-US"/>
              <a:t>これにより、スライディングウインドウではなく、</a:t>
            </a:r>
            <a:r>
              <a:rPr kumimoji="1" lang="en-US" altLang="ja-JP" dirty="0" err="1"/>
              <a:t>Minlist</a:t>
            </a:r>
            <a:r>
              <a:rPr kumimoji="1" lang="ja-JP" altLang="en-US"/>
              <a:t>から最小値を探せるために、実行時間を短縮することができました。</a:t>
            </a:r>
            <a:endParaRPr kumimoji="1" lang="en-US" altLang="ja-JP" dirty="0"/>
          </a:p>
        </p:txBody>
      </p:sp>
      <p:sp>
        <p:nvSpPr>
          <p:cNvPr id="4" name="スライド番号プレースホルダー 3"/>
          <p:cNvSpPr>
            <a:spLocks noGrp="1"/>
          </p:cNvSpPr>
          <p:nvPr>
            <p:ph type="sldNum" sz="quarter" idx="5"/>
          </p:nvPr>
        </p:nvSpPr>
        <p:spPr/>
        <p:txBody>
          <a:bodyPr/>
          <a:lstStyle/>
          <a:p>
            <a:fld id="{07366B8A-B6C4-1C42-80A4-9748D3F9667D}" type="slidenum">
              <a:rPr kumimoji="1" lang="ja-JP" altLang="en-US" smtClean="0"/>
              <a:t>16</a:t>
            </a:fld>
            <a:endParaRPr kumimoji="1" lang="ja-JP" altLang="en-US"/>
          </a:p>
        </p:txBody>
      </p:sp>
    </p:spTree>
    <p:extLst>
      <p:ext uri="{BB962C8B-B14F-4D97-AF65-F5344CB8AC3E}">
        <p14:creationId xmlns:p14="http://schemas.microsoft.com/office/powerpoint/2010/main" val="4712153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次に、人工データにおいて、</a:t>
            </a:r>
            <a:r>
              <a:rPr lang="en-US" altLang="ja-JP" dirty="0" err="1"/>
              <a:t>zipf</a:t>
            </a:r>
            <a:r>
              <a:rPr lang="ja-JP" altLang="en-US"/>
              <a:t>分布の偏り</a:t>
            </a:r>
            <a:r>
              <a:rPr lang="en-US" altLang="ja-JP" dirty="0"/>
              <a:t>α</a:t>
            </a:r>
            <a:r>
              <a:rPr lang="ja-JP" altLang="en-US"/>
              <a:t>を０から１の幅で変えて実験しました</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SW</a:t>
            </a:r>
            <a:r>
              <a:rPr lang="ja-JP" altLang="en-US"/>
              <a:t>を変えた時と同じように</a:t>
            </a:r>
            <a:r>
              <a:rPr lang="en-US" altLang="ja-JP" dirty="0"/>
              <a:t>SWMH</a:t>
            </a:r>
            <a:r>
              <a:rPr lang="ja-JP" altLang="en-US"/>
              <a:t>の方がどの</a:t>
            </a:r>
            <a:r>
              <a:rPr lang="en-US" altLang="ja-JP" dirty="0"/>
              <a:t>α</a:t>
            </a:r>
            <a:r>
              <a:rPr lang="ja-JP" altLang="en-US"/>
              <a:t>でも</a:t>
            </a:r>
            <a:r>
              <a:rPr lang="en-US" altLang="ja-JP" dirty="0"/>
              <a:t>10</a:t>
            </a:r>
            <a:r>
              <a:rPr lang="ja-JP" altLang="en-US"/>
              <a:t>倍ほど早い結果となりました</a:t>
            </a:r>
          </a:p>
        </p:txBody>
      </p:sp>
      <p:sp>
        <p:nvSpPr>
          <p:cNvPr id="4" name="スライド番号プレースホルダー 3"/>
          <p:cNvSpPr>
            <a:spLocks noGrp="1"/>
          </p:cNvSpPr>
          <p:nvPr>
            <p:ph type="sldNum" sz="quarter" idx="5"/>
          </p:nvPr>
        </p:nvSpPr>
        <p:spPr/>
        <p:txBody>
          <a:bodyPr/>
          <a:lstStyle/>
          <a:p>
            <a:fld id="{07366B8A-B6C4-1C42-80A4-9748D3F9667D}" type="slidenum">
              <a:rPr kumimoji="1" lang="ja-JP" altLang="en-US" smtClean="0"/>
              <a:t>17</a:t>
            </a:fld>
            <a:endParaRPr kumimoji="1" lang="ja-JP" altLang="en-US"/>
          </a:p>
        </p:txBody>
      </p:sp>
    </p:spTree>
    <p:extLst>
      <p:ext uri="{BB962C8B-B14F-4D97-AF65-F5344CB8AC3E}">
        <p14:creationId xmlns:p14="http://schemas.microsoft.com/office/powerpoint/2010/main" val="1361182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次に、バッチ</a:t>
            </a:r>
            <a:r>
              <a:rPr kumimoji="1" lang="en-US" altLang="ja-JP" sz="1200" kern="1200" dirty="0">
                <a:solidFill>
                  <a:schemeClr val="tx1"/>
                </a:solidFill>
                <a:effectLst/>
                <a:latin typeface="+mn-lt"/>
                <a:ea typeface="+mn-ea"/>
                <a:cs typeface="+mn-cs"/>
              </a:rPr>
              <a:t>SWMH</a:t>
            </a:r>
            <a:r>
              <a:rPr kumimoji="1" lang="ja-JP" altLang="en-US" sz="1200" kern="1200">
                <a:solidFill>
                  <a:schemeClr val="tx1"/>
                </a:solidFill>
                <a:effectLst/>
                <a:latin typeface="+mn-lt"/>
                <a:ea typeface="+mn-ea"/>
                <a:cs typeface="+mn-cs"/>
              </a:rPr>
              <a:t>の実験評価です。</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到着レートを</a:t>
            </a:r>
            <a:r>
              <a:rPr kumimoji="1" lang="en-US" altLang="ja-JP" sz="1200" kern="1200" dirty="0">
                <a:solidFill>
                  <a:schemeClr val="tx1"/>
                </a:solidFill>
                <a:effectLst/>
                <a:latin typeface="+mn-lt"/>
                <a:ea typeface="+mn-ea"/>
                <a:cs typeface="+mn-cs"/>
              </a:rPr>
              <a:t>5</a:t>
            </a:r>
            <a:r>
              <a:rPr kumimoji="1" lang="ja-JP" altLang="en-US" sz="1200" kern="1200">
                <a:solidFill>
                  <a:schemeClr val="tx1"/>
                </a:solidFill>
                <a:effectLst/>
                <a:latin typeface="+mn-lt"/>
                <a:ea typeface="+mn-ea"/>
                <a:cs typeface="+mn-cs"/>
              </a:rPr>
              <a:t>回とし、</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データ到着ごとに</a:t>
            </a:r>
            <a:r>
              <a:rPr kumimoji="1" lang="en-US" altLang="ja-JP" sz="1200" kern="1200" dirty="0">
                <a:solidFill>
                  <a:schemeClr val="tx1"/>
                </a:solidFill>
                <a:effectLst/>
                <a:latin typeface="+mn-lt"/>
                <a:ea typeface="+mn-ea"/>
                <a:cs typeface="+mn-cs"/>
              </a:rPr>
              <a:t>SWMH</a:t>
            </a:r>
            <a:r>
              <a:rPr kumimoji="1" lang="ja-JP" altLang="en-US" sz="1200" kern="1200">
                <a:solidFill>
                  <a:schemeClr val="tx1"/>
                </a:solidFill>
                <a:effectLst/>
                <a:latin typeface="+mn-lt"/>
                <a:ea typeface="+mn-ea"/>
                <a:cs typeface="+mn-cs"/>
              </a:rPr>
              <a:t>を実行し、</a:t>
            </a:r>
            <a:r>
              <a:rPr kumimoji="1" lang="en-US" altLang="ja-JP" sz="1200" kern="1200" dirty="0">
                <a:solidFill>
                  <a:schemeClr val="tx1"/>
                </a:solidFill>
                <a:effectLst/>
                <a:latin typeface="+mn-lt"/>
                <a:ea typeface="+mn-ea"/>
                <a:cs typeface="+mn-cs"/>
              </a:rPr>
              <a:t>SWMH</a:t>
            </a:r>
            <a:r>
              <a:rPr kumimoji="1" lang="ja-JP" altLang="en-US" sz="1200" kern="1200">
                <a:solidFill>
                  <a:schemeClr val="tx1"/>
                </a:solidFill>
                <a:effectLst/>
                <a:latin typeface="+mn-lt"/>
                <a:ea typeface="+mn-ea"/>
                <a:cs typeface="+mn-cs"/>
              </a:rPr>
              <a:t>を</a:t>
            </a:r>
            <a:r>
              <a:rPr kumimoji="1" lang="en-US" altLang="ja-JP" sz="1200" kern="1200" dirty="0">
                <a:solidFill>
                  <a:schemeClr val="tx1"/>
                </a:solidFill>
                <a:effectLst/>
                <a:latin typeface="+mn-lt"/>
                <a:ea typeface="+mn-ea"/>
                <a:cs typeface="+mn-cs"/>
              </a:rPr>
              <a:t>5</a:t>
            </a:r>
            <a:r>
              <a:rPr kumimoji="1" lang="ja-JP" altLang="en-US" sz="1200" kern="1200">
                <a:solidFill>
                  <a:schemeClr val="tx1"/>
                </a:solidFill>
                <a:effectLst/>
                <a:latin typeface="+mn-lt"/>
                <a:ea typeface="+mn-ea"/>
                <a:cs typeface="+mn-cs"/>
              </a:rPr>
              <a:t>回適用する手法とバッチ</a:t>
            </a:r>
            <a:r>
              <a:rPr kumimoji="1" lang="en-US" altLang="ja-JP" sz="1200" kern="1200" dirty="0">
                <a:solidFill>
                  <a:schemeClr val="tx1"/>
                </a:solidFill>
                <a:effectLst/>
                <a:latin typeface="+mn-lt"/>
                <a:ea typeface="+mn-ea"/>
                <a:cs typeface="+mn-cs"/>
              </a:rPr>
              <a:t>SWMH</a:t>
            </a:r>
            <a:r>
              <a:rPr kumimoji="1" lang="ja-JP" altLang="en-US" sz="1200" kern="1200">
                <a:solidFill>
                  <a:schemeClr val="tx1"/>
                </a:solidFill>
                <a:effectLst/>
                <a:latin typeface="+mn-lt"/>
                <a:ea typeface="+mn-ea"/>
                <a:cs typeface="+mn-cs"/>
              </a:rPr>
              <a:t>を比較しました。</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結果より、</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バッチ</a:t>
            </a:r>
            <a:r>
              <a:rPr kumimoji="1" lang="en-US" altLang="ja-JP" sz="1200" kern="1200" dirty="0">
                <a:solidFill>
                  <a:schemeClr val="tx1"/>
                </a:solidFill>
                <a:effectLst/>
                <a:latin typeface="+mn-lt"/>
                <a:ea typeface="+mn-ea"/>
                <a:cs typeface="+mn-cs"/>
              </a:rPr>
              <a:t>SWMH</a:t>
            </a:r>
            <a:r>
              <a:rPr kumimoji="1" lang="ja-JP" altLang="en-US" sz="1200" kern="1200">
                <a:solidFill>
                  <a:schemeClr val="tx1"/>
                </a:solidFill>
                <a:effectLst/>
                <a:latin typeface="+mn-lt"/>
                <a:ea typeface="+mn-ea"/>
                <a:cs typeface="+mn-cs"/>
              </a:rPr>
              <a:t>の方がどのデータセットでも早くなったことを示せました。</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例えば、コネクトデータセットでは、バッチ</a:t>
            </a:r>
            <a:r>
              <a:rPr kumimoji="1" lang="en-US" altLang="ja-JP" sz="1200" kern="1200" dirty="0">
                <a:solidFill>
                  <a:schemeClr val="tx1"/>
                </a:solidFill>
                <a:effectLst/>
                <a:latin typeface="+mn-lt"/>
                <a:ea typeface="+mn-ea"/>
                <a:cs typeface="+mn-cs"/>
              </a:rPr>
              <a:t>SWMH</a:t>
            </a:r>
            <a:r>
              <a:rPr kumimoji="1" lang="ja-JP" altLang="en-US" sz="1200" kern="1200">
                <a:solidFill>
                  <a:schemeClr val="tx1"/>
                </a:solidFill>
                <a:effectLst/>
                <a:latin typeface="+mn-lt"/>
                <a:ea typeface="+mn-ea"/>
                <a:cs typeface="+mn-cs"/>
              </a:rPr>
              <a:t>の方が</a:t>
            </a:r>
            <a:r>
              <a:rPr kumimoji="1" lang="en-US" altLang="ja-JP" sz="1200" kern="1200" dirty="0">
                <a:solidFill>
                  <a:schemeClr val="tx1"/>
                </a:solidFill>
                <a:effectLst/>
                <a:latin typeface="+mn-lt"/>
                <a:ea typeface="+mn-ea"/>
                <a:cs typeface="+mn-cs"/>
              </a:rPr>
              <a:t>2</a:t>
            </a:r>
            <a:r>
              <a:rPr kumimoji="1" lang="ja-JP" altLang="en-US" sz="1200" kern="1200">
                <a:solidFill>
                  <a:schemeClr val="tx1"/>
                </a:solidFill>
                <a:effectLst/>
                <a:latin typeface="+mn-lt"/>
                <a:ea typeface="+mn-ea"/>
                <a:cs typeface="+mn-cs"/>
              </a:rPr>
              <a:t>倍ほど早くなりました。</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en-US"/>
          </a:p>
        </p:txBody>
      </p:sp>
      <p:sp>
        <p:nvSpPr>
          <p:cNvPr id="4" name="スライド番号プレースホルダー 3"/>
          <p:cNvSpPr>
            <a:spLocks noGrp="1"/>
          </p:cNvSpPr>
          <p:nvPr>
            <p:ph type="sldNum" sz="quarter" idx="5"/>
          </p:nvPr>
        </p:nvSpPr>
        <p:spPr/>
        <p:txBody>
          <a:bodyPr/>
          <a:lstStyle/>
          <a:p>
            <a:fld id="{07366B8A-B6C4-1C42-80A4-9748D3F9667D}" type="slidenum">
              <a:rPr kumimoji="1" lang="ja-JP" altLang="en-US" smtClean="0"/>
              <a:t>18</a:t>
            </a:fld>
            <a:endParaRPr kumimoji="1" lang="ja-JP" altLang="en-US"/>
          </a:p>
        </p:txBody>
      </p:sp>
    </p:spTree>
    <p:extLst>
      <p:ext uri="{BB962C8B-B14F-4D97-AF65-F5344CB8AC3E}">
        <p14:creationId xmlns:p14="http://schemas.microsoft.com/office/powerpoint/2010/main" val="22288971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t>本研究ではデータストリームに対するハッシュ値の更新アルゴリズムを取り扱いました。</a:t>
            </a:r>
          </a:p>
          <a:p>
            <a:endParaRPr kumimoji="1" lang="en-US" altLang="ja-JP" dirty="0"/>
          </a:p>
          <a:p>
            <a:r>
              <a:rPr lang="ja-JP" altLang="en-US"/>
              <a:t>そこで、</a:t>
            </a:r>
            <a:r>
              <a:rPr lang="en" altLang="ja-JP" dirty="0"/>
              <a:t>SWMH </a:t>
            </a:r>
            <a:r>
              <a:rPr lang="ja-JP" altLang="en-US"/>
              <a:t>とそれを拡張したバッチ</a:t>
            </a:r>
            <a:r>
              <a:rPr lang="en-US" altLang="ja-JP" dirty="0"/>
              <a:t>SWMH</a:t>
            </a:r>
            <a:r>
              <a:rPr lang="ja-JP" altLang="en-US"/>
              <a:t>を提案しました。</a:t>
            </a:r>
            <a:endParaRPr lang="en-US" altLang="ja-JP" dirty="0"/>
          </a:p>
          <a:p>
            <a:endParaRPr kumimoji="1" lang="en-US" altLang="ja-JP" dirty="0"/>
          </a:p>
          <a:p>
            <a:r>
              <a:rPr kumimoji="1" lang="ja-JP" altLang="en-US"/>
              <a:t>それは、要素の削除と多重集合を取り扱うことができるアルゴリズムであり、実験評価より効果的であることを示せました。</a:t>
            </a:r>
            <a:endParaRPr kumimoji="1" lang="en-US" altLang="ja-JP" dirty="0"/>
          </a:p>
          <a:p>
            <a:endParaRPr lang="en-US" altLang="ja-JP" dirty="0"/>
          </a:p>
        </p:txBody>
      </p:sp>
      <p:sp>
        <p:nvSpPr>
          <p:cNvPr id="4" name="スライド番号プレースホルダー 3"/>
          <p:cNvSpPr>
            <a:spLocks noGrp="1"/>
          </p:cNvSpPr>
          <p:nvPr>
            <p:ph type="sldNum" sz="quarter" idx="5"/>
          </p:nvPr>
        </p:nvSpPr>
        <p:spPr/>
        <p:txBody>
          <a:bodyPr/>
          <a:lstStyle/>
          <a:p>
            <a:fld id="{07366B8A-B6C4-1C42-80A4-9748D3F9667D}" type="slidenum">
              <a:rPr kumimoji="1" lang="ja-JP" altLang="en-US" smtClean="0"/>
              <a:t>19</a:t>
            </a:fld>
            <a:endParaRPr kumimoji="1" lang="ja-JP" altLang="en-US"/>
          </a:p>
        </p:txBody>
      </p:sp>
    </p:spTree>
    <p:extLst>
      <p:ext uri="{BB962C8B-B14F-4D97-AF65-F5344CB8AC3E}">
        <p14:creationId xmlns:p14="http://schemas.microsoft.com/office/powerpoint/2010/main" val="575240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近年，</a:t>
            </a:r>
            <a:r>
              <a:rPr kumimoji="1" lang="en" altLang="ja-JP" sz="1200" kern="1200" dirty="0">
                <a:solidFill>
                  <a:schemeClr val="tx1"/>
                </a:solidFill>
                <a:effectLst/>
                <a:latin typeface="+mn-lt"/>
                <a:ea typeface="+mn-ea"/>
                <a:cs typeface="+mn-cs"/>
              </a:rPr>
              <a:t>IoT </a:t>
            </a:r>
            <a:r>
              <a:rPr kumimoji="1" lang="ja-JP" altLang="en-US" sz="1200" kern="1200">
                <a:solidFill>
                  <a:schemeClr val="tx1"/>
                </a:solidFill>
                <a:effectLst/>
                <a:latin typeface="+mn-lt"/>
                <a:ea typeface="+mn-ea"/>
                <a:cs typeface="+mn-cs"/>
              </a:rPr>
              <a:t>や </a:t>
            </a:r>
            <a:r>
              <a:rPr kumimoji="1" lang="en" altLang="ja-JP" sz="1200" kern="1200" dirty="0">
                <a:solidFill>
                  <a:schemeClr val="tx1"/>
                </a:solidFill>
                <a:effectLst/>
                <a:latin typeface="+mn-lt"/>
                <a:ea typeface="+mn-ea"/>
                <a:cs typeface="+mn-cs"/>
              </a:rPr>
              <a:t>SNS </a:t>
            </a:r>
            <a:r>
              <a:rPr kumimoji="1" lang="ja-JP" altLang="en-US" sz="1200" kern="1200">
                <a:solidFill>
                  <a:schemeClr val="tx1"/>
                </a:solidFill>
                <a:effectLst/>
                <a:latin typeface="+mn-lt"/>
                <a:ea typeface="+mn-ea"/>
                <a:cs typeface="+mn-cs"/>
              </a:rPr>
              <a:t>の発展に伴いストリームデータが取り扱われる機会が増え、ストリームデータの類似検索の重要性も増加しています。</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ストリームデータとは、時間と共に変化するデータであり、そのモデルの</a:t>
            </a:r>
            <a:r>
              <a:rPr kumimoji="1" lang="en-US" altLang="ja-JP" sz="1200" kern="1200" dirty="0">
                <a:solidFill>
                  <a:schemeClr val="tx1"/>
                </a:solidFill>
                <a:effectLst/>
                <a:latin typeface="+mn-lt"/>
                <a:ea typeface="+mn-ea"/>
                <a:cs typeface="+mn-cs"/>
              </a:rPr>
              <a:t>1</a:t>
            </a:r>
            <a:r>
              <a:rPr kumimoji="1" lang="ja-JP" altLang="en-US" sz="1200" kern="1200">
                <a:solidFill>
                  <a:schemeClr val="tx1"/>
                </a:solidFill>
                <a:effectLst/>
                <a:latin typeface="+mn-lt"/>
                <a:ea typeface="+mn-ea"/>
                <a:cs typeface="+mn-cs"/>
              </a:rPr>
              <a:t>つとして，スライディングウインドウというモデルがあります。</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このモデルは，データストリームにおいて古いデータを軽視して、時刻が変化するごとに直近の要素だけ保持するという仕組みです．</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このようなストリームデータを用いた類似検索とは、ストリームデータを</a:t>
            </a:r>
            <a:r>
              <a:rPr lang="ja-JP" altLang="en-US" b="1"/>
              <a:t>要素が変化する集合</a:t>
            </a:r>
            <a:r>
              <a:rPr lang="ja-JP" altLang="en-US"/>
              <a:t>と捉えて、</a:t>
            </a:r>
            <a:r>
              <a:rPr lang="ja-JP" altLang="en-US" b="1"/>
              <a:t>集合間類似検索</a:t>
            </a:r>
            <a:r>
              <a:rPr lang="ja-JP" altLang="en-US"/>
              <a:t>に帰着できます．</a:t>
            </a:r>
          </a:p>
          <a:p>
            <a:endParaRPr kumimoji="1" lang="ja-JP" altLang="en-US"/>
          </a:p>
        </p:txBody>
      </p:sp>
      <p:sp>
        <p:nvSpPr>
          <p:cNvPr id="4" name="スライド番号プレースホルダー 3"/>
          <p:cNvSpPr>
            <a:spLocks noGrp="1"/>
          </p:cNvSpPr>
          <p:nvPr>
            <p:ph type="sldNum" sz="quarter" idx="5"/>
          </p:nvPr>
        </p:nvSpPr>
        <p:spPr/>
        <p:txBody>
          <a:bodyPr/>
          <a:lstStyle/>
          <a:p>
            <a:fld id="{07366B8A-B6C4-1C42-80A4-9748D3F9667D}" type="slidenum">
              <a:rPr kumimoji="1" lang="ja-JP" altLang="en-US" smtClean="0"/>
              <a:t>2</a:t>
            </a:fld>
            <a:endParaRPr kumimoji="1" lang="ja-JP" altLang="en-US"/>
          </a:p>
        </p:txBody>
      </p:sp>
    </p:spTree>
    <p:extLst>
      <p:ext uri="{BB962C8B-B14F-4D97-AF65-F5344CB8AC3E}">
        <p14:creationId xmlns:p14="http://schemas.microsoft.com/office/powerpoint/2010/main" val="2687278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この集合間類似検索において、</a:t>
            </a:r>
            <a:endParaRPr kumimoji="1" lang="en-US" altLang="ja-JP" dirty="0"/>
          </a:p>
          <a:p>
            <a:r>
              <a:rPr kumimoji="1" lang="ja-JP" altLang="en-US"/>
              <a:t>ハッシュを用いた集合間類似検索を高速化する方法の１つとして</a:t>
            </a:r>
            <a:r>
              <a:rPr kumimoji="1" lang="en-US" altLang="ja-JP" dirty="0"/>
              <a:t>Min-hash</a:t>
            </a:r>
            <a:r>
              <a:rPr kumimoji="1" lang="ja-JP" altLang="en-US"/>
              <a:t>という方法があります。</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Min-hash</a:t>
            </a:r>
            <a:r>
              <a:rPr kumimoji="1" lang="ja-JP" altLang="en-US"/>
              <a:t>とは、</a:t>
            </a:r>
            <a:r>
              <a:rPr lang="ja-JP" altLang="en-US"/>
              <a:t>集合に対してコンパクトなスケッチを生成するハッシュ関数</a:t>
            </a:r>
            <a:r>
              <a:rPr kumimoji="1" lang="ja-JP" altLang="en-US"/>
              <a:t>であり、</a:t>
            </a:r>
            <a:r>
              <a:rPr kumimoji="1" lang="en-US" altLang="ja-JP" dirty="0"/>
              <a:t>2</a:t>
            </a:r>
            <a:r>
              <a:rPr kumimoji="1" lang="ja-JP" altLang="en-US"/>
              <a:t>つの集合のハッシュ値が一致する確率は</a:t>
            </a:r>
            <a:r>
              <a:rPr kumimoji="1" lang="en-US" altLang="ja-JP" dirty="0"/>
              <a:t>Jaccard</a:t>
            </a:r>
            <a:r>
              <a:rPr kumimoji="1" lang="ja-JP" altLang="en-US"/>
              <a:t>係数と等しいという特徴を持っています</a:t>
            </a:r>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07366B8A-B6C4-1C42-80A4-9748D3F9667D}" type="slidenum">
              <a:rPr kumimoji="1" lang="ja-JP" altLang="en-US" smtClean="0"/>
              <a:t>3</a:t>
            </a:fld>
            <a:endParaRPr kumimoji="1" lang="ja-JP" altLang="en-US"/>
          </a:p>
        </p:txBody>
      </p:sp>
    </p:spTree>
    <p:extLst>
      <p:ext uri="{BB962C8B-B14F-4D97-AF65-F5344CB8AC3E}">
        <p14:creationId xmlns:p14="http://schemas.microsoft.com/office/powerpoint/2010/main" val="3886547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そして、その</a:t>
            </a:r>
            <a:r>
              <a:rPr kumimoji="1" lang="en-US" altLang="ja-JP" dirty="0"/>
              <a:t>Min-hash</a:t>
            </a:r>
            <a:r>
              <a:rPr kumimoji="1" lang="ja-JP" altLang="en-US"/>
              <a:t>の計算方法を説明します。</a:t>
            </a:r>
            <a:endParaRPr kumimoji="1" lang="en-US" altLang="ja-JP" dirty="0"/>
          </a:p>
          <a:p>
            <a:r>
              <a:rPr kumimoji="1" lang="ja-JP" altLang="en-US"/>
              <a:t>手順としては、</a:t>
            </a:r>
            <a:endParaRPr kumimoji="1" lang="en-US" altLang="ja-JP" dirty="0"/>
          </a:p>
          <a:p>
            <a:r>
              <a:rPr kumimoji="1" lang="ja-JP" altLang="en-US"/>
              <a:t>まず，</a:t>
            </a:r>
            <a:r>
              <a:rPr lang="ja-JP" altLang="en-US"/>
              <a:t>要素にランダムな値を割り当て，</a:t>
            </a:r>
            <a:endParaRPr lang="en-US" altLang="ja-JP" dirty="0"/>
          </a:p>
          <a:p>
            <a:r>
              <a:rPr lang="ja-JP" altLang="en-US"/>
              <a:t>次に，集合の要素の最小の割り当て値をハッシュ値とします。</a:t>
            </a:r>
            <a:endParaRPr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多重集合の場合では，同一要素を複数持つことがあり、同じアルファベットに異なる割り当て値を与えます。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例として、</a:t>
            </a:r>
            <a:r>
              <a:rPr kumimoji="1" lang="en-US" altLang="ja-JP" dirty="0"/>
              <a:t>a</a:t>
            </a:r>
            <a:r>
              <a:rPr kumimoji="1" lang="ja-JP" altLang="en-US"/>
              <a:t>に注目すると、</a:t>
            </a:r>
            <a:r>
              <a:rPr kumimoji="1" lang="en-US" altLang="ja-JP" dirty="0"/>
              <a:t>1</a:t>
            </a:r>
            <a:r>
              <a:rPr kumimoji="1" lang="ja-JP" altLang="en-US"/>
              <a:t>個目を</a:t>
            </a:r>
            <a:r>
              <a:rPr kumimoji="1" lang="en-US" altLang="ja-JP" dirty="0"/>
              <a:t>3</a:t>
            </a:r>
            <a:r>
              <a:rPr kumimoji="1" lang="ja-JP" altLang="en-US"/>
              <a:t>、２個目を</a:t>
            </a:r>
            <a:r>
              <a:rPr kumimoji="1" lang="en-US" altLang="ja-JP" dirty="0"/>
              <a:t>5</a:t>
            </a:r>
            <a:r>
              <a:rPr kumimoji="1" lang="ja-JP" altLang="en-US"/>
              <a:t>と割り当てます。</a:t>
            </a:r>
            <a:endParaRPr kumimoji="1" lang="en-US" altLang="ja-JP" dirty="0"/>
          </a:p>
          <a:p>
            <a:r>
              <a:rPr kumimoji="1" lang="ja-JP" altLang="en-US"/>
              <a:t>そして、集合</a:t>
            </a:r>
            <a:r>
              <a:rPr kumimoji="1" lang="en-US" altLang="ja-JP" dirty="0"/>
              <a:t>S</a:t>
            </a:r>
            <a:r>
              <a:rPr kumimoji="1" lang="ja-JP" altLang="en-US"/>
              <a:t>の場合、割り当てた値の中で一番小さい値は２が出現しているので、ハッシュ値は</a:t>
            </a:r>
            <a:r>
              <a:rPr kumimoji="1" lang="en-US" altLang="ja-JP" dirty="0"/>
              <a:t>2</a:t>
            </a:r>
            <a:r>
              <a:rPr kumimoji="1" lang="ja-JP" altLang="en-US"/>
              <a:t>となる計算です。</a:t>
            </a:r>
            <a:endParaRPr kumimoji="1" lang="en-US" altLang="ja-JP" dirty="0"/>
          </a:p>
          <a:p>
            <a:endParaRPr kumimoji="1" lang="en-US" altLang="ja-JP" dirty="0"/>
          </a:p>
          <a:p>
            <a:endParaRPr kumimoji="1" lang="en-US" altLang="ja-JP" dirty="0"/>
          </a:p>
          <a:p>
            <a:r>
              <a:rPr kumimoji="1" lang="en-US" altLang="ja-JP" dirty="0"/>
              <a:t>A-&gt;S</a:t>
            </a:r>
          </a:p>
          <a:p>
            <a:endParaRPr kumimoji="1" lang="en-US" altLang="ja-JP" dirty="0"/>
          </a:p>
        </p:txBody>
      </p:sp>
      <p:sp>
        <p:nvSpPr>
          <p:cNvPr id="4" name="スライド番号プレースホルダー 3"/>
          <p:cNvSpPr>
            <a:spLocks noGrp="1"/>
          </p:cNvSpPr>
          <p:nvPr>
            <p:ph type="sldNum" sz="quarter" idx="5"/>
          </p:nvPr>
        </p:nvSpPr>
        <p:spPr/>
        <p:txBody>
          <a:bodyPr/>
          <a:lstStyle/>
          <a:p>
            <a:fld id="{07366B8A-B6C4-1C42-80A4-9748D3F9667D}" type="slidenum">
              <a:rPr kumimoji="1" lang="ja-JP" altLang="en-US" smtClean="0"/>
              <a:t>4</a:t>
            </a:fld>
            <a:endParaRPr kumimoji="1" lang="ja-JP" altLang="en-US"/>
          </a:p>
        </p:txBody>
      </p:sp>
    </p:spTree>
    <p:extLst>
      <p:ext uri="{BB962C8B-B14F-4D97-AF65-F5344CB8AC3E}">
        <p14:creationId xmlns:p14="http://schemas.microsoft.com/office/powerpoint/2010/main" val="2056529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そして、本研究の目的は、この</a:t>
            </a:r>
            <a:r>
              <a:rPr lang="ja-JP" altLang="en-US"/>
              <a:t>スケッチの更新を効率化するために，動的に変化する集合に対する </a:t>
            </a:r>
            <a:r>
              <a:rPr lang="en" altLang="ja-JP" dirty="0"/>
              <a:t>Min-Hash </a:t>
            </a:r>
            <a:r>
              <a:rPr lang="ja-JP" altLang="en-US"/>
              <a:t>のハッシュ値計算方法を提案</a:t>
            </a:r>
            <a:r>
              <a:rPr kumimoji="1" lang="ja-JP" altLang="en-US"/>
              <a:t>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現状，既存手法では要素の削除と多重集合の両方を取り扱える手法が存在しません。</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そのため、本研究では、スライディングウインドウモデルで多重集合を取り扱える初めての手法である</a:t>
            </a:r>
            <a:r>
              <a:rPr kumimoji="1" lang="en-US" altLang="ja-JP" b="1" dirty="0"/>
              <a:t>SWMH</a:t>
            </a:r>
            <a:r>
              <a:rPr kumimoji="1" lang="ja-JP" altLang="en-US" b="1"/>
              <a:t>を提案します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これは、スライディングウインドウモデルで、ハッシュ値を高速計算する手法であり、多重集合ではなく集合を取り扱った</a:t>
            </a:r>
            <a:r>
              <a:rPr kumimoji="1" lang="en-US" altLang="ja-JP" dirty="0" err="1"/>
              <a:t>Datar</a:t>
            </a:r>
            <a:r>
              <a:rPr kumimoji="1" lang="ja-JP" altLang="en-US"/>
              <a:t>らの手法を拡張した手法です。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a:p>
        </p:txBody>
      </p:sp>
      <p:sp>
        <p:nvSpPr>
          <p:cNvPr id="4" name="スライド番号プレースホルダー 3"/>
          <p:cNvSpPr>
            <a:spLocks noGrp="1"/>
          </p:cNvSpPr>
          <p:nvPr>
            <p:ph type="sldNum" sz="quarter" idx="5"/>
          </p:nvPr>
        </p:nvSpPr>
        <p:spPr/>
        <p:txBody>
          <a:bodyPr/>
          <a:lstStyle/>
          <a:p>
            <a:fld id="{07366B8A-B6C4-1C42-80A4-9748D3F9667D}" type="slidenum">
              <a:rPr kumimoji="1" lang="ja-JP" altLang="en-US" smtClean="0"/>
              <a:t>5</a:t>
            </a:fld>
            <a:endParaRPr kumimoji="1" lang="ja-JP" altLang="en-US"/>
          </a:p>
        </p:txBody>
      </p:sp>
    </p:spTree>
    <p:extLst>
      <p:ext uri="{BB962C8B-B14F-4D97-AF65-F5344CB8AC3E}">
        <p14:creationId xmlns:p14="http://schemas.microsoft.com/office/powerpoint/2010/main" val="1305227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Datar</a:t>
            </a:r>
            <a:r>
              <a:rPr kumimoji="1" lang="ja-JP" altLang="en-US"/>
              <a:t>らの手法は，将来的に最小値になり得ない要素を削除し、残りを</a:t>
            </a:r>
            <a:r>
              <a:rPr kumimoji="1" lang="en-US" altLang="ja-JP" dirty="0" err="1"/>
              <a:t>Minlist</a:t>
            </a:r>
            <a:r>
              <a:rPr kumimoji="1" lang="ja-JP" altLang="en-US"/>
              <a:t>で管理し，</a:t>
            </a:r>
            <a:r>
              <a:rPr kumimoji="1" lang="en-US" altLang="ja-JP" dirty="0" err="1"/>
              <a:t>Minlist</a:t>
            </a:r>
            <a:r>
              <a:rPr kumimoji="1" lang="ja-JP" altLang="en-US"/>
              <a:t>の最小値をハッシュ値とします。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これは最小値を</a:t>
            </a:r>
            <a:r>
              <a:rPr lang="en-US" altLang="ja-JP" dirty="0" err="1"/>
              <a:t>Minlist</a:t>
            </a:r>
            <a:r>
              <a:rPr lang="ja-JP" altLang="en-US"/>
              <a:t>から選ぶことでハッシュ値更新を高速化します。</a:t>
            </a:r>
            <a:endParaRPr lang="en-US" altLang="ja-JP" dirty="0">
              <a:solidFill>
                <a:srgbClr val="FF0000"/>
              </a:solidFill>
            </a:endParaRPr>
          </a:p>
          <a:p>
            <a:endParaRPr kumimoji="1" lang="en-US" altLang="ja-JP" dirty="0"/>
          </a:p>
          <a:p>
            <a:r>
              <a:rPr kumimoji="1" lang="ja-JP" altLang="en-US"/>
              <a:t>この将来的に最小値になり得ない要素を削除するための条件というものは、スライディングウインドウ内で自分より後ろに小さい値を持つ要素が存在することです。</a:t>
            </a:r>
            <a:endParaRPr kumimoji="1" lang="en-US" altLang="ja-JP" dirty="0"/>
          </a:p>
          <a:p>
            <a:endParaRPr kumimoji="1" lang="en-US" altLang="ja-JP" dirty="0"/>
          </a:p>
          <a:p>
            <a:r>
              <a:rPr kumimoji="1" lang="ja-JP" altLang="en-US"/>
              <a:t>例を用いて説明すると，スライディングウインドウの要素</a:t>
            </a:r>
            <a:r>
              <a:rPr kumimoji="1" lang="en-US" altLang="ja-JP" dirty="0" err="1"/>
              <a:t>g,x</a:t>
            </a:r>
            <a:r>
              <a:rPr kumimoji="1" lang="ja-JP" altLang="en-US"/>
              <a:t>に注目し，この部分の割り当て値は</a:t>
            </a:r>
            <a:r>
              <a:rPr kumimoji="1" lang="en-US" altLang="ja-JP" dirty="0"/>
              <a:t>2</a:t>
            </a:r>
            <a:r>
              <a:rPr kumimoji="1" lang="ja-JP" altLang="en-US"/>
              <a:t>と</a:t>
            </a:r>
            <a:r>
              <a:rPr kumimoji="1" lang="en-US" altLang="ja-JP" dirty="0"/>
              <a:t>7</a:t>
            </a:r>
            <a:r>
              <a:rPr kumimoji="1" lang="ja-JP" altLang="en-US"/>
              <a:t>ですが，後ろに</a:t>
            </a:r>
            <a:r>
              <a:rPr kumimoji="1" lang="en-US" altLang="ja-JP" dirty="0"/>
              <a:t>1</a:t>
            </a:r>
            <a:r>
              <a:rPr kumimoji="1" lang="ja-JP" altLang="en-US"/>
              <a:t>があり、前から先に抜けていくため、絶対に最小値になることはありません．このように赤色の部分は削除し、残った部分を最小値の候補集合</a:t>
            </a:r>
            <a:r>
              <a:rPr kumimoji="1" lang="en-US" altLang="ja-JP" dirty="0" err="1"/>
              <a:t>Minlist</a:t>
            </a:r>
            <a:r>
              <a:rPr kumimoji="1" lang="ja-JP" altLang="en-US"/>
              <a:t>として保持します。そして、先頭の値</a:t>
            </a:r>
            <a:r>
              <a:rPr kumimoji="1" lang="en-US" altLang="ja-JP" dirty="0"/>
              <a:t> 1 </a:t>
            </a:r>
            <a:r>
              <a:rPr kumimoji="1" lang="ja-JP" altLang="en-US"/>
              <a:t>がハッシュ値となります。</a:t>
            </a:r>
            <a:endParaRPr kumimoji="1" lang="en-US" altLang="ja-JP" dirty="0"/>
          </a:p>
          <a:p>
            <a:endParaRPr kumimoji="1" lang="en-US" altLang="ja-JP" dirty="0"/>
          </a:p>
          <a:p>
            <a:r>
              <a:rPr kumimoji="1" lang="ja-JP" altLang="en-US"/>
              <a:t>ただ，</a:t>
            </a:r>
            <a:r>
              <a:rPr kumimoji="1" lang="en-US" altLang="ja-JP" dirty="0" err="1"/>
              <a:t>Datar</a:t>
            </a:r>
            <a:r>
              <a:rPr kumimoji="1" lang="ja-JP" altLang="en-US"/>
              <a:t>らの手法は、多重集合を取り扱うことができないという特徴があります。</a:t>
            </a:r>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07366B8A-B6C4-1C42-80A4-9748D3F9667D}" type="slidenum">
              <a:rPr kumimoji="1" lang="ja-JP" altLang="en-US" smtClean="0"/>
              <a:t>6</a:t>
            </a:fld>
            <a:endParaRPr kumimoji="1" lang="ja-JP" altLang="en-US"/>
          </a:p>
        </p:txBody>
      </p:sp>
    </p:spTree>
    <p:extLst>
      <p:ext uri="{BB962C8B-B14F-4D97-AF65-F5344CB8AC3E}">
        <p14:creationId xmlns:p14="http://schemas.microsoft.com/office/powerpoint/2010/main" val="38254199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a:t>Datar</a:t>
                </a:r>
                <a:r>
                  <a:rPr kumimoji="1" lang="ja-JP" altLang="en-US"/>
                  <a:t>らの手法により、多重集合を取り扱う難しさを説明します。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その難しさは，多重集合では、同一要素が複数出現するため、多重度によってラベルの割り当て値が変化し，それにより最小値になり得るかの判定が難しくなることです。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前提条件として、スライディングウインドウ内において</a:t>
                </a:r>
                <a:r>
                  <a:rPr lang="ja-JP" altLang="en-US"/>
                  <a:t>先頭から</a:t>
                </a:r>
                <a14:m>
                  <m:oMath xmlns:m="http://schemas.openxmlformats.org/officeDocument/2006/math">
                    <m:r>
                      <a:rPr lang="en-US" altLang="ja-JP" b="0" i="1" smtClean="0">
                        <a:latin typeface="Cambria Math" panose="02040503050406030204" pitchFamily="18" charset="0"/>
                      </a:rPr>
                      <m:t>𝑖</m:t>
                    </m:r>
                  </m:oMath>
                </a14:m>
                <a:r>
                  <a:rPr lang="ja-JP" altLang="en-US"/>
                  <a:t>番目のアルファベット</a:t>
                </a:r>
                <a14:m>
                  <m:oMath xmlns:m="http://schemas.openxmlformats.org/officeDocument/2006/math">
                    <m:r>
                      <a:rPr lang="en-US" altLang="ja-JP" b="0" i="1" smtClean="0">
                        <a:latin typeface="Cambria Math" panose="02040503050406030204" pitchFamily="18" charset="0"/>
                      </a:rPr>
                      <m:t>𝑎</m:t>
                    </m:r>
                  </m:oMath>
                </a14:m>
                <a:r>
                  <a:rPr lang="ja-JP" altLang="en-US"/>
                  <a:t>を</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𝑎</m:t>
                        </m:r>
                      </m:e>
                      <m:sub>
                        <m:r>
                          <a:rPr lang="en-US" altLang="ja-JP" b="0" i="1" smtClean="0">
                            <a:latin typeface="Cambria Math" panose="02040503050406030204" pitchFamily="18" charset="0"/>
                          </a:rPr>
                          <m:t>𝑖</m:t>
                        </m:r>
                      </m:sub>
                    </m:sSub>
                  </m:oMath>
                </a14:m>
                <a:r>
                  <a:rPr lang="ja-JP" altLang="en-US"/>
                  <a:t>とすると，</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endParaRPr kumimoji="1" lang="en-US" altLang="ja-JP" dirty="0"/>
              </a:p>
              <a:p>
                <a:r>
                  <a:rPr kumimoji="1" lang="ja-JP" altLang="en-US"/>
                  <a:t>時刻</a:t>
                </a:r>
                <a:r>
                  <a:rPr kumimoji="1" lang="en-US" altLang="ja-JP" dirty="0"/>
                  <a:t>t</a:t>
                </a:r>
                <a:r>
                  <a:rPr kumimoji="1" lang="ja-JP" altLang="en-US"/>
                  <a:t>の時、</a:t>
                </a:r>
                <a:r>
                  <a:rPr kumimoji="1" lang="en-US" altLang="ja-JP" dirty="0"/>
                  <a:t>a</a:t>
                </a:r>
                <a:r>
                  <a:rPr kumimoji="1" lang="ja-JP" altLang="en-US"/>
                  <a:t>の後方に小さい値を持つ</a:t>
                </a:r>
                <a:r>
                  <a:rPr kumimoji="1" lang="en-US" altLang="ja-JP" dirty="0"/>
                  <a:t>b</a:t>
                </a:r>
                <a:r>
                  <a:rPr kumimoji="1" lang="ja-JP" altLang="en-US"/>
                  <a:t>が存在し、</a:t>
                </a:r>
                <a:r>
                  <a:rPr kumimoji="1" lang="en-US" altLang="ja-JP" dirty="0" err="1"/>
                  <a:t>Datar</a:t>
                </a:r>
                <a:r>
                  <a:rPr kumimoji="1" lang="ja-JP" altLang="en-US"/>
                  <a:t>らのアルゴリズムだとこの時</a:t>
                </a:r>
                <a:r>
                  <a:rPr kumimoji="1" lang="en-US" altLang="ja-JP" dirty="0"/>
                  <a:t>a</a:t>
                </a:r>
                <a:r>
                  <a:rPr kumimoji="1" lang="ja-JP" altLang="en-US"/>
                  <a:t>を削除します。</a:t>
                </a:r>
                <a:endParaRPr kumimoji="1" lang="en-US" altLang="ja-JP" dirty="0"/>
              </a:p>
              <a:p>
                <a:endParaRPr kumimoji="1" lang="en-US" altLang="ja-JP" dirty="0"/>
              </a:p>
              <a:p>
                <a:r>
                  <a:rPr kumimoji="1" lang="ja-JP" altLang="en-US"/>
                  <a:t>しかし、時刻</a:t>
                </a:r>
                <a:r>
                  <a:rPr kumimoji="1" lang="en-US" altLang="ja-JP" dirty="0"/>
                  <a:t>t+3</a:t>
                </a:r>
                <a:r>
                  <a:rPr kumimoji="1" lang="ja-JP" altLang="en-US"/>
                  <a:t>の時、</a:t>
                </a:r>
                <a:r>
                  <a:rPr kumimoji="1" lang="en-US" altLang="ja-JP" dirty="0"/>
                  <a:t>b</a:t>
                </a:r>
                <a:r>
                  <a:rPr kumimoji="1" lang="ja-JP" altLang="en-US"/>
                  <a:t>の値が</a:t>
                </a:r>
                <a:r>
                  <a:rPr kumimoji="1" lang="en-US" altLang="ja-JP" dirty="0"/>
                  <a:t>1</a:t>
                </a:r>
                <a:r>
                  <a:rPr kumimoji="1" lang="ja-JP" altLang="en-US"/>
                  <a:t>から</a:t>
                </a:r>
                <a:r>
                  <a:rPr kumimoji="1" lang="en-US" altLang="ja-JP" dirty="0"/>
                  <a:t>5</a:t>
                </a:r>
                <a:r>
                  <a:rPr kumimoji="1" lang="ja-JP" altLang="en-US"/>
                  <a:t>へと変化するため、</a:t>
                </a:r>
                <a:r>
                  <a:rPr kumimoji="1" lang="en-US" altLang="ja-JP" dirty="0"/>
                  <a:t>a</a:t>
                </a:r>
                <a:r>
                  <a:rPr kumimoji="1" lang="ja-JP" altLang="en-US"/>
                  <a:t>が最小値となり、</a:t>
                </a:r>
                <a:r>
                  <a:rPr kumimoji="1" lang="en-US" altLang="ja-JP" dirty="0"/>
                  <a:t>a</a:t>
                </a:r>
                <a:r>
                  <a:rPr kumimoji="1" lang="ja-JP" altLang="en-US"/>
                  <a:t>を削除したことが問題となります。</a:t>
                </a:r>
                <a:endParaRPr kumimoji="1" lang="en-US" altLang="ja-JP" dirty="0"/>
              </a:p>
            </p:txBody>
          </p:sp>
        </mc:Choice>
        <mc:Fallback xmlns="">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a:t>Datar</a:t>
                </a:r>
                <a:r>
                  <a:rPr kumimoji="1" lang="ja-JP" altLang="en-US"/>
                  <a:t>らの手法により、多重集合を取り扱う難しさを話します。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まず、前提条件として、</a:t>
                </a:r>
                <a:r>
                  <a:rPr kumimoji="1" lang="en-US" altLang="ja-JP" dirty="0"/>
                  <a:t>SW</a:t>
                </a:r>
                <a:r>
                  <a:rPr kumimoji="1" lang="ja-JP" altLang="en-US"/>
                  <a:t>内において</a:t>
                </a:r>
                <a:r>
                  <a:rPr lang="ja-JP" altLang="en-US"/>
                  <a:t>先頭から</a:t>
                </a:r>
                <a:r>
                  <a:rPr lang="en-US" altLang="ja-JP" b="0" i="0">
                    <a:latin typeface="Cambria Math" panose="02040503050406030204" pitchFamily="18" charset="0"/>
                  </a:rPr>
                  <a:t>𝑖</a:t>
                </a:r>
                <a:r>
                  <a:rPr lang="ja-JP" altLang="en-US"/>
                  <a:t>番目のアルファベット</a:t>
                </a:r>
                <a:r>
                  <a:rPr lang="en-US" altLang="ja-JP" b="0" i="0">
                    <a:latin typeface="Cambria Math" panose="02040503050406030204" pitchFamily="18" charset="0"/>
                  </a:rPr>
                  <a:t>𝑎</a:t>
                </a:r>
                <a:r>
                  <a:rPr lang="ja-JP" altLang="en-US"/>
                  <a:t>を</a:t>
                </a:r>
                <a:r>
                  <a:rPr lang="en-US" altLang="ja-JP" b="0" i="0">
                    <a:latin typeface="Cambria Math" panose="02040503050406030204" pitchFamily="18" charset="0"/>
                  </a:rPr>
                  <a:t>𝑎_𝑖</a:t>
                </a:r>
                <a:r>
                  <a:rPr lang="ja-JP" altLang="en-US"/>
                  <a:t>とします。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多重集合では、同一要素が複数出現するため、多重度によってラベルの割り当て値が変化します。それにより最小値になり得るかの判定が難しくなります。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endParaRPr kumimoji="1" lang="en-US" altLang="ja-JP" dirty="0"/>
              </a:p>
              <a:p>
                <a:r>
                  <a:rPr kumimoji="1" lang="en-US" altLang="ja-JP" dirty="0" err="1"/>
                  <a:t>Datar</a:t>
                </a:r>
                <a:r>
                  <a:rPr kumimoji="1" lang="ja-JP" altLang="en-US"/>
                  <a:t>のアルゴリズムは、集合の場合、</a:t>
                </a:r>
                <a:r>
                  <a:rPr kumimoji="1" lang="en-US" altLang="ja-JP" dirty="0"/>
                  <a:t>a</a:t>
                </a:r>
                <a:r>
                  <a:rPr kumimoji="1" lang="ja-JP" altLang="en-US"/>
                  <a:t>は後ろに小さい要素が存在するため削除できるが、多重集合では、</a:t>
                </a:r>
                <a:r>
                  <a:rPr kumimoji="1" lang="en-US" altLang="ja-JP" dirty="0"/>
                  <a:t>t=3</a:t>
                </a:r>
                <a:r>
                  <a:rPr kumimoji="1" lang="ja-JP" altLang="en-US"/>
                  <a:t>で最小値になる可能性があるため、削除できない。</a:t>
                </a:r>
                <a:endParaRPr kumimoji="1" lang="en-US" altLang="ja-JP" dirty="0"/>
              </a:p>
              <a:p>
                <a:endParaRPr kumimoji="1" lang="ja-JP" altLang="en-US"/>
              </a:p>
            </p:txBody>
          </p:sp>
        </mc:Fallback>
      </mc:AlternateContent>
      <p:sp>
        <p:nvSpPr>
          <p:cNvPr id="4" name="スライド番号プレースホルダー 3"/>
          <p:cNvSpPr>
            <a:spLocks noGrp="1"/>
          </p:cNvSpPr>
          <p:nvPr>
            <p:ph type="sldNum" sz="quarter" idx="5"/>
          </p:nvPr>
        </p:nvSpPr>
        <p:spPr/>
        <p:txBody>
          <a:bodyPr/>
          <a:lstStyle/>
          <a:p>
            <a:fld id="{07366B8A-B6C4-1C42-80A4-9748D3F9667D}" type="slidenum">
              <a:rPr kumimoji="1" lang="ja-JP" altLang="en-US" smtClean="0"/>
              <a:t>7</a:t>
            </a:fld>
            <a:endParaRPr kumimoji="1" lang="ja-JP" altLang="en-US"/>
          </a:p>
        </p:txBody>
      </p:sp>
    </p:spTree>
    <p:extLst>
      <p:ext uri="{BB962C8B-B14F-4D97-AF65-F5344CB8AC3E}">
        <p14:creationId xmlns:p14="http://schemas.microsoft.com/office/powerpoint/2010/main" val="16925220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Datar</a:t>
            </a:r>
            <a:r>
              <a:rPr kumimoji="1" lang="ja-JP" altLang="en-US"/>
              <a:t>らの手法を拡張し、この問題を解決した</a:t>
            </a:r>
            <a:r>
              <a:rPr kumimoji="1" lang="en-US" altLang="ja-JP" dirty="0"/>
              <a:t>SWMH</a:t>
            </a:r>
            <a:r>
              <a:rPr kumimoji="1" lang="ja-JP" altLang="en-US"/>
              <a:t>を紹介します。</a:t>
            </a:r>
            <a:endParaRPr kumimoji="1" lang="en-US" altLang="ja-JP" dirty="0"/>
          </a:p>
          <a:p>
            <a:endParaRPr kumimoji="1" lang="en-US" altLang="ja-JP" dirty="0"/>
          </a:p>
          <a:p>
            <a:r>
              <a:rPr kumimoji="1" lang="en-US" altLang="ja-JP" dirty="0"/>
              <a:t>SWMH</a:t>
            </a:r>
            <a:r>
              <a:rPr kumimoji="1" lang="ja-JP" altLang="en-US"/>
              <a:t>では、</a:t>
            </a:r>
            <a:r>
              <a:rPr kumimoji="1" lang="en-US" altLang="ja-JP" dirty="0"/>
              <a:t>2</a:t>
            </a:r>
            <a:r>
              <a:rPr kumimoji="1" lang="ja-JP" altLang="en-US"/>
              <a:t>つの修正を行いました。</a:t>
            </a:r>
            <a:endParaRPr kumimoji="1" lang="en-US" altLang="ja-JP" dirty="0"/>
          </a:p>
          <a:p>
            <a:r>
              <a:rPr kumimoji="1" lang="en-US" altLang="ja-JP" dirty="0"/>
              <a:t>1</a:t>
            </a:r>
            <a:r>
              <a:rPr kumimoji="1" lang="ja-JP" altLang="en-US"/>
              <a:t>つ目は、ハッシュ値を変えることなく割り当て値を修正したこです。この修正により、</a:t>
            </a:r>
            <a:r>
              <a:rPr kumimoji="1" lang="en-US" altLang="ja-JP" dirty="0" err="1"/>
              <a:t>Minlist</a:t>
            </a:r>
            <a:r>
              <a:rPr kumimoji="1" lang="ja-JP" altLang="en-US"/>
              <a:t>に同一ラベルの要素が高々</a:t>
            </a:r>
            <a:r>
              <a:rPr kumimoji="1" lang="en-US" altLang="ja-JP" dirty="0"/>
              <a:t>1</a:t>
            </a:r>
            <a:r>
              <a:rPr kumimoji="1" lang="ja-JP" altLang="en-US"/>
              <a:t>つしか残らないことと、</a:t>
            </a:r>
            <a:endParaRPr kumimoji="1" lang="en-US" altLang="ja-JP" dirty="0"/>
          </a:p>
          <a:p>
            <a:r>
              <a:rPr lang="ja-JP" altLang="en-US"/>
              <a:t>任意の要素の割り当て値が減少しないことを保証します。</a:t>
            </a:r>
            <a:endParaRPr lang="en-US" altLang="ja-JP" dirty="0"/>
          </a:p>
          <a:p>
            <a:endParaRPr lang="en-US" altLang="ja-JP" dirty="0"/>
          </a:p>
          <a:p>
            <a:r>
              <a:rPr lang="ja-JP" altLang="en-US"/>
              <a:t>２つ目は最小値になり得るかの判定条件の修正です。</a:t>
            </a:r>
            <a:endParaRPr lang="en-US" altLang="ja-JP" dirty="0"/>
          </a:p>
          <a:p>
            <a:endParaRPr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07366B8A-B6C4-1C42-80A4-9748D3F9667D}" type="slidenum">
              <a:rPr kumimoji="1" lang="ja-JP" altLang="en-US" smtClean="0"/>
              <a:t>8</a:t>
            </a:fld>
            <a:endParaRPr kumimoji="1" lang="ja-JP" altLang="en-US"/>
          </a:p>
        </p:txBody>
      </p:sp>
    </p:spTree>
    <p:extLst>
      <p:ext uri="{BB962C8B-B14F-4D97-AF65-F5344CB8AC3E}">
        <p14:creationId xmlns:p14="http://schemas.microsoft.com/office/powerpoint/2010/main" val="19210230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lang="ja-JP" altLang="en-US"/>
                  <a:t>まず、</a:t>
                </a:r>
                <a:r>
                  <a:rPr lang="en-US" altLang="ja-JP" dirty="0"/>
                  <a:t>1</a:t>
                </a:r>
                <a:r>
                  <a:rPr lang="ja-JP" altLang="en-US"/>
                  <a:t>つ目の修正である割り当て値の修正から説明します。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同じアルファベットで、</a:t>
                </a:r>
                <a14:m>
                  <m:oMath xmlns:m="http://schemas.openxmlformats.org/officeDocument/2006/math">
                    <m:r>
                      <a:rPr lang="en-US" altLang="ja-JP" i="1">
                        <a:latin typeface="Cambria Math" panose="02040503050406030204" pitchFamily="18" charset="0"/>
                      </a:rPr>
                      <m:t>𝑖</m:t>
                    </m:r>
                  </m:oMath>
                </a14:m>
                <a:r>
                  <a:rPr lang="ja-JP" altLang="en-US"/>
                  <a:t>番目の割り当て値</a:t>
                </a:r>
                <a14:m>
                  <m:oMath xmlns:m="http://schemas.openxmlformats.org/officeDocument/2006/math">
                    <m:r>
                      <a:rPr lang="el-GR" altLang="ja-JP" i="1">
                        <a:latin typeface="Cambria Math" panose="02040503050406030204" pitchFamily="18" charset="0"/>
                        <a:ea typeface="Cambria Math" panose="02040503050406030204" pitchFamily="18" charset="0"/>
                      </a:rPr>
                      <m:t>𝜋</m:t>
                    </m:r>
                    <m:r>
                      <a:rPr lang="en-US" altLang="ja-JP" b="0" i="1" smtClean="0">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𝑎</m:t>
                        </m:r>
                      </m:e>
                      <m:sub>
                        <m:r>
                          <a:rPr lang="en-US" altLang="ja-JP" b="0" i="1" smtClean="0">
                            <a:latin typeface="Cambria Math" panose="02040503050406030204" pitchFamily="18" charset="0"/>
                            <a:ea typeface="Cambria Math" panose="02040503050406030204" pitchFamily="18" charset="0"/>
                          </a:rPr>
                          <m:t>𝑖</m:t>
                        </m:r>
                      </m:sub>
                    </m:sSub>
                    <m:r>
                      <a:rPr lang="en-US" altLang="ja-JP" b="0" i="1" smtClean="0">
                        <a:latin typeface="Cambria Math" panose="02040503050406030204" pitchFamily="18" charset="0"/>
                        <a:ea typeface="Cambria Math" panose="02040503050406030204" pitchFamily="18" charset="0"/>
                      </a:rPr>
                      <m:t>)</m:t>
                    </m:r>
                  </m:oMath>
                </a14:m>
                <a:r>
                  <a:rPr lang="ja-JP" altLang="en-US"/>
                  <a:t>より</a:t>
                </a:r>
                <a14:m>
                  <m:oMath xmlns:m="http://schemas.openxmlformats.org/officeDocument/2006/math">
                    <m:r>
                      <a:rPr lang="en-US" altLang="ja-JP" i="1">
                        <a:latin typeface="Cambria Math" panose="02040503050406030204" pitchFamily="18" charset="0"/>
                      </a:rPr>
                      <m:t>𝑖</m:t>
                    </m:r>
                    <m:r>
                      <a:rPr lang="en-US" altLang="ja-JP" i="1">
                        <a:latin typeface="Cambria Math" panose="02040503050406030204" pitchFamily="18" charset="0"/>
                      </a:rPr>
                      <m:t>+1</m:t>
                    </m:r>
                  </m:oMath>
                </a14:m>
                <a:r>
                  <a:rPr lang="ja-JP" altLang="en-US"/>
                  <a:t>番目の割り当て値</a:t>
                </a:r>
                <a14:m>
                  <m:oMath xmlns:m="http://schemas.openxmlformats.org/officeDocument/2006/math">
                    <m:r>
                      <a:rPr lang="el-GR" altLang="ja-JP" i="1">
                        <a:latin typeface="Cambria Math" panose="02040503050406030204" pitchFamily="18" charset="0"/>
                        <a:ea typeface="Cambria Math" panose="02040503050406030204" pitchFamily="18" charset="0"/>
                      </a:rPr>
                      <m:t>𝜋</m:t>
                    </m:r>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𝑎</m:t>
                        </m:r>
                      </m:e>
                      <m:sub>
                        <m:r>
                          <a:rPr lang="en-US" altLang="ja-JP" i="1">
                            <a:latin typeface="Cambria Math" panose="02040503050406030204" pitchFamily="18" charset="0"/>
                            <a:ea typeface="Cambria Math" panose="02040503050406030204" pitchFamily="18" charset="0"/>
                          </a:rPr>
                          <m:t>𝑖</m:t>
                        </m:r>
                        <m:r>
                          <a:rPr lang="en-US" altLang="ja-JP" b="0" i="1" smtClean="0">
                            <a:latin typeface="Cambria Math" panose="02040503050406030204" pitchFamily="18" charset="0"/>
                            <a:ea typeface="Cambria Math" panose="02040503050406030204" pitchFamily="18" charset="0"/>
                          </a:rPr>
                          <m:t>+1</m:t>
                        </m:r>
                      </m:sub>
                    </m:sSub>
                    <m:r>
                      <a:rPr lang="en-US" altLang="ja-JP" b="0" i="1" smtClean="0">
                        <a:latin typeface="Cambria Math" panose="02040503050406030204" pitchFamily="18" charset="0"/>
                        <a:ea typeface="Cambria Math" panose="02040503050406030204" pitchFamily="18" charset="0"/>
                      </a:rPr>
                      <m:t>)</m:t>
                    </m:r>
                  </m:oMath>
                </a14:m>
                <a:r>
                  <a:rPr lang="ja-JP" altLang="en-US"/>
                  <a:t>が大きいならば、</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l-GR" altLang="ja-JP" i="1" smtClean="0">
                        <a:latin typeface="Cambria Math" panose="02040503050406030204" pitchFamily="18" charset="0"/>
                        <a:ea typeface="Cambria Math" panose="02040503050406030204" pitchFamily="18" charset="0"/>
                      </a:rPr>
                      <m:t>𝜋</m:t>
                    </m:r>
                    <m:d>
                      <m:dPr>
                        <m:ctrlPr>
                          <a:rPr lang="en-US" altLang="ja-JP" i="1">
                            <a:latin typeface="Cambria Math" panose="02040503050406030204" pitchFamily="18" charset="0"/>
                            <a:ea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𝛼</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+1</m:t>
                            </m:r>
                          </m:sub>
                        </m:sSub>
                      </m:e>
                    </m:d>
                  </m:oMath>
                </a14:m>
                <a:r>
                  <a:rPr lang="ja-JP" altLang="en-US" dirty="0"/>
                  <a:t>を減らして</a:t>
                </a:r>
                <a14:m>
                  <m:oMath xmlns:m="http://schemas.openxmlformats.org/officeDocument/2006/math">
                    <m:r>
                      <a:rPr lang="el-GR" altLang="ja-JP" i="1">
                        <a:latin typeface="Cambria Math" panose="02040503050406030204" pitchFamily="18" charset="0"/>
                        <a:ea typeface="Cambria Math" panose="02040503050406030204" pitchFamily="18" charset="0"/>
                      </a:rPr>
                      <m:t>𝜋</m:t>
                    </m:r>
                    <m:d>
                      <m:dPr>
                        <m:ctrlPr>
                          <a:rPr lang="en-US" altLang="ja-JP" i="1">
                            <a:latin typeface="Cambria Math" panose="02040503050406030204" pitchFamily="18" charset="0"/>
                            <a:ea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𝛼</m:t>
                            </m:r>
                          </m:e>
                          <m:sub>
                            <m:r>
                              <a:rPr lang="en-US" altLang="ja-JP" i="1">
                                <a:latin typeface="Cambria Math" panose="02040503050406030204" pitchFamily="18" charset="0"/>
                                <a:ea typeface="Cambria Math" panose="02040503050406030204" pitchFamily="18" charset="0"/>
                              </a:rPr>
                              <m:t>𝑖</m:t>
                            </m:r>
                          </m:sub>
                        </m:sSub>
                      </m:e>
                    </m:d>
                  </m:oMath>
                </a14:m>
                <a:r>
                  <a:rPr lang="ja-JP" altLang="en-US"/>
                  <a:t>にするという修正です。</a:t>
                </a:r>
                <a:endParaRPr lang="en-US" altLang="ja-JP" dirty="0"/>
              </a:p>
              <a:p>
                <a:endParaRPr lang="en-US" altLang="ja-JP" dirty="0"/>
              </a:p>
              <a:p>
                <a:r>
                  <a:rPr lang="ja-JP" altLang="en-US"/>
                  <a:t>例えば、図の</a:t>
                </a:r>
                <a:r>
                  <a:rPr lang="en-US" altLang="ja-JP" dirty="0"/>
                  <a:t>c</a:t>
                </a:r>
                <a:r>
                  <a:rPr lang="ja-JP" altLang="en-US"/>
                  <a:t>だと、</a:t>
                </a:r>
                <a:r>
                  <a:rPr lang="en-US" altLang="ja-JP" dirty="0"/>
                  <a:t>2</a:t>
                </a:r>
                <a:r>
                  <a:rPr lang="ja-JP" altLang="en-US"/>
                  <a:t>個目の</a:t>
                </a:r>
                <a:r>
                  <a:rPr lang="en-US" altLang="ja-JP" dirty="0"/>
                  <a:t>8</a:t>
                </a:r>
                <a:r>
                  <a:rPr lang="ja-JP" altLang="en-US"/>
                  <a:t>を</a:t>
                </a:r>
                <a:r>
                  <a:rPr lang="en-US" altLang="ja-JP" dirty="0"/>
                  <a:t>7</a:t>
                </a:r>
                <a:r>
                  <a:rPr lang="ja-JP" altLang="en-US"/>
                  <a:t>へと修正します。</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solidFill>
                      <a:srgbClr val="FF0000"/>
                    </a:solidFill>
                    <a:ea typeface="Cambria Math" panose="02040503050406030204" pitchFamily="18" charset="0"/>
                  </a:rPr>
                  <a:t>この修正により、ハッシュ値は変わらないです。</a:t>
                </a:r>
                <a:endParaRPr lang="en-US" altLang="ja-JP" dirty="0">
                  <a:solidFill>
                    <a:srgbClr val="FF0000"/>
                  </a:solidFill>
                </a:endParaRPr>
              </a:p>
            </p:txBody>
          </p:sp>
        </mc:Choice>
        <mc:Fallback xmlns="">
          <p:sp>
            <p:nvSpPr>
              <p:cNvPr id="3" name="ノート プレースホルダー 2"/>
              <p:cNvSpPr>
                <a:spLocks noGrp="1"/>
              </p:cNvSpPr>
              <p:nvPr>
                <p:ph type="body" idx="1"/>
              </p:nvPr>
            </p:nvSpPr>
            <p:spPr/>
            <p:txBody>
              <a:bodyPr/>
              <a:lstStyle/>
              <a:p>
                <a:r>
                  <a:rPr lang="en-US" altLang="ja-JP" dirty="0"/>
                  <a:t>SWMH</a:t>
                </a:r>
                <a:r>
                  <a:rPr lang="ja-JP" altLang="en-US"/>
                  <a:t>では、同じラベルの処理と違うラベルの処理の</a:t>
                </a:r>
                <a:r>
                  <a:rPr lang="en-US" altLang="ja-JP" dirty="0"/>
                  <a:t>2</a:t>
                </a:r>
                <a:r>
                  <a:rPr lang="ja-JP" altLang="en-US"/>
                  <a:t>つの処理を行う必要があります。まず、同じラベルの処理から話します。</a:t>
                </a:r>
                <a:endParaRPr lang="en-US" altLang="ja-JP" dirty="0"/>
              </a:p>
              <a:p>
                <a:r>
                  <a:rPr lang="ja-JP" altLang="en-US"/>
                  <a:t>同一ラベルの要素を１つしか残さないために割り当て値の修正をしました。</a:t>
                </a:r>
                <a:endParaRPr kumimoji="1" lang="en-US" altLang="ja-JP" dirty="0"/>
              </a:p>
              <a:p>
                <a:endParaRPr kumimoji="1" lang="en-US" altLang="ja-JP" dirty="0"/>
              </a:p>
              <a:p>
                <a:r>
                  <a:rPr lang="ja-JP" altLang="en-US"/>
                  <a:t>同じアルファベットの中で、</a:t>
                </a:r>
                <a:r>
                  <a:rPr lang="en-US" altLang="ja-JP" i="0">
                    <a:latin typeface="Cambria Math" panose="02040503050406030204" pitchFamily="18" charset="0"/>
                  </a:rPr>
                  <a:t>𝑖</a:t>
                </a:r>
                <a:r>
                  <a:rPr lang="ja-JP" altLang="en-US"/>
                  <a:t>番目の割り当て値より</a:t>
                </a:r>
                <a:r>
                  <a:rPr lang="en-US" altLang="ja-JP" i="0">
                    <a:latin typeface="Cambria Math" panose="02040503050406030204" pitchFamily="18" charset="0"/>
                  </a:rPr>
                  <a:t>𝑖+1</a:t>
                </a:r>
                <a:r>
                  <a:rPr lang="ja-JP" altLang="en-US"/>
                  <a:t>番目の割り当て値が大きければ修正します。そうすることで割り当て表が降順となり、アルファベットに対する最小値が不変となり、</a:t>
                </a:r>
                <a:endParaRPr lang="en-US" altLang="ja-JP" dirty="0"/>
              </a:p>
              <a:p>
                <a:r>
                  <a:rPr lang="ja-JP" altLang="en-US"/>
                  <a:t>同じアルファベットを</a:t>
                </a:r>
                <a:r>
                  <a:rPr lang="en-US" altLang="ja-JP" dirty="0" err="1"/>
                  <a:t>Minlist</a:t>
                </a:r>
                <a:r>
                  <a:rPr lang="ja-JP" altLang="en-US"/>
                  <a:t>内で消すことができるようになります。</a:t>
                </a:r>
                <a:endParaRPr lang="en-US" altLang="ja-JP" dirty="0"/>
              </a:p>
            </p:txBody>
          </p:sp>
        </mc:Fallback>
      </mc:AlternateContent>
      <p:sp>
        <p:nvSpPr>
          <p:cNvPr id="4" name="スライド番号プレースホルダー 3"/>
          <p:cNvSpPr>
            <a:spLocks noGrp="1"/>
          </p:cNvSpPr>
          <p:nvPr>
            <p:ph type="sldNum" sz="quarter" idx="5"/>
          </p:nvPr>
        </p:nvSpPr>
        <p:spPr/>
        <p:txBody>
          <a:bodyPr/>
          <a:lstStyle/>
          <a:p>
            <a:fld id="{07366B8A-B6C4-1C42-80A4-9748D3F9667D}" type="slidenum">
              <a:rPr kumimoji="1" lang="ja-JP" altLang="en-US" smtClean="0"/>
              <a:t>9</a:t>
            </a:fld>
            <a:endParaRPr kumimoji="1" lang="ja-JP" altLang="en-US"/>
          </a:p>
        </p:txBody>
      </p:sp>
    </p:spTree>
    <p:extLst>
      <p:ext uri="{BB962C8B-B14F-4D97-AF65-F5344CB8AC3E}">
        <p14:creationId xmlns:p14="http://schemas.microsoft.com/office/powerpoint/2010/main" val="377005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C2CF4C-2602-934D-A79C-8FBE2F4C4E9D}"/>
              </a:ext>
            </a:extLst>
          </p:cNvPr>
          <p:cNvSpPr>
            <a:spLocks noGrp="1"/>
          </p:cNvSpPr>
          <p:nvPr>
            <p:ph type="ctrTitle"/>
          </p:nvPr>
        </p:nvSpPr>
        <p:spPr>
          <a:xfrm>
            <a:off x="1143000" y="1122363"/>
            <a:ext cx="6858000" cy="2387600"/>
          </a:xfrm>
        </p:spPr>
        <p:txBody>
          <a:bodyPr anchor="b"/>
          <a:lstStyle>
            <a:lvl1pPr algn="ctr">
              <a:defRPr sz="45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B36864F3-EF3E-3349-8E37-CAB62252C588}"/>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p>
        </p:txBody>
      </p:sp>
      <p:sp>
        <p:nvSpPr>
          <p:cNvPr id="6" name="スライド番号プレースホルダー 5">
            <a:extLst>
              <a:ext uri="{FF2B5EF4-FFF2-40B4-BE49-F238E27FC236}">
                <a16:creationId xmlns:a16="http://schemas.microsoft.com/office/drawing/2014/main" id="{8C45967C-0EC5-AC48-8254-B77647604BD0}"/>
              </a:ext>
            </a:extLst>
          </p:cNvPr>
          <p:cNvSpPr>
            <a:spLocks noGrp="1"/>
          </p:cNvSpPr>
          <p:nvPr>
            <p:ph type="sldNum" sz="quarter" idx="12"/>
          </p:nvPr>
        </p:nvSpPr>
        <p:spPr>
          <a:xfrm>
            <a:off x="7086600" y="6397627"/>
            <a:ext cx="2057400" cy="365125"/>
          </a:xfrm>
        </p:spPr>
        <p:txBody>
          <a:bodyPr/>
          <a:lstStyle/>
          <a:p>
            <a:fld id="{CA9259F1-6CA6-B243-B8B4-60489EF6CFAE}" type="slidenum">
              <a:rPr kumimoji="1" lang="ja-JP" altLang="en-US" smtClean="0"/>
              <a:t>‹#›</a:t>
            </a:fld>
            <a:endParaRPr kumimoji="1" lang="ja-JP" altLang="en-US"/>
          </a:p>
        </p:txBody>
      </p:sp>
    </p:spTree>
    <p:extLst>
      <p:ext uri="{BB962C8B-B14F-4D97-AF65-F5344CB8AC3E}">
        <p14:creationId xmlns:p14="http://schemas.microsoft.com/office/powerpoint/2010/main" val="2591471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0D6BAF-4EC5-874E-A321-968680BEEFFF}"/>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AB0AD2D-E579-C848-A55B-9370D1AACBF7}"/>
              </a:ext>
            </a:extLst>
          </p:cNvPr>
          <p:cNvSpPr>
            <a:spLocks noGrp="1"/>
          </p:cNvSpPr>
          <p:nvPr>
            <p:ph type="body" orient="vert" idx="1"/>
          </p:nvPr>
        </p:nvSpPr>
        <p:spPr/>
        <p:txBody>
          <a:bodyPr vert="eaVert"/>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E270D61-4CD1-6C45-95E6-18686A01DDAC}"/>
              </a:ext>
            </a:extLst>
          </p:cNvPr>
          <p:cNvSpPr>
            <a:spLocks noGrp="1"/>
          </p:cNvSpPr>
          <p:nvPr>
            <p:ph type="dt" sz="half" idx="10"/>
          </p:nvPr>
        </p:nvSpPr>
        <p:spPr/>
        <p:txBody>
          <a:bodyPr/>
          <a:lstStyle/>
          <a:p>
            <a:fld id="{F8646E54-4533-1C4E-B948-E64E0DE1D820}" type="datetime1">
              <a:rPr kumimoji="1" lang="ja-JP" altLang="en-US" smtClean="0"/>
              <a:t>2022/2/24</a:t>
            </a:fld>
            <a:endParaRPr kumimoji="1" lang="ja-JP" altLang="en-US"/>
          </a:p>
        </p:txBody>
      </p:sp>
      <p:sp>
        <p:nvSpPr>
          <p:cNvPr id="5" name="フッター プレースホルダー 4">
            <a:extLst>
              <a:ext uri="{FF2B5EF4-FFF2-40B4-BE49-F238E27FC236}">
                <a16:creationId xmlns:a16="http://schemas.microsoft.com/office/drawing/2014/main" id="{8FD98A1A-24A5-9946-BE61-0FE9AE31A36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840A97A-4687-F84C-9F65-B95089C82449}"/>
              </a:ext>
            </a:extLst>
          </p:cNvPr>
          <p:cNvSpPr>
            <a:spLocks noGrp="1"/>
          </p:cNvSpPr>
          <p:nvPr>
            <p:ph type="sldNum" sz="quarter" idx="12"/>
          </p:nvPr>
        </p:nvSpPr>
        <p:spPr/>
        <p:txBody>
          <a:bodyPr/>
          <a:lstStyle/>
          <a:p>
            <a:fld id="{CA9259F1-6CA6-B243-B8B4-60489EF6CFAE}" type="slidenum">
              <a:rPr kumimoji="1" lang="ja-JP" altLang="en-US" smtClean="0"/>
              <a:t>‹#›</a:t>
            </a:fld>
            <a:endParaRPr kumimoji="1" lang="ja-JP" altLang="en-US"/>
          </a:p>
        </p:txBody>
      </p:sp>
    </p:spTree>
    <p:extLst>
      <p:ext uri="{BB962C8B-B14F-4D97-AF65-F5344CB8AC3E}">
        <p14:creationId xmlns:p14="http://schemas.microsoft.com/office/powerpoint/2010/main" val="3587109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355A87B-6707-7347-B8A0-952E0D6E0EEA}"/>
              </a:ext>
            </a:extLst>
          </p:cNvPr>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2B95B7B-57A8-BC46-9F37-E7787C063265}"/>
              </a:ext>
            </a:extLst>
          </p:cNvPr>
          <p:cNvSpPr>
            <a:spLocks noGrp="1"/>
          </p:cNvSpPr>
          <p:nvPr>
            <p:ph type="body" orient="vert" idx="1"/>
          </p:nvPr>
        </p:nvSpPr>
        <p:spPr>
          <a:xfrm>
            <a:off x="628650" y="365125"/>
            <a:ext cx="5800725" cy="5811838"/>
          </a:xfrm>
        </p:spPr>
        <p:txBody>
          <a:bodyPr vert="eaVert"/>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AF6251B-A0A5-1746-BADD-52BB033930BD}"/>
              </a:ext>
            </a:extLst>
          </p:cNvPr>
          <p:cNvSpPr>
            <a:spLocks noGrp="1"/>
          </p:cNvSpPr>
          <p:nvPr>
            <p:ph type="dt" sz="half" idx="10"/>
          </p:nvPr>
        </p:nvSpPr>
        <p:spPr/>
        <p:txBody>
          <a:bodyPr/>
          <a:lstStyle/>
          <a:p>
            <a:fld id="{A264AF73-4DA5-F64B-BBEA-D4699AC31B7B}" type="datetime1">
              <a:rPr kumimoji="1" lang="ja-JP" altLang="en-US" smtClean="0"/>
              <a:t>2022/2/24</a:t>
            </a:fld>
            <a:endParaRPr kumimoji="1" lang="ja-JP" altLang="en-US"/>
          </a:p>
        </p:txBody>
      </p:sp>
      <p:sp>
        <p:nvSpPr>
          <p:cNvPr id="5" name="フッター プレースホルダー 4">
            <a:extLst>
              <a:ext uri="{FF2B5EF4-FFF2-40B4-BE49-F238E27FC236}">
                <a16:creationId xmlns:a16="http://schemas.microsoft.com/office/drawing/2014/main" id="{CD1F3EB6-4CAB-C848-ACAA-CBBECEB5CEB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B1FC5BE-13FA-854D-A0A9-7A1E8D6F0BB2}"/>
              </a:ext>
            </a:extLst>
          </p:cNvPr>
          <p:cNvSpPr>
            <a:spLocks noGrp="1"/>
          </p:cNvSpPr>
          <p:nvPr>
            <p:ph type="sldNum" sz="quarter" idx="12"/>
          </p:nvPr>
        </p:nvSpPr>
        <p:spPr/>
        <p:txBody>
          <a:bodyPr/>
          <a:lstStyle/>
          <a:p>
            <a:fld id="{CA9259F1-6CA6-B243-B8B4-60489EF6CFAE}" type="slidenum">
              <a:rPr kumimoji="1" lang="ja-JP" altLang="en-US" smtClean="0"/>
              <a:t>‹#›</a:t>
            </a:fld>
            <a:endParaRPr kumimoji="1" lang="ja-JP" altLang="en-US"/>
          </a:p>
        </p:txBody>
      </p:sp>
    </p:spTree>
    <p:extLst>
      <p:ext uri="{BB962C8B-B14F-4D97-AF65-F5344CB8AC3E}">
        <p14:creationId xmlns:p14="http://schemas.microsoft.com/office/powerpoint/2010/main" val="3267261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674718-D196-6249-AF0B-6C706CE0EB65}"/>
              </a:ext>
            </a:extLst>
          </p:cNvPr>
          <p:cNvSpPr>
            <a:spLocks noGrp="1"/>
          </p:cNvSpPr>
          <p:nvPr>
            <p:ph type="title"/>
          </p:nvPr>
        </p:nvSpPr>
        <p:spPr>
          <a:xfrm>
            <a:off x="0" y="50801"/>
            <a:ext cx="9144000" cy="1325563"/>
          </a:xfrm>
        </p:spPr>
        <p:txBody>
          <a:bodyPr/>
          <a:lstStyle>
            <a:lvl1pPr>
              <a:defRPr b="1" u="sng"/>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1BC88C3-FECD-E246-92AF-D86A06C534B9}"/>
              </a:ext>
            </a:extLst>
          </p:cNvPr>
          <p:cNvSpPr>
            <a:spLocks noGrp="1"/>
          </p:cNvSpPr>
          <p:nvPr>
            <p:ph idx="1"/>
          </p:nvPr>
        </p:nvSpPr>
        <p:spPr>
          <a:xfrm>
            <a:off x="0" y="1376363"/>
            <a:ext cx="9144000" cy="5021263"/>
          </a:xfrm>
        </p:spPr>
        <p:txBody>
          <a:bodyPr/>
          <a:lstStyle>
            <a:lvl1pPr>
              <a:defRPr sz="2400"/>
            </a:lvl1pPr>
            <a:lvl2pPr marL="514350" indent="-171450">
              <a:buFont typeface="Wingdings" pitchFamily="2" charset="2"/>
              <a:buChar char="Ø"/>
              <a:defRPr sz="2000"/>
            </a:lvl2pPr>
            <a:lvl3pPr marL="857250" indent="-171450">
              <a:buFont typeface="Wingdings" pitchFamily="2" charset="2"/>
              <a:buChar char="n"/>
              <a:defRPr sz="1800"/>
            </a:lvl3pPr>
            <a:lvl4pPr>
              <a:defRPr sz="1600"/>
            </a:lvl4pPr>
            <a:lvl5pPr>
              <a:defRPr sz="1400"/>
            </a:lvl5pPr>
          </a:lstStyle>
          <a:p>
            <a:r>
              <a:rPr kumimoji="1" lang="ja-JP" altLang="en-US"/>
              <a:t>マスター テキストの書式設定</a:t>
            </a:r>
            <a:endParaRPr kumimoji="1" lang="en-US" altLang="ja-JP" dirty="0"/>
          </a:p>
          <a:p>
            <a:pPr lvl="1"/>
            <a:r>
              <a:rPr kumimoji="1" lang="ja-JP" altLang="en-US"/>
              <a:t>第 </a:t>
            </a:r>
            <a:r>
              <a:rPr kumimoji="1" lang="en-US" altLang="ja-JP" dirty="0"/>
              <a:t>2 </a:t>
            </a:r>
            <a:r>
              <a:rPr kumimoji="1" lang="ja-JP" altLang="en-US"/>
              <a:t>レベル</a:t>
            </a:r>
            <a:endParaRPr kumimoji="1" lang="en-US" altLang="ja-JP" dirty="0"/>
          </a:p>
          <a:p>
            <a:pPr lvl="2"/>
            <a:r>
              <a:rPr kumimoji="1" lang="en-US" altLang="ja-JP" dirty="0"/>
              <a:t>3</a:t>
            </a:r>
          </a:p>
          <a:p>
            <a:pPr lvl="3"/>
            <a:r>
              <a:rPr kumimoji="1" lang="en-US" altLang="ja-JP" dirty="0"/>
              <a:t>4</a:t>
            </a:r>
          </a:p>
          <a:p>
            <a:pPr lvl="4"/>
            <a:r>
              <a:rPr kumimoji="1" lang="en-US" altLang="ja-JP" dirty="0"/>
              <a:t>5</a:t>
            </a:r>
            <a:endParaRPr kumimoji="1" lang="ja-JP" altLang="en-US"/>
          </a:p>
        </p:txBody>
      </p:sp>
      <p:sp>
        <p:nvSpPr>
          <p:cNvPr id="6" name="スライド番号プレースホルダー 5">
            <a:extLst>
              <a:ext uri="{FF2B5EF4-FFF2-40B4-BE49-F238E27FC236}">
                <a16:creationId xmlns:a16="http://schemas.microsoft.com/office/drawing/2014/main" id="{23EDDA8F-9CF1-F948-B108-48ADBE577D79}"/>
              </a:ext>
            </a:extLst>
          </p:cNvPr>
          <p:cNvSpPr>
            <a:spLocks noGrp="1"/>
          </p:cNvSpPr>
          <p:nvPr>
            <p:ph type="sldNum" sz="quarter" idx="12"/>
          </p:nvPr>
        </p:nvSpPr>
        <p:spPr>
          <a:xfrm>
            <a:off x="7086600" y="6397627"/>
            <a:ext cx="2057400" cy="365125"/>
          </a:xfrm>
        </p:spPr>
        <p:txBody>
          <a:bodyPr/>
          <a:lstStyle/>
          <a:p>
            <a:fld id="{CA9259F1-6CA6-B243-B8B4-60489EF6CFAE}" type="slidenum">
              <a:rPr kumimoji="1" lang="ja-JP" altLang="en-US" smtClean="0"/>
              <a:t>‹#›</a:t>
            </a:fld>
            <a:endParaRPr kumimoji="1" lang="ja-JP" altLang="en-US"/>
          </a:p>
        </p:txBody>
      </p:sp>
    </p:spTree>
    <p:extLst>
      <p:ext uri="{BB962C8B-B14F-4D97-AF65-F5344CB8AC3E}">
        <p14:creationId xmlns:p14="http://schemas.microsoft.com/office/powerpoint/2010/main" val="3310503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80D1D0-522D-7A45-959A-AA5433323E30}"/>
              </a:ext>
            </a:extLst>
          </p:cNvPr>
          <p:cNvSpPr>
            <a:spLocks noGrp="1"/>
          </p:cNvSpPr>
          <p:nvPr>
            <p:ph type="title"/>
          </p:nvPr>
        </p:nvSpPr>
        <p:spPr>
          <a:xfrm>
            <a:off x="623888" y="1709739"/>
            <a:ext cx="7886700" cy="2852737"/>
          </a:xfrm>
        </p:spPr>
        <p:txBody>
          <a:bodyPr anchor="b"/>
          <a:lstStyle>
            <a:lvl1pPr>
              <a:defRPr sz="45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64B73B9-5DB0-CA49-999E-0BC4276D2805}"/>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C0E633C-9F3F-AD4A-B607-A94FE2A7D779}"/>
              </a:ext>
            </a:extLst>
          </p:cNvPr>
          <p:cNvSpPr>
            <a:spLocks noGrp="1"/>
          </p:cNvSpPr>
          <p:nvPr>
            <p:ph type="dt" sz="half" idx="10"/>
          </p:nvPr>
        </p:nvSpPr>
        <p:spPr/>
        <p:txBody>
          <a:bodyPr/>
          <a:lstStyle/>
          <a:p>
            <a:fld id="{ED336007-625C-6F4A-9D41-221081D957BC}" type="datetime1">
              <a:rPr kumimoji="1" lang="ja-JP" altLang="en-US" smtClean="0"/>
              <a:t>2022/2/24</a:t>
            </a:fld>
            <a:endParaRPr kumimoji="1" lang="ja-JP" altLang="en-US"/>
          </a:p>
        </p:txBody>
      </p:sp>
      <p:sp>
        <p:nvSpPr>
          <p:cNvPr id="5" name="フッター プレースホルダー 4">
            <a:extLst>
              <a:ext uri="{FF2B5EF4-FFF2-40B4-BE49-F238E27FC236}">
                <a16:creationId xmlns:a16="http://schemas.microsoft.com/office/drawing/2014/main" id="{148F3771-8078-D246-869A-8A41D729CA2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863E2C5-EEBF-0246-BA24-B63EE5E829D1}"/>
              </a:ext>
            </a:extLst>
          </p:cNvPr>
          <p:cNvSpPr>
            <a:spLocks noGrp="1"/>
          </p:cNvSpPr>
          <p:nvPr>
            <p:ph type="sldNum" sz="quarter" idx="12"/>
          </p:nvPr>
        </p:nvSpPr>
        <p:spPr/>
        <p:txBody>
          <a:bodyPr/>
          <a:lstStyle/>
          <a:p>
            <a:fld id="{CA9259F1-6CA6-B243-B8B4-60489EF6CFAE}" type="slidenum">
              <a:rPr kumimoji="1" lang="ja-JP" altLang="en-US" smtClean="0"/>
              <a:t>‹#›</a:t>
            </a:fld>
            <a:endParaRPr kumimoji="1" lang="ja-JP" altLang="en-US"/>
          </a:p>
        </p:txBody>
      </p:sp>
    </p:spTree>
    <p:extLst>
      <p:ext uri="{BB962C8B-B14F-4D97-AF65-F5344CB8AC3E}">
        <p14:creationId xmlns:p14="http://schemas.microsoft.com/office/powerpoint/2010/main" val="959638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3D2E1B-8068-D248-8064-D339A28E96A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6759032-9276-4C42-8497-0DA8135BE455}"/>
              </a:ext>
            </a:extLst>
          </p:cNvPr>
          <p:cNvSpPr>
            <a:spLocks noGrp="1"/>
          </p:cNvSpPr>
          <p:nvPr>
            <p:ph sz="half" idx="1"/>
          </p:nvPr>
        </p:nvSpPr>
        <p:spPr>
          <a:xfrm>
            <a:off x="628650" y="1825625"/>
            <a:ext cx="3886200" cy="435133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173F8B1-0E1D-904B-AB8A-8C6CE142FC1B}"/>
              </a:ext>
            </a:extLst>
          </p:cNvPr>
          <p:cNvSpPr>
            <a:spLocks noGrp="1"/>
          </p:cNvSpPr>
          <p:nvPr>
            <p:ph sz="half" idx="2"/>
          </p:nvPr>
        </p:nvSpPr>
        <p:spPr>
          <a:xfrm>
            <a:off x="4629150" y="1825625"/>
            <a:ext cx="3886200" cy="435133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A9585F3-1DC8-474B-8B91-F858E1F861F1}"/>
              </a:ext>
            </a:extLst>
          </p:cNvPr>
          <p:cNvSpPr>
            <a:spLocks noGrp="1"/>
          </p:cNvSpPr>
          <p:nvPr>
            <p:ph type="dt" sz="half" idx="10"/>
          </p:nvPr>
        </p:nvSpPr>
        <p:spPr/>
        <p:txBody>
          <a:bodyPr/>
          <a:lstStyle/>
          <a:p>
            <a:fld id="{C433E576-42AC-3F41-B979-B05609C9A6F1}" type="datetime1">
              <a:rPr kumimoji="1" lang="ja-JP" altLang="en-US" smtClean="0"/>
              <a:t>2022/2/24</a:t>
            </a:fld>
            <a:endParaRPr kumimoji="1" lang="ja-JP" altLang="en-US"/>
          </a:p>
        </p:txBody>
      </p:sp>
      <p:sp>
        <p:nvSpPr>
          <p:cNvPr id="6" name="フッター プレースホルダー 5">
            <a:extLst>
              <a:ext uri="{FF2B5EF4-FFF2-40B4-BE49-F238E27FC236}">
                <a16:creationId xmlns:a16="http://schemas.microsoft.com/office/drawing/2014/main" id="{D0094B69-8DC2-DB49-9E86-23F6900E00D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E965CF6-06FE-0A43-AE46-010D78329F11}"/>
              </a:ext>
            </a:extLst>
          </p:cNvPr>
          <p:cNvSpPr>
            <a:spLocks noGrp="1"/>
          </p:cNvSpPr>
          <p:nvPr>
            <p:ph type="sldNum" sz="quarter" idx="12"/>
          </p:nvPr>
        </p:nvSpPr>
        <p:spPr/>
        <p:txBody>
          <a:bodyPr/>
          <a:lstStyle/>
          <a:p>
            <a:fld id="{CA9259F1-6CA6-B243-B8B4-60489EF6CFAE}" type="slidenum">
              <a:rPr kumimoji="1" lang="ja-JP" altLang="en-US" smtClean="0"/>
              <a:t>‹#›</a:t>
            </a:fld>
            <a:endParaRPr kumimoji="1" lang="ja-JP" altLang="en-US"/>
          </a:p>
        </p:txBody>
      </p:sp>
    </p:spTree>
    <p:extLst>
      <p:ext uri="{BB962C8B-B14F-4D97-AF65-F5344CB8AC3E}">
        <p14:creationId xmlns:p14="http://schemas.microsoft.com/office/powerpoint/2010/main" val="2386962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6FBCA6-2DF5-CD4B-B54D-E4666A7CE3AB}"/>
              </a:ext>
            </a:extLst>
          </p:cNvPr>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A93755B-68D3-7846-9939-9AF83612BD95}"/>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A2B4499-E344-E742-B283-A6BA51C10C15}"/>
              </a:ext>
            </a:extLst>
          </p:cNvPr>
          <p:cNvSpPr>
            <a:spLocks noGrp="1"/>
          </p:cNvSpPr>
          <p:nvPr>
            <p:ph sz="half" idx="2"/>
          </p:nvPr>
        </p:nvSpPr>
        <p:spPr>
          <a:xfrm>
            <a:off x="629842" y="2505075"/>
            <a:ext cx="3868340" cy="368458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58732D5-6641-224F-9DFB-93C22EE63A67}"/>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コンテンツ プレースホルダー 5">
            <a:extLst>
              <a:ext uri="{FF2B5EF4-FFF2-40B4-BE49-F238E27FC236}">
                <a16:creationId xmlns:a16="http://schemas.microsoft.com/office/drawing/2014/main" id="{0F00BD85-66BD-B944-BC66-65C470F9191F}"/>
              </a:ext>
            </a:extLst>
          </p:cNvPr>
          <p:cNvSpPr>
            <a:spLocks noGrp="1"/>
          </p:cNvSpPr>
          <p:nvPr>
            <p:ph sz="quarter" idx="4"/>
          </p:nvPr>
        </p:nvSpPr>
        <p:spPr>
          <a:xfrm>
            <a:off x="4629150" y="2505075"/>
            <a:ext cx="3887391" cy="368458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54831846-91E5-4E4B-B091-4F86AE120AF4}"/>
              </a:ext>
            </a:extLst>
          </p:cNvPr>
          <p:cNvSpPr>
            <a:spLocks noGrp="1"/>
          </p:cNvSpPr>
          <p:nvPr>
            <p:ph type="dt" sz="half" idx="10"/>
          </p:nvPr>
        </p:nvSpPr>
        <p:spPr/>
        <p:txBody>
          <a:bodyPr/>
          <a:lstStyle/>
          <a:p>
            <a:fld id="{A36F8E6D-0D0C-B148-89C4-48302691E5CE}" type="datetime1">
              <a:rPr kumimoji="1" lang="ja-JP" altLang="en-US" smtClean="0"/>
              <a:t>2022/2/24</a:t>
            </a:fld>
            <a:endParaRPr kumimoji="1" lang="ja-JP" altLang="en-US"/>
          </a:p>
        </p:txBody>
      </p:sp>
      <p:sp>
        <p:nvSpPr>
          <p:cNvPr id="8" name="フッター プレースホルダー 7">
            <a:extLst>
              <a:ext uri="{FF2B5EF4-FFF2-40B4-BE49-F238E27FC236}">
                <a16:creationId xmlns:a16="http://schemas.microsoft.com/office/drawing/2014/main" id="{E00F5818-A275-7140-BAB4-9750C99E936F}"/>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7C84BF7-FE61-7B4D-B83C-80B02696E0D0}"/>
              </a:ext>
            </a:extLst>
          </p:cNvPr>
          <p:cNvSpPr>
            <a:spLocks noGrp="1"/>
          </p:cNvSpPr>
          <p:nvPr>
            <p:ph type="sldNum" sz="quarter" idx="12"/>
          </p:nvPr>
        </p:nvSpPr>
        <p:spPr/>
        <p:txBody>
          <a:bodyPr/>
          <a:lstStyle/>
          <a:p>
            <a:fld id="{CA9259F1-6CA6-B243-B8B4-60489EF6CFAE}" type="slidenum">
              <a:rPr kumimoji="1" lang="ja-JP" altLang="en-US" smtClean="0"/>
              <a:t>‹#›</a:t>
            </a:fld>
            <a:endParaRPr kumimoji="1" lang="ja-JP" altLang="en-US"/>
          </a:p>
        </p:txBody>
      </p:sp>
    </p:spTree>
    <p:extLst>
      <p:ext uri="{BB962C8B-B14F-4D97-AF65-F5344CB8AC3E}">
        <p14:creationId xmlns:p14="http://schemas.microsoft.com/office/powerpoint/2010/main" val="431390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C5DF6B-795D-4147-9EF8-881245D3E79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32CB133-E2FD-FB45-A748-DE1ADF3CBEC8}"/>
              </a:ext>
            </a:extLst>
          </p:cNvPr>
          <p:cNvSpPr>
            <a:spLocks noGrp="1"/>
          </p:cNvSpPr>
          <p:nvPr>
            <p:ph type="dt" sz="half" idx="10"/>
          </p:nvPr>
        </p:nvSpPr>
        <p:spPr/>
        <p:txBody>
          <a:bodyPr/>
          <a:lstStyle/>
          <a:p>
            <a:fld id="{141740DE-232E-1445-9D48-C2FAC552B33A}" type="datetime1">
              <a:rPr kumimoji="1" lang="ja-JP" altLang="en-US" smtClean="0"/>
              <a:t>2022/2/24</a:t>
            </a:fld>
            <a:endParaRPr kumimoji="1" lang="ja-JP" altLang="en-US"/>
          </a:p>
        </p:txBody>
      </p:sp>
      <p:sp>
        <p:nvSpPr>
          <p:cNvPr id="4" name="フッター プレースホルダー 3">
            <a:extLst>
              <a:ext uri="{FF2B5EF4-FFF2-40B4-BE49-F238E27FC236}">
                <a16:creationId xmlns:a16="http://schemas.microsoft.com/office/drawing/2014/main" id="{98937E37-2C1E-5142-B3E6-32D5111FF92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31A036A-035F-0B47-B85D-79FB326A7E01}"/>
              </a:ext>
            </a:extLst>
          </p:cNvPr>
          <p:cNvSpPr>
            <a:spLocks noGrp="1"/>
          </p:cNvSpPr>
          <p:nvPr>
            <p:ph type="sldNum" sz="quarter" idx="12"/>
          </p:nvPr>
        </p:nvSpPr>
        <p:spPr/>
        <p:txBody>
          <a:bodyPr/>
          <a:lstStyle/>
          <a:p>
            <a:fld id="{CA9259F1-6CA6-B243-B8B4-60489EF6CFAE}" type="slidenum">
              <a:rPr kumimoji="1" lang="ja-JP" altLang="en-US" smtClean="0"/>
              <a:t>‹#›</a:t>
            </a:fld>
            <a:endParaRPr kumimoji="1" lang="ja-JP" altLang="en-US"/>
          </a:p>
        </p:txBody>
      </p:sp>
    </p:spTree>
    <p:extLst>
      <p:ext uri="{BB962C8B-B14F-4D97-AF65-F5344CB8AC3E}">
        <p14:creationId xmlns:p14="http://schemas.microsoft.com/office/powerpoint/2010/main" val="983392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A8EDB5C-C7A1-524A-820E-1F1A34DD4267}"/>
              </a:ext>
            </a:extLst>
          </p:cNvPr>
          <p:cNvSpPr>
            <a:spLocks noGrp="1"/>
          </p:cNvSpPr>
          <p:nvPr>
            <p:ph type="dt" sz="half" idx="10"/>
          </p:nvPr>
        </p:nvSpPr>
        <p:spPr/>
        <p:txBody>
          <a:bodyPr/>
          <a:lstStyle/>
          <a:p>
            <a:fld id="{11D87E6D-3BF9-464B-BC77-FA9B3D98ACEE}" type="datetime1">
              <a:rPr kumimoji="1" lang="ja-JP" altLang="en-US" smtClean="0"/>
              <a:t>2022/2/24</a:t>
            </a:fld>
            <a:endParaRPr kumimoji="1" lang="ja-JP" altLang="en-US"/>
          </a:p>
        </p:txBody>
      </p:sp>
      <p:sp>
        <p:nvSpPr>
          <p:cNvPr id="3" name="フッター プレースホルダー 2">
            <a:extLst>
              <a:ext uri="{FF2B5EF4-FFF2-40B4-BE49-F238E27FC236}">
                <a16:creationId xmlns:a16="http://schemas.microsoft.com/office/drawing/2014/main" id="{6A69AEE9-0235-704D-ACE2-474BFB1BD3A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3BF632C-ED10-1445-93D1-02AE2C756FD2}"/>
              </a:ext>
            </a:extLst>
          </p:cNvPr>
          <p:cNvSpPr>
            <a:spLocks noGrp="1"/>
          </p:cNvSpPr>
          <p:nvPr>
            <p:ph type="sldNum" sz="quarter" idx="12"/>
          </p:nvPr>
        </p:nvSpPr>
        <p:spPr/>
        <p:txBody>
          <a:bodyPr/>
          <a:lstStyle/>
          <a:p>
            <a:fld id="{CA9259F1-6CA6-B243-B8B4-60489EF6CFAE}" type="slidenum">
              <a:rPr kumimoji="1" lang="ja-JP" altLang="en-US" smtClean="0"/>
              <a:t>‹#›</a:t>
            </a:fld>
            <a:endParaRPr kumimoji="1" lang="ja-JP" altLang="en-US"/>
          </a:p>
        </p:txBody>
      </p:sp>
    </p:spTree>
    <p:extLst>
      <p:ext uri="{BB962C8B-B14F-4D97-AF65-F5344CB8AC3E}">
        <p14:creationId xmlns:p14="http://schemas.microsoft.com/office/powerpoint/2010/main" val="2807765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45BA11-63BB-894D-9208-9C6C88D7128B}"/>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B9CD255-5C38-5B4A-9ED1-0061038409A7}"/>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A77475A-E81E-8F48-9C7D-524652B0FA4B}"/>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95EA99C-0642-714B-B156-09EE6F30F1D4}"/>
              </a:ext>
            </a:extLst>
          </p:cNvPr>
          <p:cNvSpPr>
            <a:spLocks noGrp="1"/>
          </p:cNvSpPr>
          <p:nvPr>
            <p:ph type="dt" sz="half" idx="10"/>
          </p:nvPr>
        </p:nvSpPr>
        <p:spPr/>
        <p:txBody>
          <a:bodyPr/>
          <a:lstStyle/>
          <a:p>
            <a:fld id="{F3B14908-7662-EA45-97A4-2C9325F444FD}" type="datetime1">
              <a:rPr kumimoji="1" lang="ja-JP" altLang="en-US" smtClean="0"/>
              <a:t>2022/2/24</a:t>
            </a:fld>
            <a:endParaRPr kumimoji="1" lang="ja-JP" altLang="en-US"/>
          </a:p>
        </p:txBody>
      </p:sp>
      <p:sp>
        <p:nvSpPr>
          <p:cNvPr id="6" name="フッター プレースホルダー 5">
            <a:extLst>
              <a:ext uri="{FF2B5EF4-FFF2-40B4-BE49-F238E27FC236}">
                <a16:creationId xmlns:a16="http://schemas.microsoft.com/office/drawing/2014/main" id="{AD6B25B8-3BB4-2547-852E-268995A2F5C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569FCD0-25EB-A149-A422-F8241DC8AF3F}"/>
              </a:ext>
            </a:extLst>
          </p:cNvPr>
          <p:cNvSpPr>
            <a:spLocks noGrp="1"/>
          </p:cNvSpPr>
          <p:nvPr>
            <p:ph type="sldNum" sz="quarter" idx="12"/>
          </p:nvPr>
        </p:nvSpPr>
        <p:spPr/>
        <p:txBody>
          <a:bodyPr/>
          <a:lstStyle/>
          <a:p>
            <a:fld id="{CA9259F1-6CA6-B243-B8B4-60489EF6CFAE}" type="slidenum">
              <a:rPr kumimoji="1" lang="ja-JP" altLang="en-US" smtClean="0"/>
              <a:t>‹#›</a:t>
            </a:fld>
            <a:endParaRPr kumimoji="1" lang="ja-JP" altLang="en-US"/>
          </a:p>
        </p:txBody>
      </p:sp>
    </p:spTree>
    <p:extLst>
      <p:ext uri="{BB962C8B-B14F-4D97-AF65-F5344CB8AC3E}">
        <p14:creationId xmlns:p14="http://schemas.microsoft.com/office/powerpoint/2010/main" val="770356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8F584F-AE46-794C-B6C4-50EC4790F227}"/>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C70246D-F611-BD4A-8A1A-AC7F2718788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a:extLst>
              <a:ext uri="{FF2B5EF4-FFF2-40B4-BE49-F238E27FC236}">
                <a16:creationId xmlns:a16="http://schemas.microsoft.com/office/drawing/2014/main" id="{817F78A0-BBEA-A649-887C-C52F615249B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3A95EC1-6A5D-E042-818E-571533112AF5}"/>
              </a:ext>
            </a:extLst>
          </p:cNvPr>
          <p:cNvSpPr>
            <a:spLocks noGrp="1"/>
          </p:cNvSpPr>
          <p:nvPr>
            <p:ph type="dt" sz="half" idx="10"/>
          </p:nvPr>
        </p:nvSpPr>
        <p:spPr/>
        <p:txBody>
          <a:bodyPr/>
          <a:lstStyle/>
          <a:p>
            <a:fld id="{B1B8F3E3-5FA5-6140-AACC-25F49DD5B60B}" type="datetime1">
              <a:rPr kumimoji="1" lang="ja-JP" altLang="en-US" smtClean="0"/>
              <a:t>2022/2/24</a:t>
            </a:fld>
            <a:endParaRPr kumimoji="1" lang="ja-JP" altLang="en-US"/>
          </a:p>
        </p:txBody>
      </p:sp>
      <p:sp>
        <p:nvSpPr>
          <p:cNvPr id="6" name="フッター プレースホルダー 5">
            <a:extLst>
              <a:ext uri="{FF2B5EF4-FFF2-40B4-BE49-F238E27FC236}">
                <a16:creationId xmlns:a16="http://schemas.microsoft.com/office/drawing/2014/main" id="{C1AB561F-09DF-3940-A664-C56261340BF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48AAB8C-47B7-CB43-9307-D32603153FAF}"/>
              </a:ext>
            </a:extLst>
          </p:cNvPr>
          <p:cNvSpPr>
            <a:spLocks noGrp="1"/>
          </p:cNvSpPr>
          <p:nvPr>
            <p:ph type="sldNum" sz="quarter" idx="12"/>
          </p:nvPr>
        </p:nvSpPr>
        <p:spPr/>
        <p:txBody>
          <a:bodyPr/>
          <a:lstStyle/>
          <a:p>
            <a:fld id="{CA9259F1-6CA6-B243-B8B4-60489EF6CFAE}" type="slidenum">
              <a:rPr kumimoji="1" lang="ja-JP" altLang="en-US" smtClean="0"/>
              <a:t>‹#›</a:t>
            </a:fld>
            <a:endParaRPr kumimoji="1" lang="ja-JP" altLang="en-US"/>
          </a:p>
        </p:txBody>
      </p:sp>
    </p:spTree>
    <p:extLst>
      <p:ext uri="{BB962C8B-B14F-4D97-AF65-F5344CB8AC3E}">
        <p14:creationId xmlns:p14="http://schemas.microsoft.com/office/powerpoint/2010/main" val="1670825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55ABFCE-1CC2-AD47-886D-B7911288D421}"/>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DCC8233-EB09-FB42-8573-CB85DA7EC6C9}"/>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B034A43-A62E-6A43-9E6A-B60306DFE72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8A87A34-81AB-432B-8DAE-1953F412C126}" type="datetimeFigureOut">
              <a:rPr lang="en-US" smtClean="0"/>
              <a:pPr/>
              <a:t>2/24/22</a:t>
            </a:fld>
            <a:endParaRPr lang="en-US" dirty="0"/>
          </a:p>
        </p:txBody>
      </p:sp>
      <p:sp>
        <p:nvSpPr>
          <p:cNvPr id="5" name="フッター プレースホルダー 4">
            <a:extLst>
              <a:ext uri="{FF2B5EF4-FFF2-40B4-BE49-F238E27FC236}">
                <a16:creationId xmlns:a16="http://schemas.microsoft.com/office/drawing/2014/main" id="{9AC32C87-2845-AF4C-8B8C-7A2B71B0D56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スライド番号プレースホルダー 5">
            <a:extLst>
              <a:ext uri="{FF2B5EF4-FFF2-40B4-BE49-F238E27FC236}">
                <a16:creationId xmlns:a16="http://schemas.microsoft.com/office/drawing/2014/main" id="{E015E2AD-6AEF-FB4D-987C-1AEA3E431E09}"/>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93A5079-F6E1-374B-BEF2-E44A163B5C29}" type="slidenum">
              <a:rPr lang="ja-JP" altLang="en-US" smtClean="0"/>
              <a:pPr/>
              <a:t>‹#›</a:t>
            </a:fld>
            <a:endParaRPr lang="ja-JP" altLang="en-US"/>
          </a:p>
        </p:txBody>
      </p:sp>
    </p:spTree>
    <p:extLst>
      <p:ext uri="{BB962C8B-B14F-4D97-AF65-F5344CB8AC3E}">
        <p14:creationId xmlns:p14="http://schemas.microsoft.com/office/powerpoint/2010/main" val="3877757751"/>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Lst>
  <p:hf hdr="0" ftr="0" dt="0"/>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42E0F1-48D4-504E-98AF-891893FE653A}"/>
              </a:ext>
            </a:extLst>
          </p:cNvPr>
          <p:cNvSpPr>
            <a:spLocks noGrp="1"/>
          </p:cNvSpPr>
          <p:nvPr>
            <p:ph type="ctrTitle"/>
          </p:nvPr>
        </p:nvSpPr>
        <p:spPr/>
        <p:txBody>
          <a:bodyPr>
            <a:normAutofit/>
          </a:bodyPr>
          <a:lstStyle/>
          <a:p>
            <a:r>
              <a:rPr kumimoji="1" lang="ja-JP" altLang="en-US" sz="3200" b="1"/>
              <a:t>時間と共に変化する多重集合に</a:t>
            </a:r>
            <a:br>
              <a:rPr kumimoji="1" lang="en-US" altLang="ja-JP" sz="3200" b="1" dirty="0"/>
            </a:br>
            <a:r>
              <a:rPr kumimoji="1" lang="ja-JP" altLang="en-US" sz="3200" b="1"/>
              <a:t>対する</a:t>
            </a:r>
            <a:r>
              <a:rPr kumimoji="1" lang="en-US" altLang="ja-JP" sz="3200" b="1" dirty="0"/>
              <a:t>min-hash</a:t>
            </a:r>
            <a:r>
              <a:rPr kumimoji="1" lang="ja-JP" altLang="en-US" sz="3200" b="1"/>
              <a:t>の高速計算</a:t>
            </a:r>
          </a:p>
        </p:txBody>
      </p:sp>
      <p:sp>
        <p:nvSpPr>
          <p:cNvPr id="3" name="字幕 2">
            <a:extLst>
              <a:ext uri="{FF2B5EF4-FFF2-40B4-BE49-F238E27FC236}">
                <a16:creationId xmlns:a16="http://schemas.microsoft.com/office/drawing/2014/main" id="{D091E4A5-171E-2146-B10A-53A62AF0FB25}"/>
              </a:ext>
            </a:extLst>
          </p:cNvPr>
          <p:cNvSpPr>
            <a:spLocks noGrp="1"/>
          </p:cNvSpPr>
          <p:nvPr>
            <p:ph type="subTitle" idx="1"/>
          </p:nvPr>
        </p:nvSpPr>
        <p:spPr/>
        <p:txBody>
          <a:bodyPr>
            <a:normAutofit/>
          </a:bodyPr>
          <a:lstStyle/>
          <a:p>
            <a:r>
              <a:rPr lang="ja-JP" altLang="en-US" sz="1500" b="1"/>
              <a:t>古賀研究室　</a:t>
            </a:r>
            <a:r>
              <a:rPr lang="en-US" altLang="ja-JP" sz="1500" b="1" dirty="0"/>
              <a:t>M2</a:t>
            </a:r>
            <a:r>
              <a:rPr lang="ja-JP" altLang="en-US" sz="1500" b="1"/>
              <a:t> 三原寛寿</a:t>
            </a:r>
            <a:endParaRPr lang="en-US" altLang="ja-JP" sz="1500" b="1" dirty="0"/>
          </a:p>
          <a:p>
            <a:r>
              <a:rPr lang="en-US" altLang="ja-JP" sz="1500" b="1" dirty="0"/>
              <a:t>2022/2/8</a:t>
            </a:r>
            <a:endParaRPr lang="ja-JP" altLang="en-US" sz="1500" b="1"/>
          </a:p>
        </p:txBody>
      </p:sp>
      <p:sp>
        <p:nvSpPr>
          <p:cNvPr id="4" name="スライド番号プレースホルダー 3">
            <a:extLst>
              <a:ext uri="{FF2B5EF4-FFF2-40B4-BE49-F238E27FC236}">
                <a16:creationId xmlns:a16="http://schemas.microsoft.com/office/drawing/2014/main" id="{6C93986F-E52B-C440-A92B-9DA183953194}"/>
              </a:ext>
            </a:extLst>
          </p:cNvPr>
          <p:cNvSpPr>
            <a:spLocks noGrp="1"/>
          </p:cNvSpPr>
          <p:nvPr>
            <p:ph type="sldNum" sz="quarter" idx="12"/>
          </p:nvPr>
        </p:nvSpPr>
        <p:spPr/>
        <p:txBody>
          <a:bodyPr/>
          <a:lstStyle/>
          <a:p>
            <a:fld id="{CA9259F1-6CA6-B243-B8B4-60489EF6CFAE}" type="slidenum">
              <a:rPr kumimoji="1" lang="ja-JP" altLang="en-US" smtClean="0"/>
              <a:t>1</a:t>
            </a:fld>
            <a:endParaRPr kumimoji="1" lang="ja-JP" altLang="en-US"/>
          </a:p>
        </p:txBody>
      </p:sp>
    </p:spTree>
    <p:extLst>
      <p:ext uri="{BB962C8B-B14F-4D97-AF65-F5344CB8AC3E}">
        <p14:creationId xmlns:p14="http://schemas.microsoft.com/office/powerpoint/2010/main" val="1305174448"/>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BF2B2C-3DB5-B649-8364-052EBEDBCF6F}"/>
              </a:ext>
            </a:extLst>
          </p:cNvPr>
          <p:cNvSpPr>
            <a:spLocks noGrp="1"/>
          </p:cNvSpPr>
          <p:nvPr>
            <p:ph type="title"/>
          </p:nvPr>
        </p:nvSpPr>
        <p:spPr/>
        <p:txBody>
          <a:bodyPr/>
          <a:lstStyle/>
          <a:p>
            <a:r>
              <a:rPr kumimoji="1" lang="ja-JP" altLang="en-US"/>
              <a:t>修正の効果</a:t>
            </a:r>
          </a:p>
        </p:txBody>
      </p:sp>
      <p:sp>
        <p:nvSpPr>
          <p:cNvPr id="3" name="コンテンツ プレースホルダー 2">
            <a:extLst>
              <a:ext uri="{FF2B5EF4-FFF2-40B4-BE49-F238E27FC236}">
                <a16:creationId xmlns:a16="http://schemas.microsoft.com/office/drawing/2014/main" id="{894A8E3D-A885-9C43-9D8E-77504C4CEE19}"/>
              </a:ext>
            </a:extLst>
          </p:cNvPr>
          <p:cNvSpPr>
            <a:spLocks noGrp="1"/>
          </p:cNvSpPr>
          <p:nvPr>
            <p:ph idx="1"/>
          </p:nvPr>
        </p:nvSpPr>
        <p:spPr/>
        <p:txBody>
          <a:bodyPr/>
          <a:lstStyle/>
          <a:p>
            <a:r>
              <a:rPr lang="en-US" altLang="ja-JP" dirty="0" err="1"/>
              <a:t>Minlist</a:t>
            </a:r>
            <a:r>
              <a:rPr lang="ja-JP" altLang="en-US"/>
              <a:t>に同一ラベルの要素が高々</a:t>
            </a:r>
            <a:r>
              <a:rPr lang="en-US" altLang="ja-JP" dirty="0"/>
              <a:t>1</a:t>
            </a:r>
            <a:r>
              <a:rPr lang="ja-JP" altLang="en-US"/>
              <a:t>つしか残らない</a:t>
            </a:r>
            <a:endParaRPr lang="en-US" altLang="ja-JP" dirty="0"/>
          </a:p>
          <a:p>
            <a:endParaRPr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14DE4D28-9A3E-DC47-A298-D50F6A1122C5}"/>
              </a:ext>
            </a:extLst>
          </p:cNvPr>
          <p:cNvSpPr>
            <a:spLocks noGrp="1"/>
          </p:cNvSpPr>
          <p:nvPr>
            <p:ph type="sldNum" sz="quarter" idx="12"/>
          </p:nvPr>
        </p:nvSpPr>
        <p:spPr/>
        <p:txBody>
          <a:bodyPr/>
          <a:lstStyle/>
          <a:p>
            <a:fld id="{CA9259F1-6CA6-B243-B8B4-60489EF6CFAE}" type="slidenum">
              <a:rPr kumimoji="1" lang="ja-JP" altLang="en-US" smtClean="0"/>
              <a:t>10</a:t>
            </a:fld>
            <a:endParaRPr kumimoji="1" lang="ja-JP" altLang="en-US"/>
          </a:p>
        </p:txBody>
      </p:sp>
      <p:sp>
        <p:nvSpPr>
          <p:cNvPr id="5" name="テキスト ボックス 4">
            <a:extLst>
              <a:ext uri="{FF2B5EF4-FFF2-40B4-BE49-F238E27FC236}">
                <a16:creationId xmlns:a16="http://schemas.microsoft.com/office/drawing/2014/main" id="{1F08FC8C-02BE-6F4C-9D32-5C2093102719}"/>
              </a:ext>
            </a:extLst>
          </p:cNvPr>
          <p:cNvSpPr txBox="1"/>
          <p:nvPr/>
        </p:nvSpPr>
        <p:spPr>
          <a:xfrm>
            <a:off x="209263" y="2528888"/>
            <a:ext cx="2262158" cy="369332"/>
          </a:xfrm>
          <a:prstGeom prst="rect">
            <a:avLst/>
          </a:prstGeom>
          <a:noFill/>
        </p:spPr>
        <p:txBody>
          <a:bodyPr wrap="none" rtlCol="0">
            <a:spAutoFit/>
          </a:bodyPr>
          <a:lstStyle/>
          <a:p>
            <a:r>
              <a:rPr kumimoji="1" lang="ja-JP" altLang="en-US" b="1"/>
              <a:t>修正していない場合</a:t>
            </a:r>
          </a:p>
        </p:txBody>
      </p:sp>
      <p:sp>
        <p:nvSpPr>
          <p:cNvPr id="7" name="テキスト ボックス 6">
            <a:extLst>
              <a:ext uri="{FF2B5EF4-FFF2-40B4-BE49-F238E27FC236}">
                <a16:creationId xmlns:a16="http://schemas.microsoft.com/office/drawing/2014/main" id="{E0139865-A875-3B43-837C-F16F92F98289}"/>
              </a:ext>
            </a:extLst>
          </p:cNvPr>
          <p:cNvSpPr txBox="1"/>
          <p:nvPr/>
        </p:nvSpPr>
        <p:spPr>
          <a:xfrm>
            <a:off x="555512" y="5224461"/>
            <a:ext cx="1569660" cy="369332"/>
          </a:xfrm>
          <a:prstGeom prst="rect">
            <a:avLst/>
          </a:prstGeom>
          <a:noFill/>
        </p:spPr>
        <p:txBody>
          <a:bodyPr wrap="none" rtlCol="0">
            <a:spAutoFit/>
          </a:bodyPr>
          <a:lstStyle/>
          <a:p>
            <a:r>
              <a:rPr kumimoji="1" lang="ja-JP" altLang="en-US" b="1"/>
              <a:t>修正した場合</a:t>
            </a:r>
          </a:p>
        </p:txBody>
      </p:sp>
      <p:pic>
        <p:nvPicPr>
          <p:cNvPr id="10" name="図 9">
            <a:extLst>
              <a:ext uri="{FF2B5EF4-FFF2-40B4-BE49-F238E27FC236}">
                <a16:creationId xmlns:a16="http://schemas.microsoft.com/office/drawing/2014/main" id="{A32B53B0-0A3C-604C-9D1B-0903B2EBD23D}"/>
              </a:ext>
            </a:extLst>
          </p:cNvPr>
          <p:cNvPicPr>
            <a:picLocks noChangeAspect="1"/>
          </p:cNvPicPr>
          <p:nvPr/>
        </p:nvPicPr>
        <p:blipFill>
          <a:blip r:embed="rId3"/>
          <a:stretch>
            <a:fillRect/>
          </a:stretch>
        </p:blipFill>
        <p:spPr>
          <a:xfrm>
            <a:off x="2471420" y="1957630"/>
            <a:ext cx="4843779" cy="4725925"/>
          </a:xfrm>
          <a:prstGeom prst="rect">
            <a:avLst/>
          </a:prstGeom>
        </p:spPr>
      </p:pic>
    </p:spTree>
    <p:extLst>
      <p:ext uri="{BB962C8B-B14F-4D97-AF65-F5344CB8AC3E}">
        <p14:creationId xmlns:p14="http://schemas.microsoft.com/office/powerpoint/2010/main" val="4200451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769017-FB0D-7B43-9992-B8321D64336C}"/>
              </a:ext>
            </a:extLst>
          </p:cNvPr>
          <p:cNvSpPr>
            <a:spLocks noGrp="1"/>
          </p:cNvSpPr>
          <p:nvPr>
            <p:ph type="title"/>
          </p:nvPr>
        </p:nvSpPr>
        <p:spPr/>
        <p:txBody>
          <a:bodyPr/>
          <a:lstStyle/>
          <a:p>
            <a:r>
              <a:rPr kumimoji="1" lang="ja-JP" altLang="en-US"/>
              <a:t>最小値になり得るかの判定条件</a:t>
            </a:r>
          </a:p>
        </p:txBody>
      </p:sp>
      <mc:AlternateContent xmlns:mc="http://schemas.openxmlformats.org/markup-compatibility/2006" xmlns:a14="http://schemas.microsoft.com/office/drawing/2010/main">
        <mc:Choice Requires="a14">
          <p:sp>
            <p:nvSpPr>
              <p:cNvPr id="8" name="コンテンツ プレースホルダー 7">
                <a:extLst>
                  <a:ext uri="{FF2B5EF4-FFF2-40B4-BE49-F238E27FC236}">
                    <a16:creationId xmlns:a16="http://schemas.microsoft.com/office/drawing/2014/main" id="{48B528A6-21D8-234B-AFF4-FC70D981D263}"/>
                  </a:ext>
                </a:extLst>
              </p:cNvPr>
              <p:cNvSpPr>
                <a:spLocks noGrp="1"/>
              </p:cNvSpPr>
              <p:nvPr>
                <p:ph idx="1"/>
              </p:nvPr>
            </p:nvSpPr>
            <p:spPr>
              <a:xfrm>
                <a:off x="0" y="1376363"/>
                <a:ext cx="9144000" cy="5481637"/>
              </a:xfrm>
            </p:spPr>
            <p:txBody>
              <a:bodyPr>
                <a:normAutofit/>
              </a:bodyPr>
              <a:lstStyle/>
              <a:p>
                <a:r>
                  <a:rPr lang="ja-JP" altLang="en-US"/>
                  <a:t>到着した要素</a:t>
                </a:r>
                <a14:m>
                  <m:oMath xmlns:m="http://schemas.openxmlformats.org/officeDocument/2006/math">
                    <m:r>
                      <a:rPr lang="en-US" altLang="ja-JP" b="0" i="1" smtClean="0">
                        <a:latin typeface="Cambria Math" panose="02040503050406030204" pitchFamily="18" charset="0"/>
                      </a:rPr>
                      <m:t>𝑒</m:t>
                    </m:r>
                  </m:oMath>
                </a14:m>
                <a:r>
                  <a:rPr lang="ja-JP" altLang="en-US"/>
                  <a:t>の</a:t>
                </a:r>
                <a:r>
                  <a:rPr lang="ja-JP" altLang="en-US" b="1"/>
                  <a:t>上限値</a:t>
                </a:r>
                <a:r>
                  <a:rPr lang="ja-JP" altLang="en-US"/>
                  <a:t>と消される側の値の大小関係によって、消してよいかを判定</a:t>
                </a:r>
                <a:endParaRPr lang="en-US" altLang="ja-JP" dirty="0"/>
              </a:p>
              <a:p>
                <a:pPr marL="0" indent="0" algn="ctr">
                  <a:buNone/>
                </a:pPr>
                <a:endParaRPr lang="en-US" altLang="ja-JP" dirty="0"/>
              </a:p>
              <a:p>
                <a:pPr lvl="1"/>
                <a:endParaRPr lang="en-US" altLang="ja-JP" dirty="0"/>
              </a:p>
              <a:p>
                <a:pPr lvl="1"/>
                <a:endParaRPr lang="en-US" altLang="ja-JP" dirty="0"/>
              </a:p>
              <a:p>
                <a:pPr marL="342900" lvl="1" indent="0">
                  <a:buNone/>
                </a:pPr>
                <a:endParaRPr lang="en-US" altLang="ja-JP" dirty="0"/>
              </a:p>
              <a:p>
                <a:pPr marL="342900" lvl="1" indent="0">
                  <a:buNone/>
                </a:pPr>
                <a:endParaRPr lang="en-US" altLang="ja-JP" dirty="0"/>
              </a:p>
              <a:p>
                <a:pPr marL="342900" lvl="1" indent="0">
                  <a:buNone/>
                </a:pPr>
                <a:endParaRPr lang="en-US" altLang="ja-JP" dirty="0"/>
              </a:p>
              <a:p>
                <a:pPr marL="342900" lvl="1" indent="0">
                  <a:buNone/>
                </a:pPr>
                <a:endParaRPr lang="en-US" altLang="ja-JP" dirty="0"/>
              </a:p>
              <a:p>
                <a:pPr marL="342900" lvl="1" indent="0">
                  <a:buNone/>
                </a:pPr>
                <a:endParaRPr lang="en-US" altLang="ja-JP" dirty="0"/>
              </a:p>
              <a:p>
                <a:pPr marL="342900" lvl="1" indent="0">
                  <a:buNone/>
                </a:pPr>
                <a:endParaRPr lang="en-US" altLang="ja-JP" dirty="0"/>
              </a:p>
              <a:p>
                <a:pPr marL="342900" lvl="1" indent="0">
                  <a:buNone/>
                </a:pPr>
                <a:endParaRPr lang="en-US" altLang="ja-JP" dirty="0"/>
              </a:p>
              <a:p>
                <a:pPr lvl="1"/>
                <a:endParaRPr lang="en-US" altLang="ja-JP" dirty="0"/>
              </a:p>
              <a:p>
                <a:pPr lvl="1"/>
                <a:endParaRPr lang="en-US" altLang="ja-JP" dirty="0"/>
              </a:p>
              <a:p>
                <a:pPr lvl="1"/>
                <a:endParaRPr lang="en-US" altLang="ja-JP" dirty="0"/>
              </a:p>
              <a:p>
                <a:pPr marL="0" indent="0">
                  <a:buNone/>
                </a:pPr>
                <a:endParaRPr lang="en-US" altLang="ja-JP" dirty="0"/>
              </a:p>
              <a:p>
                <a:endParaRPr lang="ja-JP" altLang="en-US"/>
              </a:p>
            </p:txBody>
          </p:sp>
        </mc:Choice>
        <mc:Fallback xmlns="">
          <p:sp>
            <p:nvSpPr>
              <p:cNvPr id="8" name="コンテンツ プレースホルダー 7">
                <a:extLst>
                  <a:ext uri="{FF2B5EF4-FFF2-40B4-BE49-F238E27FC236}">
                    <a16:creationId xmlns:a16="http://schemas.microsoft.com/office/drawing/2014/main" id="{48B528A6-21D8-234B-AFF4-FC70D981D263}"/>
                  </a:ext>
                </a:extLst>
              </p:cNvPr>
              <p:cNvSpPr>
                <a:spLocks noGrp="1" noRot="1" noChangeAspect="1" noMove="1" noResize="1" noEditPoints="1" noAdjustHandles="1" noChangeArrowheads="1" noChangeShapeType="1" noTextEdit="1"/>
              </p:cNvSpPr>
              <p:nvPr>
                <p:ph idx="1"/>
              </p:nvPr>
            </p:nvSpPr>
            <p:spPr>
              <a:xfrm>
                <a:off x="0" y="1376363"/>
                <a:ext cx="9144000" cy="5481637"/>
              </a:xfrm>
              <a:blipFill>
                <a:blip r:embed="rId3"/>
                <a:stretch>
                  <a:fillRect l="-833" t="-1620"/>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DBD7B8AB-585B-6E43-933D-283EE060E0D4}"/>
              </a:ext>
            </a:extLst>
          </p:cNvPr>
          <p:cNvSpPr>
            <a:spLocks noGrp="1"/>
          </p:cNvSpPr>
          <p:nvPr>
            <p:ph type="sldNum" sz="quarter" idx="12"/>
          </p:nvPr>
        </p:nvSpPr>
        <p:spPr/>
        <p:txBody>
          <a:bodyPr/>
          <a:lstStyle/>
          <a:p>
            <a:fld id="{CA9259F1-6CA6-B243-B8B4-60489EF6CFAE}" type="slidenum">
              <a:rPr kumimoji="1" lang="ja-JP" altLang="en-US" smtClean="0"/>
              <a:t>11</a:t>
            </a:fld>
            <a:endParaRPr kumimoji="1" lang="ja-JP" altLang="en-US"/>
          </a:p>
        </p:txBody>
      </p:sp>
      <p:pic>
        <p:nvPicPr>
          <p:cNvPr id="9" name="図 8">
            <a:extLst>
              <a:ext uri="{FF2B5EF4-FFF2-40B4-BE49-F238E27FC236}">
                <a16:creationId xmlns:a16="http://schemas.microsoft.com/office/drawing/2014/main" id="{B643C899-739C-AD40-AEA0-AF7F48455CC1}"/>
              </a:ext>
            </a:extLst>
          </p:cNvPr>
          <p:cNvPicPr>
            <a:picLocks noChangeAspect="1"/>
          </p:cNvPicPr>
          <p:nvPr/>
        </p:nvPicPr>
        <p:blipFill>
          <a:blip r:embed="rId4"/>
          <a:stretch>
            <a:fillRect/>
          </a:stretch>
        </p:blipFill>
        <p:spPr>
          <a:xfrm>
            <a:off x="812800" y="5645152"/>
            <a:ext cx="7518400" cy="1117600"/>
          </a:xfrm>
          <a:prstGeom prst="rect">
            <a:avLst/>
          </a:prstGeom>
        </p:spPr>
      </p:pic>
      <p:pic>
        <p:nvPicPr>
          <p:cNvPr id="5" name="図 4">
            <a:extLst>
              <a:ext uri="{FF2B5EF4-FFF2-40B4-BE49-F238E27FC236}">
                <a16:creationId xmlns:a16="http://schemas.microsoft.com/office/drawing/2014/main" id="{3674E1B9-AAD1-C94D-92E6-6E0B3C41EB27}"/>
              </a:ext>
            </a:extLst>
          </p:cNvPr>
          <p:cNvPicPr>
            <a:picLocks noChangeAspect="1"/>
          </p:cNvPicPr>
          <p:nvPr/>
        </p:nvPicPr>
        <p:blipFill>
          <a:blip r:embed="rId5"/>
          <a:stretch>
            <a:fillRect/>
          </a:stretch>
        </p:blipFill>
        <p:spPr>
          <a:xfrm>
            <a:off x="812800" y="2128839"/>
            <a:ext cx="7594600" cy="3238500"/>
          </a:xfrm>
          <a:prstGeom prst="rect">
            <a:avLst/>
          </a:prstGeom>
        </p:spPr>
      </p:pic>
      <p:pic>
        <p:nvPicPr>
          <p:cNvPr id="7" name="図 6">
            <a:extLst>
              <a:ext uri="{FF2B5EF4-FFF2-40B4-BE49-F238E27FC236}">
                <a16:creationId xmlns:a16="http://schemas.microsoft.com/office/drawing/2014/main" id="{18382343-1FC5-4E48-B3C1-5937819D07DB}"/>
              </a:ext>
            </a:extLst>
          </p:cNvPr>
          <p:cNvPicPr>
            <a:picLocks noChangeAspect="1"/>
          </p:cNvPicPr>
          <p:nvPr/>
        </p:nvPicPr>
        <p:blipFill>
          <a:blip r:embed="rId6"/>
          <a:stretch>
            <a:fillRect/>
          </a:stretch>
        </p:blipFill>
        <p:spPr>
          <a:xfrm>
            <a:off x="838200" y="2163763"/>
            <a:ext cx="7493000" cy="3251200"/>
          </a:xfrm>
          <a:prstGeom prst="rect">
            <a:avLst/>
          </a:prstGeom>
        </p:spPr>
      </p:pic>
    </p:spTree>
    <p:extLst>
      <p:ext uri="{BB962C8B-B14F-4D97-AF65-F5344CB8AC3E}">
        <p14:creationId xmlns:p14="http://schemas.microsoft.com/office/powerpoint/2010/main" val="2504716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CDEC1B-7F88-5649-8B49-BAF2C83085CF}"/>
              </a:ext>
            </a:extLst>
          </p:cNvPr>
          <p:cNvSpPr>
            <a:spLocks noGrp="1"/>
          </p:cNvSpPr>
          <p:nvPr>
            <p:ph type="title"/>
          </p:nvPr>
        </p:nvSpPr>
        <p:spPr/>
        <p:txBody>
          <a:bodyPr/>
          <a:lstStyle/>
          <a:p>
            <a:r>
              <a:rPr kumimoji="1" lang="ja-JP" altLang="en-US"/>
              <a:t>バッチ</a:t>
            </a:r>
            <a:r>
              <a:rPr kumimoji="1" lang="en-US" altLang="ja-JP" dirty="0"/>
              <a:t>SWMH</a:t>
            </a:r>
            <a:endParaRPr kumimoji="1" lang="ja-JP" altLang="en-US"/>
          </a:p>
        </p:txBody>
      </p:sp>
      <p:sp>
        <p:nvSpPr>
          <p:cNvPr id="3" name="コンテンツ プレースホルダー 2">
            <a:extLst>
              <a:ext uri="{FF2B5EF4-FFF2-40B4-BE49-F238E27FC236}">
                <a16:creationId xmlns:a16="http://schemas.microsoft.com/office/drawing/2014/main" id="{2C68EEF7-4955-B849-97C7-994809703179}"/>
              </a:ext>
            </a:extLst>
          </p:cNvPr>
          <p:cNvSpPr>
            <a:spLocks noGrp="1"/>
          </p:cNvSpPr>
          <p:nvPr>
            <p:ph idx="1"/>
          </p:nvPr>
        </p:nvSpPr>
        <p:spPr>
          <a:xfrm>
            <a:off x="0" y="1376363"/>
            <a:ext cx="9144000" cy="5481637"/>
          </a:xfrm>
        </p:spPr>
        <p:txBody>
          <a:bodyPr>
            <a:normAutofit/>
          </a:bodyPr>
          <a:lstStyle/>
          <a:p>
            <a:r>
              <a:rPr kumimoji="1" lang="en-US" altLang="ja-JP" dirty="0"/>
              <a:t>SWMH</a:t>
            </a:r>
            <a:r>
              <a:rPr kumimoji="1" lang="ja-JP" altLang="en-US"/>
              <a:t>をデータストリームに毎時刻複数個の要素が到着する</a:t>
            </a:r>
            <a:r>
              <a:rPr lang="ja-JP" altLang="en-US"/>
              <a:t>モデル</a:t>
            </a:r>
            <a:r>
              <a:rPr kumimoji="1" lang="ja-JP" altLang="en-US"/>
              <a:t>に拡張</a:t>
            </a:r>
            <a:endParaRPr kumimoji="1" lang="en-US" altLang="ja-JP" dirty="0"/>
          </a:p>
          <a:p>
            <a:endParaRPr lang="en-US" altLang="ja-JP" dirty="0"/>
          </a:p>
          <a:p>
            <a:endParaRPr kumimoji="1" lang="en-US" altLang="ja-JP" dirty="0"/>
          </a:p>
          <a:p>
            <a:endParaRPr lang="en-US" altLang="ja-JP" dirty="0"/>
          </a:p>
          <a:p>
            <a:pPr marL="0" indent="0">
              <a:buNone/>
            </a:pPr>
            <a:endParaRPr lang="en-US" altLang="ja-JP" dirty="0"/>
          </a:p>
          <a:p>
            <a:r>
              <a:rPr lang="en-US" altLang="ja-JP" dirty="0" err="1"/>
              <a:t>Minlist</a:t>
            </a:r>
            <a:r>
              <a:rPr lang="ja-JP" altLang="en-US"/>
              <a:t>更新の手順</a:t>
            </a:r>
            <a:endParaRPr lang="en-US" altLang="ja-JP" dirty="0"/>
          </a:p>
          <a:p>
            <a:pPr marL="800100" lvl="1" indent="-457200">
              <a:buFont typeface="+mj-lt"/>
              <a:buAutoNum type="arabicPeriod"/>
            </a:pPr>
            <a:r>
              <a:rPr lang="ja-JP" altLang="en-US"/>
              <a:t>到着した要素群から代表アルファベットの選択</a:t>
            </a:r>
            <a:endParaRPr lang="en-US" altLang="ja-JP" dirty="0"/>
          </a:p>
          <a:p>
            <a:pPr marL="800100" lvl="1" indent="-457200">
              <a:buFont typeface="+mj-lt"/>
              <a:buAutoNum type="arabicPeriod"/>
            </a:pPr>
            <a:r>
              <a:rPr lang="ja-JP" altLang="en-US"/>
              <a:t>代表アルファベットと比較して、</a:t>
            </a:r>
            <a:r>
              <a:rPr lang="en-US" altLang="ja-JP" dirty="0" err="1"/>
              <a:t>Minlist</a:t>
            </a:r>
            <a:r>
              <a:rPr lang="ja-JP" altLang="en-US"/>
              <a:t>から必要ない要素の削除</a:t>
            </a:r>
            <a:endParaRPr lang="en-US" altLang="ja-JP" dirty="0"/>
          </a:p>
          <a:p>
            <a:pPr marL="800100" lvl="1" indent="-457200">
              <a:buFont typeface="+mj-lt"/>
              <a:buAutoNum type="arabicPeriod"/>
            </a:pPr>
            <a:r>
              <a:rPr lang="en-US" altLang="ja-JP" dirty="0" err="1"/>
              <a:t>Minlist</a:t>
            </a:r>
            <a:r>
              <a:rPr lang="ja-JP" altLang="en-US"/>
              <a:t>へ到着した要素群を追加</a:t>
            </a:r>
            <a:endParaRPr lang="en-US" altLang="ja-JP" dirty="0"/>
          </a:p>
          <a:p>
            <a:pPr marL="800100" lvl="1" indent="-457200">
              <a:buFont typeface="+mj-lt"/>
              <a:buAutoNum type="arabicPeriod"/>
            </a:pPr>
            <a:endParaRPr lang="en-US" altLang="ja-JP" dirty="0"/>
          </a:p>
          <a:p>
            <a:r>
              <a:rPr lang="ja-JP" altLang="en-US"/>
              <a:t>問題点</a:t>
            </a:r>
            <a:endParaRPr lang="en-US" altLang="ja-JP" dirty="0"/>
          </a:p>
          <a:p>
            <a:pPr lvl="1"/>
            <a:r>
              <a:rPr lang="ja-JP" altLang="en-US"/>
              <a:t>代表アルファベット以外とは比較しない</a:t>
            </a:r>
            <a:endParaRPr lang="en-US" altLang="ja-JP" dirty="0"/>
          </a:p>
          <a:p>
            <a:pPr lvl="1"/>
            <a:r>
              <a:rPr lang="ja-JP" altLang="en-US"/>
              <a:t>到着した要素と同じラベルの要素が削除されない</a:t>
            </a:r>
            <a:endParaRPr lang="en-US" altLang="ja-JP" dirty="0"/>
          </a:p>
          <a:p>
            <a:pPr marL="800100" lvl="1" indent="-457200">
              <a:buFont typeface="+mj-lt"/>
              <a:buAutoNum type="arabicPeriod"/>
            </a:pPr>
            <a:endParaRPr lang="en-US" altLang="ja-JP" dirty="0"/>
          </a:p>
        </p:txBody>
      </p:sp>
      <p:sp>
        <p:nvSpPr>
          <p:cNvPr id="4" name="スライド番号プレースホルダー 3">
            <a:extLst>
              <a:ext uri="{FF2B5EF4-FFF2-40B4-BE49-F238E27FC236}">
                <a16:creationId xmlns:a16="http://schemas.microsoft.com/office/drawing/2014/main" id="{FE74150E-67EF-6446-A63C-CF885ECE3243}"/>
              </a:ext>
            </a:extLst>
          </p:cNvPr>
          <p:cNvSpPr>
            <a:spLocks noGrp="1"/>
          </p:cNvSpPr>
          <p:nvPr>
            <p:ph type="sldNum" sz="quarter" idx="12"/>
          </p:nvPr>
        </p:nvSpPr>
        <p:spPr/>
        <p:txBody>
          <a:bodyPr/>
          <a:lstStyle/>
          <a:p>
            <a:fld id="{CA9259F1-6CA6-B243-B8B4-60489EF6CFAE}" type="slidenum">
              <a:rPr kumimoji="1" lang="ja-JP" altLang="en-US" smtClean="0"/>
              <a:t>12</a:t>
            </a:fld>
            <a:endParaRPr kumimoji="1" lang="ja-JP" altLang="en-US"/>
          </a:p>
        </p:txBody>
      </p:sp>
      <p:pic>
        <p:nvPicPr>
          <p:cNvPr id="24" name="図 23">
            <a:extLst>
              <a:ext uri="{FF2B5EF4-FFF2-40B4-BE49-F238E27FC236}">
                <a16:creationId xmlns:a16="http://schemas.microsoft.com/office/drawing/2014/main" id="{C034C441-4DDA-574F-9E9E-57A31BCE43EE}"/>
              </a:ext>
            </a:extLst>
          </p:cNvPr>
          <p:cNvPicPr>
            <a:picLocks noChangeAspect="1"/>
          </p:cNvPicPr>
          <p:nvPr/>
        </p:nvPicPr>
        <p:blipFill>
          <a:blip r:embed="rId3"/>
          <a:stretch>
            <a:fillRect/>
          </a:stretch>
        </p:blipFill>
        <p:spPr>
          <a:xfrm>
            <a:off x="200025" y="3196913"/>
            <a:ext cx="8743950" cy="690082"/>
          </a:xfrm>
          <a:prstGeom prst="rect">
            <a:avLst/>
          </a:prstGeom>
        </p:spPr>
      </p:pic>
      <p:cxnSp>
        <p:nvCxnSpPr>
          <p:cNvPr id="25" name="直線矢印コネクタ 24">
            <a:extLst>
              <a:ext uri="{FF2B5EF4-FFF2-40B4-BE49-F238E27FC236}">
                <a16:creationId xmlns:a16="http://schemas.microsoft.com/office/drawing/2014/main" id="{6BC9C4C1-0F03-5543-9A06-549078F196FE}"/>
              </a:ext>
            </a:extLst>
          </p:cNvPr>
          <p:cNvCxnSpPr/>
          <p:nvPr/>
        </p:nvCxnSpPr>
        <p:spPr>
          <a:xfrm flipV="1">
            <a:off x="7867276" y="2672931"/>
            <a:ext cx="0" cy="523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CD9ED95F-53C3-AB42-A872-C05D70C21C12}"/>
              </a:ext>
            </a:extLst>
          </p:cNvPr>
          <p:cNvSpPr txBox="1"/>
          <p:nvPr/>
        </p:nvSpPr>
        <p:spPr>
          <a:xfrm>
            <a:off x="7419076" y="2303598"/>
            <a:ext cx="896399" cy="369332"/>
          </a:xfrm>
          <a:prstGeom prst="rect">
            <a:avLst/>
          </a:prstGeom>
          <a:noFill/>
        </p:spPr>
        <p:txBody>
          <a:bodyPr wrap="none" rtlCol="0">
            <a:spAutoFit/>
          </a:bodyPr>
          <a:lstStyle/>
          <a:p>
            <a:r>
              <a:rPr kumimoji="1" lang="ja-JP" altLang="en-US"/>
              <a:t>代表</a:t>
            </a:r>
            <a:r>
              <a:rPr kumimoji="1" lang="en-US" altLang="ja-JP" dirty="0"/>
              <a:t>: c</a:t>
            </a:r>
            <a:endParaRPr kumimoji="1" lang="ja-JP" altLang="en-US"/>
          </a:p>
        </p:txBody>
      </p:sp>
      <p:sp>
        <p:nvSpPr>
          <p:cNvPr id="27" name="テキスト ボックス 26">
            <a:extLst>
              <a:ext uri="{FF2B5EF4-FFF2-40B4-BE49-F238E27FC236}">
                <a16:creationId xmlns:a16="http://schemas.microsoft.com/office/drawing/2014/main" id="{C39F53C4-0CEA-8246-962A-F53451EC1C98}"/>
              </a:ext>
            </a:extLst>
          </p:cNvPr>
          <p:cNvSpPr txBox="1"/>
          <p:nvPr/>
        </p:nvSpPr>
        <p:spPr>
          <a:xfrm>
            <a:off x="4799154" y="1917306"/>
            <a:ext cx="995785" cy="369332"/>
          </a:xfrm>
          <a:prstGeom prst="rect">
            <a:avLst/>
          </a:prstGeom>
          <a:noFill/>
        </p:spPr>
        <p:txBody>
          <a:bodyPr wrap="none" rtlCol="0">
            <a:spAutoFit/>
          </a:bodyPr>
          <a:lstStyle/>
          <a:p>
            <a:r>
              <a:rPr kumimoji="1" lang="en-US" altLang="ja-JP" dirty="0"/>
              <a:t>c</a:t>
            </a:r>
            <a:r>
              <a:rPr kumimoji="1" lang="ja-JP" altLang="en-US"/>
              <a:t>と比較</a:t>
            </a:r>
          </a:p>
        </p:txBody>
      </p:sp>
      <p:cxnSp>
        <p:nvCxnSpPr>
          <p:cNvPr id="28" name="カギ線コネクタ 27">
            <a:extLst>
              <a:ext uri="{FF2B5EF4-FFF2-40B4-BE49-F238E27FC236}">
                <a16:creationId xmlns:a16="http://schemas.microsoft.com/office/drawing/2014/main" id="{D7CA8C50-FD2F-ED40-A774-7DD7B019467B}"/>
              </a:ext>
            </a:extLst>
          </p:cNvPr>
          <p:cNvCxnSpPr>
            <a:cxnSpLocks/>
          </p:cNvCxnSpPr>
          <p:nvPr/>
        </p:nvCxnSpPr>
        <p:spPr>
          <a:xfrm rot="10800000" flipV="1">
            <a:off x="2657475" y="2479064"/>
            <a:ext cx="4713602" cy="455857"/>
          </a:xfrm>
          <a:prstGeom prst="bentConnector3">
            <a:avLst>
              <a:gd name="adj1" fmla="val 100014"/>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左中かっこ 30">
            <a:extLst>
              <a:ext uri="{FF2B5EF4-FFF2-40B4-BE49-F238E27FC236}">
                <a16:creationId xmlns:a16="http://schemas.microsoft.com/office/drawing/2014/main" id="{48EF5C01-2D3B-754C-8C61-721D1A07B11A}"/>
              </a:ext>
            </a:extLst>
          </p:cNvPr>
          <p:cNvSpPr/>
          <p:nvPr/>
        </p:nvSpPr>
        <p:spPr>
          <a:xfrm rot="5400000">
            <a:off x="2565007" y="1753004"/>
            <a:ext cx="184935" cy="2702881"/>
          </a:xfrm>
          <a:prstGeom prst="leftBrace">
            <a:avLst>
              <a:gd name="adj1" fmla="val 8333"/>
              <a:gd name="adj2" fmla="val 5064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32" name="直線矢印コネクタ 31">
            <a:extLst>
              <a:ext uri="{FF2B5EF4-FFF2-40B4-BE49-F238E27FC236}">
                <a16:creationId xmlns:a16="http://schemas.microsoft.com/office/drawing/2014/main" id="{67D4A29D-C003-9D48-B19D-240A4C56937A}"/>
              </a:ext>
            </a:extLst>
          </p:cNvPr>
          <p:cNvCxnSpPr>
            <a:cxnSpLocks/>
          </p:cNvCxnSpPr>
          <p:nvPr/>
        </p:nvCxnSpPr>
        <p:spPr>
          <a:xfrm flipH="1">
            <a:off x="4108045" y="3541954"/>
            <a:ext cx="9062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0758CF2F-A7FC-594F-9F43-2832927536B4}"/>
              </a:ext>
            </a:extLst>
          </p:cNvPr>
          <p:cNvSpPr txBox="1"/>
          <p:nvPr/>
        </p:nvSpPr>
        <p:spPr>
          <a:xfrm>
            <a:off x="4248834" y="3588785"/>
            <a:ext cx="646331" cy="369332"/>
          </a:xfrm>
          <a:prstGeom prst="rect">
            <a:avLst/>
          </a:prstGeom>
          <a:noFill/>
        </p:spPr>
        <p:txBody>
          <a:bodyPr wrap="none" rtlCol="0">
            <a:spAutoFit/>
          </a:bodyPr>
          <a:lstStyle/>
          <a:p>
            <a:r>
              <a:rPr kumimoji="1" lang="ja-JP" altLang="en-US"/>
              <a:t>追加</a:t>
            </a:r>
          </a:p>
        </p:txBody>
      </p:sp>
      <p:pic>
        <p:nvPicPr>
          <p:cNvPr id="6" name="図 5">
            <a:extLst>
              <a:ext uri="{FF2B5EF4-FFF2-40B4-BE49-F238E27FC236}">
                <a16:creationId xmlns:a16="http://schemas.microsoft.com/office/drawing/2014/main" id="{FCC7E9DD-B8DD-9843-920D-E7BFA16AF964}"/>
              </a:ext>
            </a:extLst>
          </p:cNvPr>
          <p:cNvPicPr>
            <a:picLocks noChangeAspect="1"/>
          </p:cNvPicPr>
          <p:nvPr/>
        </p:nvPicPr>
        <p:blipFill>
          <a:blip r:embed="rId4"/>
          <a:stretch>
            <a:fillRect/>
          </a:stretch>
        </p:blipFill>
        <p:spPr>
          <a:xfrm>
            <a:off x="248759" y="3196912"/>
            <a:ext cx="8786812" cy="667798"/>
          </a:xfrm>
          <a:prstGeom prst="rect">
            <a:avLst/>
          </a:prstGeom>
        </p:spPr>
      </p:pic>
    </p:spTree>
    <p:extLst>
      <p:ext uri="{BB962C8B-B14F-4D97-AF65-F5344CB8AC3E}">
        <p14:creationId xmlns:p14="http://schemas.microsoft.com/office/powerpoint/2010/main" val="210805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28"/>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27"/>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26"/>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25"/>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6" grpId="1"/>
      <p:bldP spid="27" grpId="0"/>
      <p:bldP spid="27" grpId="1"/>
      <p:bldP spid="31" grpId="0" animBg="1"/>
      <p:bldP spid="31" grpId="1" animBg="1"/>
      <p:bldP spid="3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4B678A-AD46-5740-9082-0427601ACFD6}"/>
              </a:ext>
            </a:extLst>
          </p:cNvPr>
          <p:cNvSpPr>
            <a:spLocks noGrp="1"/>
          </p:cNvSpPr>
          <p:nvPr>
            <p:ph type="title"/>
          </p:nvPr>
        </p:nvSpPr>
        <p:spPr/>
        <p:txBody>
          <a:bodyPr/>
          <a:lstStyle/>
          <a:p>
            <a:r>
              <a:rPr kumimoji="1" lang="ja-JP" altLang="en-US"/>
              <a:t>問題点への対策</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8C4BFE3-F2E0-9340-BE77-5C5A7D9FE1ED}"/>
                  </a:ext>
                </a:extLst>
              </p:cNvPr>
              <p:cNvSpPr>
                <a:spLocks noGrp="1"/>
              </p:cNvSpPr>
              <p:nvPr>
                <p:ph idx="1"/>
              </p:nvPr>
            </p:nvSpPr>
            <p:spPr>
              <a:xfrm>
                <a:off x="0" y="1376363"/>
                <a:ext cx="9144000" cy="5481637"/>
              </a:xfrm>
            </p:spPr>
            <p:txBody>
              <a:bodyPr/>
              <a:lstStyle/>
              <a:p>
                <a:r>
                  <a:rPr lang="ja-JP" altLang="en-US"/>
                  <a:t>狙い：</a:t>
                </a:r>
                <a:r>
                  <a:rPr lang="ja-JP" altLang="en-US" u="sng"/>
                  <a:t>到着した要素群と比較なしで、同じラベルの要素を削除</a:t>
                </a:r>
                <a:endParaRPr lang="en-US" altLang="ja-JP" u="sng" dirty="0"/>
              </a:p>
              <a:p>
                <a:endParaRPr lang="en-US" altLang="ja-JP" dirty="0"/>
              </a:p>
              <a:p>
                <a:r>
                  <a:rPr lang="en-US" altLang="ja-JP" dirty="0"/>
                  <a:t>algorithm</a:t>
                </a:r>
              </a:p>
              <a:p>
                <a:pPr lvl="1"/>
                <a:r>
                  <a:rPr lang="ja-JP" altLang="en-US"/>
                  <a:t>各アルファベットの最新の到着時刻を表で管理</a:t>
                </a:r>
                <a:endParaRPr lang="en-US" altLang="ja-JP" dirty="0"/>
              </a:p>
              <a:p>
                <a:endParaRPr lang="en-US" altLang="ja-JP" dirty="0"/>
              </a:p>
              <a:p>
                <a:pPr lvl="1"/>
                <a:endParaRPr kumimoji="1" lang="en-US" altLang="ja-JP" dirty="0"/>
              </a:p>
              <a:p>
                <a:pPr marL="0" indent="0">
                  <a:buNone/>
                </a:pPr>
                <a:endParaRPr lang="en-US" altLang="ja-JP" dirty="0"/>
              </a:p>
              <a:p>
                <a:pPr lvl="1"/>
                <a:r>
                  <a:rPr lang="en-US" altLang="ja-JP" dirty="0" err="1"/>
                  <a:t>Minlist</a:t>
                </a:r>
                <a:r>
                  <a:rPr lang="ja-JP" altLang="en-US"/>
                  <a:t>内の要素</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𝑒</m:t>
                    </m:r>
                  </m:oMath>
                </a14:m>
                <a:r>
                  <a:rPr lang="ja-JP" altLang="en-US"/>
                  <a:t>の到着時刻</a:t>
                </a:r>
                <a14:m>
                  <m:oMath xmlns:m="http://schemas.openxmlformats.org/officeDocument/2006/math">
                    <m:r>
                      <a:rPr lang="en-US" altLang="ja-JP" i="1">
                        <a:latin typeface="Cambria Math" panose="02040503050406030204" pitchFamily="18" charset="0"/>
                        <a:ea typeface="Cambria Math" panose="02040503050406030204" pitchFamily="18" charset="0"/>
                      </a:rPr>
                      <m:t>𝑡</m:t>
                    </m:r>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𝑒</m:t>
                        </m:r>
                      </m:e>
                    </m:d>
                  </m:oMath>
                </a14:m>
                <a:r>
                  <a:rPr lang="ja-JP" altLang="en-US"/>
                  <a:t>と表の時刻</a:t>
                </a:r>
                <a14:m>
                  <m:oMath xmlns:m="http://schemas.openxmlformats.org/officeDocument/2006/math">
                    <m:r>
                      <a:rPr lang="en-US" altLang="ja-JP" i="1">
                        <a:latin typeface="Cambria Math" panose="02040503050406030204" pitchFamily="18" charset="0"/>
                        <a:ea typeface="Cambria Math" panose="02040503050406030204" pitchFamily="18" charset="0"/>
                      </a:rPr>
                      <m:t>𝑇</m:t>
                    </m:r>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𝑙</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𝑒</m:t>
                        </m:r>
                        <m:r>
                          <a:rPr lang="en-US" altLang="ja-JP" i="1">
                            <a:latin typeface="Cambria Math" panose="02040503050406030204" pitchFamily="18" charset="0"/>
                            <a:ea typeface="Cambria Math" panose="02040503050406030204" pitchFamily="18" charset="0"/>
                          </a:rPr>
                          <m:t>)</m:t>
                        </m:r>
                      </m:e>
                    </m:d>
                  </m:oMath>
                </a14:m>
                <a:r>
                  <a:rPr lang="ja-JP" altLang="en-US"/>
                  <a:t>を比較</a:t>
                </a:r>
                <a:endParaRPr lang="en-US" altLang="ja-JP" dirty="0"/>
              </a:p>
              <a:p>
                <a:pPr lvl="2"/>
                <a14:m>
                  <m:oMath xmlns:m="http://schemas.openxmlformats.org/officeDocument/2006/math">
                    <m:r>
                      <a:rPr lang="en-US" altLang="ja-JP" i="1">
                        <a:latin typeface="Cambria Math" panose="02040503050406030204" pitchFamily="18" charset="0"/>
                        <a:ea typeface="Cambria Math" panose="02040503050406030204" pitchFamily="18" charset="0"/>
                      </a:rPr>
                      <m:t>𝑙</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𝑒</m:t>
                    </m:r>
                    <m:r>
                      <a:rPr lang="en-US" altLang="ja-JP" b="0" i="1" smtClean="0">
                        <a:latin typeface="Cambria Math" panose="02040503050406030204" pitchFamily="18" charset="0"/>
                        <a:ea typeface="Cambria Math" panose="02040503050406030204" pitchFamily="18" charset="0"/>
                      </a:rPr>
                      <m:t>)</m:t>
                    </m:r>
                  </m:oMath>
                </a14:m>
                <a:r>
                  <a:rPr lang="en-US" altLang="ja-JP" dirty="0"/>
                  <a:t>:</a:t>
                </a:r>
                <a:r>
                  <a:rPr lang="en-US" altLang="ja-JP" dirty="0">
                    <a:ea typeface="Cambria Math" panose="02040503050406030204" pitchFamily="18" charset="0"/>
                  </a:rPr>
                  <a:t> </a:t>
                </a:r>
                <a14:m>
                  <m:oMath xmlns:m="http://schemas.openxmlformats.org/officeDocument/2006/math">
                    <m:r>
                      <a:rPr lang="en-US" altLang="ja-JP" i="1">
                        <a:latin typeface="Cambria Math" panose="02040503050406030204" pitchFamily="18" charset="0"/>
                        <a:ea typeface="Cambria Math" panose="02040503050406030204" pitchFamily="18" charset="0"/>
                      </a:rPr>
                      <m:t>𝑒</m:t>
                    </m:r>
                  </m:oMath>
                </a14:m>
                <a:r>
                  <a:rPr lang="ja-JP" altLang="en-US"/>
                  <a:t>のラベル</a:t>
                </a:r>
                <a:endParaRPr lang="en-US" altLang="ja-JP" dirty="0"/>
              </a:p>
              <a:p>
                <a:pPr lvl="2"/>
                <a14:m>
                  <m:oMath xmlns:m="http://schemas.openxmlformats.org/officeDocument/2006/math">
                    <m:r>
                      <a:rPr lang="en-US" altLang="ja-JP" i="1">
                        <a:latin typeface="Cambria Math" panose="02040503050406030204" pitchFamily="18" charset="0"/>
                        <a:ea typeface="Cambria Math" panose="02040503050406030204" pitchFamily="18" charset="0"/>
                      </a:rPr>
                      <m:t>𝑒</m:t>
                    </m:r>
                  </m:oMath>
                </a14:m>
                <a:r>
                  <a:rPr lang="ja-JP" altLang="en-US"/>
                  <a:t>の後方に同じラベルの要素が存在</a:t>
                </a:r>
                <a:endParaRPr lang="en-US" altLang="ja-JP" dirty="0"/>
              </a:p>
              <a:p>
                <a:pPr marL="0" indent="0" algn="ctr">
                  <a:buNone/>
                </a:pPr>
                <a:r>
                  <a:rPr lang="en-US" altLang="ja-JP" b="0" dirty="0">
                    <a:ea typeface="Cambria Math" panose="02040503050406030204" pitchFamily="18" charset="0"/>
                  </a:rPr>
                  <a:t>if (</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 </m:t>
                    </m:r>
                    <m:r>
                      <a:rPr lang="en-US" altLang="ja-JP" b="0" i="1" smtClean="0">
                        <a:latin typeface="Cambria Math" panose="02040503050406030204" pitchFamily="18" charset="0"/>
                        <a:ea typeface="Cambria Math" panose="02040503050406030204" pitchFamily="18" charset="0"/>
                      </a:rPr>
                      <m:t>𝑡</m:t>
                    </m:r>
                    <m:d>
                      <m:dPr>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𝑒</m:t>
                        </m:r>
                      </m:e>
                    </m:d>
                    <m:r>
                      <a:rPr lang="en-US" altLang="ja-JP" b="0" i="1" smtClean="0">
                        <a:latin typeface="Cambria Math" panose="02040503050406030204" pitchFamily="18" charset="0"/>
                        <a:ea typeface="Cambria Math" panose="02040503050406030204" pitchFamily="18" charset="0"/>
                      </a:rPr>
                      <m:t>  !=</m:t>
                    </m:r>
                    <m:r>
                      <a:rPr lang="en-US" altLang="ja-JP" b="0" i="1" smtClean="0">
                        <a:latin typeface="Cambria Math" panose="02040503050406030204" pitchFamily="18" charset="0"/>
                        <a:ea typeface="Cambria Math" panose="02040503050406030204" pitchFamily="18" charset="0"/>
                      </a:rPr>
                      <m:t>𝑇</m:t>
                    </m:r>
                    <m:d>
                      <m:dPr>
                        <m:ctrlPr>
                          <a:rPr lang="en-US" altLang="ja-JP" i="1">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𝑙</m:t>
                        </m:r>
                        <m:r>
                          <a:rPr lang="en-US" altLang="ja-JP" b="0" i="1" smtClean="0">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𝑒</m:t>
                        </m:r>
                        <m:r>
                          <a:rPr lang="en-US" altLang="ja-JP" b="0" i="1" smtClean="0">
                            <a:latin typeface="Cambria Math" panose="02040503050406030204" pitchFamily="18" charset="0"/>
                            <a:ea typeface="Cambria Math" panose="02040503050406030204" pitchFamily="18" charset="0"/>
                          </a:rPr>
                          <m:t>)</m:t>
                        </m:r>
                      </m:e>
                    </m:d>
                  </m:oMath>
                </a14:m>
                <a:r>
                  <a:rPr lang="en-US" altLang="ja-JP" dirty="0"/>
                  <a:t> ) </a:t>
                </a:r>
                <a:r>
                  <a:rPr lang="en-US" altLang="ja-JP" b="1" dirty="0">
                    <a:solidFill>
                      <a:srgbClr val="FF0000"/>
                    </a:solidFill>
                  </a:rPr>
                  <a:t>Minlist</a:t>
                </a:r>
                <a:r>
                  <a:rPr lang="ja-JP" altLang="en-US" b="1">
                    <a:solidFill>
                      <a:srgbClr val="FF0000"/>
                    </a:solidFill>
                  </a:rPr>
                  <a:t>から</a:t>
                </a:r>
                <a14:m>
                  <m:oMath xmlns:m="http://schemas.openxmlformats.org/officeDocument/2006/math">
                    <m:r>
                      <a:rPr lang="en-US" altLang="ja-JP" b="1" i="1" smtClean="0">
                        <a:solidFill>
                          <a:srgbClr val="FF0000"/>
                        </a:solidFill>
                        <a:latin typeface="Cambria Math" panose="02040503050406030204" pitchFamily="18" charset="0"/>
                        <a:ea typeface="Cambria Math" panose="02040503050406030204" pitchFamily="18" charset="0"/>
                      </a:rPr>
                      <m:t>𝒆</m:t>
                    </m:r>
                  </m:oMath>
                </a14:m>
                <a:r>
                  <a:rPr lang="ja-JP" altLang="en-US" b="1">
                    <a:solidFill>
                      <a:srgbClr val="FF0000"/>
                    </a:solidFill>
                  </a:rPr>
                  <a:t>を削除</a:t>
                </a:r>
                <a:endParaRPr lang="en-US" altLang="ja-JP" b="1" dirty="0">
                  <a:solidFill>
                    <a:srgbClr val="FF0000"/>
                  </a:solidFill>
                </a:endParaRPr>
              </a:p>
              <a:p>
                <a:pPr marL="0" indent="0" algn="ctr">
                  <a:buNone/>
                </a:pPr>
                <a:endParaRPr lang="en-US" altLang="ja-JP" b="1" dirty="0"/>
              </a:p>
            </p:txBody>
          </p:sp>
        </mc:Choice>
        <mc:Fallback xmlns="">
          <p:sp>
            <p:nvSpPr>
              <p:cNvPr id="3" name="コンテンツ プレースホルダー 2">
                <a:extLst>
                  <a:ext uri="{FF2B5EF4-FFF2-40B4-BE49-F238E27FC236}">
                    <a16:creationId xmlns:a16="http://schemas.microsoft.com/office/drawing/2014/main" id="{F8C4BFE3-F2E0-9340-BE77-5C5A7D9FE1ED}"/>
                  </a:ext>
                </a:extLst>
              </p:cNvPr>
              <p:cNvSpPr>
                <a:spLocks noGrp="1" noRot="1" noChangeAspect="1" noMove="1" noResize="1" noEditPoints="1" noAdjustHandles="1" noChangeArrowheads="1" noChangeShapeType="1" noTextEdit="1"/>
              </p:cNvSpPr>
              <p:nvPr>
                <p:ph idx="1"/>
              </p:nvPr>
            </p:nvSpPr>
            <p:spPr>
              <a:xfrm>
                <a:off x="0" y="1376363"/>
                <a:ext cx="9144000" cy="5481637"/>
              </a:xfrm>
              <a:blipFill>
                <a:blip r:embed="rId3"/>
                <a:stretch>
                  <a:fillRect l="-833" t="-1620"/>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0EF23C0D-A7D8-8B45-B509-323D9196D48C}"/>
              </a:ext>
            </a:extLst>
          </p:cNvPr>
          <p:cNvSpPr>
            <a:spLocks noGrp="1"/>
          </p:cNvSpPr>
          <p:nvPr>
            <p:ph type="sldNum" sz="quarter" idx="12"/>
          </p:nvPr>
        </p:nvSpPr>
        <p:spPr/>
        <p:txBody>
          <a:bodyPr/>
          <a:lstStyle/>
          <a:p>
            <a:fld id="{CA9259F1-6CA6-B243-B8B4-60489EF6CFAE}" type="slidenum">
              <a:rPr kumimoji="1" lang="ja-JP" altLang="en-US" smtClean="0"/>
              <a:t>13</a:t>
            </a:fld>
            <a:endParaRPr kumimoji="1" lang="ja-JP" altLang="en-US"/>
          </a:p>
        </p:txBody>
      </p:sp>
      <mc:AlternateContent xmlns:mc="http://schemas.openxmlformats.org/markup-compatibility/2006" xmlns:a14="http://schemas.microsoft.com/office/drawing/2010/main">
        <mc:Choice Requires="a14">
          <p:graphicFrame>
            <p:nvGraphicFramePr>
              <p:cNvPr id="8" name="表 7">
                <a:extLst>
                  <a:ext uri="{FF2B5EF4-FFF2-40B4-BE49-F238E27FC236}">
                    <a16:creationId xmlns:a16="http://schemas.microsoft.com/office/drawing/2014/main" id="{B2072A7D-B1DE-194C-81E3-74B95AE9CDA0}"/>
                  </a:ext>
                </a:extLst>
              </p:cNvPr>
              <p:cNvGraphicFramePr>
                <a:graphicFrameLocks noGrp="1"/>
              </p:cNvGraphicFramePr>
              <p:nvPr>
                <p:extLst>
                  <p:ext uri="{D42A27DB-BD31-4B8C-83A1-F6EECF244321}">
                    <p14:modId xmlns:p14="http://schemas.microsoft.com/office/powerpoint/2010/main" val="1266609510"/>
                  </p:ext>
                </p:extLst>
              </p:nvPr>
            </p:nvGraphicFramePr>
            <p:xfrm>
              <a:off x="114300" y="3063334"/>
              <a:ext cx="8915396" cy="792480"/>
            </p:xfrm>
            <a:graphic>
              <a:graphicData uri="http://schemas.openxmlformats.org/drawingml/2006/table">
                <a:tbl>
                  <a:tblPr firstRow="1" bandRow="1">
                    <a:tableStyleId>{5940675A-B579-460E-94D1-54222C63F5DA}</a:tableStyleId>
                  </a:tblPr>
                  <a:tblGrid>
                    <a:gridCol w="1273628">
                      <a:extLst>
                        <a:ext uri="{9D8B030D-6E8A-4147-A177-3AD203B41FA5}">
                          <a16:colId xmlns:a16="http://schemas.microsoft.com/office/drawing/2014/main" val="3132592024"/>
                        </a:ext>
                      </a:extLst>
                    </a:gridCol>
                    <a:gridCol w="1273628">
                      <a:extLst>
                        <a:ext uri="{9D8B030D-6E8A-4147-A177-3AD203B41FA5}">
                          <a16:colId xmlns:a16="http://schemas.microsoft.com/office/drawing/2014/main" val="1261631601"/>
                        </a:ext>
                      </a:extLst>
                    </a:gridCol>
                    <a:gridCol w="1273628">
                      <a:extLst>
                        <a:ext uri="{9D8B030D-6E8A-4147-A177-3AD203B41FA5}">
                          <a16:colId xmlns:a16="http://schemas.microsoft.com/office/drawing/2014/main" val="151086909"/>
                        </a:ext>
                      </a:extLst>
                    </a:gridCol>
                    <a:gridCol w="1273628">
                      <a:extLst>
                        <a:ext uri="{9D8B030D-6E8A-4147-A177-3AD203B41FA5}">
                          <a16:colId xmlns:a16="http://schemas.microsoft.com/office/drawing/2014/main" val="335862959"/>
                        </a:ext>
                      </a:extLst>
                    </a:gridCol>
                    <a:gridCol w="1273628">
                      <a:extLst>
                        <a:ext uri="{9D8B030D-6E8A-4147-A177-3AD203B41FA5}">
                          <a16:colId xmlns:a16="http://schemas.microsoft.com/office/drawing/2014/main" val="3461685043"/>
                        </a:ext>
                      </a:extLst>
                    </a:gridCol>
                    <a:gridCol w="1273628">
                      <a:extLst>
                        <a:ext uri="{9D8B030D-6E8A-4147-A177-3AD203B41FA5}">
                          <a16:colId xmlns:a16="http://schemas.microsoft.com/office/drawing/2014/main" val="2589126311"/>
                        </a:ext>
                      </a:extLst>
                    </a:gridCol>
                    <a:gridCol w="1273628">
                      <a:extLst>
                        <a:ext uri="{9D8B030D-6E8A-4147-A177-3AD203B41FA5}">
                          <a16:colId xmlns:a16="http://schemas.microsoft.com/office/drawing/2014/main" val="3663625174"/>
                        </a:ext>
                      </a:extLst>
                    </a:gridCol>
                  </a:tblGrid>
                  <a:tr h="377713">
                    <a:tc>
                      <a:txBody>
                        <a:bodyPr/>
                        <a:lstStyle/>
                        <a:p>
                          <a:pPr algn="ctr"/>
                          <a:r>
                            <a:rPr kumimoji="1" lang="ja-JP" altLang="en-US" sz="1200" b="1"/>
                            <a:t>アルファベット</a:t>
                          </a:r>
                        </a:p>
                      </a:txBody>
                      <a:tcPr/>
                    </a:tc>
                    <a:tc>
                      <a:txBody>
                        <a:bodyPr/>
                        <a:lstStyle/>
                        <a:p>
                          <a:pPr algn="ctr"/>
                          <a:r>
                            <a:rPr kumimoji="1" lang="en-US" altLang="ja-JP" sz="2000" b="1" dirty="0"/>
                            <a:t>a</a:t>
                          </a:r>
                          <a:endParaRPr kumimoji="1" lang="ja-JP" altLang="en-US" sz="2000" b="1"/>
                        </a:p>
                      </a:txBody>
                      <a:tcPr/>
                    </a:tc>
                    <a:tc>
                      <a:txBody>
                        <a:bodyPr/>
                        <a:lstStyle/>
                        <a:p>
                          <a:pPr algn="ctr"/>
                          <a:r>
                            <a:rPr kumimoji="1" lang="en-US" altLang="ja-JP" sz="2000" b="1" dirty="0"/>
                            <a:t>b</a:t>
                          </a:r>
                          <a:endParaRPr kumimoji="1" lang="ja-JP" altLang="en-US" sz="2000" b="1"/>
                        </a:p>
                      </a:txBody>
                      <a:tcPr/>
                    </a:tc>
                    <a:tc>
                      <a:txBody>
                        <a:bodyPr/>
                        <a:lstStyle/>
                        <a:p>
                          <a:pPr algn="ctr"/>
                          <a:r>
                            <a:rPr kumimoji="1" lang="en-US" altLang="ja-JP" sz="2000" b="1" dirty="0"/>
                            <a:t>c</a:t>
                          </a:r>
                          <a:endParaRPr kumimoji="1" lang="ja-JP" altLang="en-US" sz="2000" b="1"/>
                        </a:p>
                      </a:txBody>
                      <a:tcPr/>
                    </a:tc>
                    <a:tc>
                      <a:txBody>
                        <a:bodyPr/>
                        <a:lstStyle/>
                        <a:p>
                          <a:pPr algn="ctr"/>
                          <a:r>
                            <a:rPr kumimoji="1" lang="en-US" altLang="ja-JP" sz="2000" b="1" dirty="0"/>
                            <a:t>d</a:t>
                          </a:r>
                          <a:endParaRPr kumimoji="1" lang="ja-JP" altLang="en-US" sz="2000" b="1"/>
                        </a:p>
                      </a:txBody>
                      <a:tcPr/>
                    </a:tc>
                    <a:tc>
                      <a:txBody>
                        <a:bodyPr/>
                        <a:lstStyle/>
                        <a:p>
                          <a:pPr algn="ctr"/>
                          <a:r>
                            <a:rPr kumimoji="1" lang="en-US" altLang="ja-JP" sz="2000" b="1" dirty="0"/>
                            <a:t>e</a:t>
                          </a:r>
                          <a:endParaRPr kumimoji="1" lang="ja-JP" altLang="en-US" sz="2000" b="1"/>
                        </a:p>
                      </a:txBody>
                      <a:tcPr/>
                    </a:tc>
                    <a:tc>
                      <a:txBody>
                        <a:bodyPr/>
                        <a:lstStyle/>
                        <a:p>
                          <a:pPr algn="ctr"/>
                          <a:r>
                            <a:rPr kumimoji="1" lang="en-US" altLang="ja-JP" sz="2000" b="1" dirty="0"/>
                            <a:t>f</a:t>
                          </a:r>
                          <a:endParaRPr kumimoji="1" lang="ja-JP" altLang="en-US" sz="2000" b="1"/>
                        </a:p>
                      </a:txBody>
                      <a:tcPr/>
                    </a:tc>
                    <a:extLst>
                      <a:ext uri="{0D108BD9-81ED-4DB2-BD59-A6C34878D82A}">
                        <a16:rowId xmlns:a16="http://schemas.microsoft.com/office/drawing/2014/main" val="705880588"/>
                      </a:ext>
                    </a:extLst>
                  </a:tr>
                  <a:tr h="377713">
                    <a:tc>
                      <a:txBody>
                        <a:bodyPr/>
                        <a:lstStyle/>
                        <a:p>
                          <a:pPr algn="ctr"/>
                          <a:r>
                            <a:rPr kumimoji="1" lang="ja-JP" altLang="en-US" b="1"/>
                            <a:t>時刻</a:t>
                          </a:r>
                          <a:r>
                            <a:rPr kumimoji="1" lang="en-US" altLang="ja-JP" b="1" dirty="0"/>
                            <a:t> </a:t>
                          </a:r>
                          <a14:m>
                            <m:oMath xmlns:m="http://schemas.openxmlformats.org/officeDocument/2006/math">
                              <m:r>
                                <a:rPr kumimoji="1" lang="en-US" altLang="ja-JP" b="1" i="1" smtClean="0">
                                  <a:latin typeface="Cambria Math" panose="02040503050406030204" pitchFamily="18" charset="0"/>
                                </a:rPr>
                                <m:t>𝑻</m:t>
                              </m:r>
                            </m:oMath>
                          </a14:m>
                          <a:endParaRPr kumimoji="1" lang="ja-JP" altLang="en-US" b="1"/>
                        </a:p>
                      </a:txBody>
                      <a:tcPr/>
                    </a:tc>
                    <a:tc>
                      <a:txBody>
                        <a:bodyPr/>
                        <a:lstStyle/>
                        <a:p>
                          <a:pPr algn="ctr"/>
                          <a:r>
                            <a:rPr kumimoji="1" lang="en-US" altLang="ja-JP" sz="2000" b="1" dirty="0"/>
                            <a:t>13</a:t>
                          </a:r>
                          <a:endParaRPr kumimoji="1" lang="ja-JP" altLang="en-US" sz="2000" b="1"/>
                        </a:p>
                      </a:txBody>
                      <a:tcPr/>
                    </a:tc>
                    <a:tc>
                      <a:txBody>
                        <a:bodyPr/>
                        <a:lstStyle/>
                        <a:p>
                          <a:pPr algn="ctr"/>
                          <a:r>
                            <a:rPr kumimoji="1" lang="en-US" altLang="ja-JP" sz="2000" b="1" dirty="0"/>
                            <a:t>7</a:t>
                          </a:r>
                          <a:endParaRPr kumimoji="1" lang="ja-JP" altLang="en-US" sz="2000" b="1"/>
                        </a:p>
                      </a:txBody>
                      <a:tcPr/>
                    </a:tc>
                    <a:tc>
                      <a:txBody>
                        <a:bodyPr/>
                        <a:lstStyle/>
                        <a:p>
                          <a:pPr algn="ctr"/>
                          <a:r>
                            <a:rPr kumimoji="1" lang="en-US" altLang="ja-JP" sz="2000" b="1" dirty="0"/>
                            <a:t>15</a:t>
                          </a:r>
                          <a:endParaRPr kumimoji="1" lang="ja-JP" altLang="en-US" sz="2000" b="1"/>
                        </a:p>
                      </a:txBody>
                      <a:tcPr/>
                    </a:tc>
                    <a:tc>
                      <a:txBody>
                        <a:bodyPr/>
                        <a:lstStyle/>
                        <a:p>
                          <a:pPr algn="ctr"/>
                          <a:r>
                            <a:rPr kumimoji="1" lang="en-US" altLang="ja-JP" sz="2000" b="1" dirty="0"/>
                            <a:t>15</a:t>
                          </a:r>
                          <a:endParaRPr kumimoji="1" lang="ja-JP" altLang="en-US" sz="2000" b="1"/>
                        </a:p>
                      </a:txBody>
                      <a:tcPr/>
                    </a:tc>
                    <a:tc>
                      <a:txBody>
                        <a:bodyPr/>
                        <a:lstStyle/>
                        <a:p>
                          <a:pPr algn="ctr"/>
                          <a:r>
                            <a:rPr kumimoji="1" lang="en-US" altLang="ja-JP" sz="2000" b="1" dirty="0"/>
                            <a:t>3</a:t>
                          </a:r>
                          <a:endParaRPr kumimoji="1" lang="ja-JP" altLang="en-US" sz="2000" b="1"/>
                        </a:p>
                      </a:txBody>
                      <a:tcPr/>
                    </a:tc>
                    <a:tc>
                      <a:txBody>
                        <a:bodyPr/>
                        <a:lstStyle/>
                        <a:p>
                          <a:pPr algn="ctr"/>
                          <a:r>
                            <a:rPr kumimoji="1" lang="en-US" altLang="ja-JP" sz="2000" b="1" dirty="0">
                              <a:solidFill>
                                <a:srgbClr val="FF0000"/>
                              </a:solidFill>
                            </a:rPr>
                            <a:t>15</a:t>
                          </a:r>
                          <a:endParaRPr kumimoji="1" lang="ja-JP" altLang="en-US" sz="2000" b="1">
                            <a:solidFill>
                              <a:srgbClr val="FF0000"/>
                            </a:solidFill>
                          </a:endParaRPr>
                        </a:p>
                      </a:txBody>
                      <a:tcPr/>
                    </a:tc>
                    <a:extLst>
                      <a:ext uri="{0D108BD9-81ED-4DB2-BD59-A6C34878D82A}">
                        <a16:rowId xmlns:a16="http://schemas.microsoft.com/office/drawing/2014/main" val="3609582657"/>
                      </a:ext>
                    </a:extLst>
                  </a:tr>
                </a:tbl>
              </a:graphicData>
            </a:graphic>
          </p:graphicFrame>
        </mc:Choice>
        <mc:Fallback xmlns="">
          <p:graphicFrame>
            <p:nvGraphicFramePr>
              <p:cNvPr id="8" name="表 7">
                <a:extLst>
                  <a:ext uri="{FF2B5EF4-FFF2-40B4-BE49-F238E27FC236}">
                    <a16:creationId xmlns:a16="http://schemas.microsoft.com/office/drawing/2014/main" id="{B2072A7D-B1DE-194C-81E3-74B95AE9CDA0}"/>
                  </a:ext>
                </a:extLst>
              </p:cNvPr>
              <p:cNvGraphicFramePr>
                <a:graphicFrameLocks noGrp="1"/>
              </p:cNvGraphicFramePr>
              <p:nvPr>
                <p:extLst>
                  <p:ext uri="{D42A27DB-BD31-4B8C-83A1-F6EECF244321}">
                    <p14:modId xmlns:p14="http://schemas.microsoft.com/office/powerpoint/2010/main" val="1266609510"/>
                  </p:ext>
                </p:extLst>
              </p:nvPr>
            </p:nvGraphicFramePr>
            <p:xfrm>
              <a:off x="114300" y="3063334"/>
              <a:ext cx="8915396" cy="792480"/>
            </p:xfrm>
            <a:graphic>
              <a:graphicData uri="http://schemas.openxmlformats.org/drawingml/2006/table">
                <a:tbl>
                  <a:tblPr firstRow="1" bandRow="1">
                    <a:tableStyleId>{5940675A-B579-460E-94D1-54222C63F5DA}</a:tableStyleId>
                  </a:tblPr>
                  <a:tblGrid>
                    <a:gridCol w="1273628">
                      <a:extLst>
                        <a:ext uri="{9D8B030D-6E8A-4147-A177-3AD203B41FA5}">
                          <a16:colId xmlns:a16="http://schemas.microsoft.com/office/drawing/2014/main" val="3132592024"/>
                        </a:ext>
                      </a:extLst>
                    </a:gridCol>
                    <a:gridCol w="1273628">
                      <a:extLst>
                        <a:ext uri="{9D8B030D-6E8A-4147-A177-3AD203B41FA5}">
                          <a16:colId xmlns:a16="http://schemas.microsoft.com/office/drawing/2014/main" val="1261631601"/>
                        </a:ext>
                      </a:extLst>
                    </a:gridCol>
                    <a:gridCol w="1273628">
                      <a:extLst>
                        <a:ext uri="{9D8B030D-6E8A-4147-A177-3AD203B41FA5}">
                          <a16:colId xmlns:a16="http://schemas.microsoft.com/office/drawing/2014/main" val="151086909"/>
                        </a:ext>
                      </a:extLst>
                    </a:gridCol>
                    <a:gridCol w="1273628">
                      <a:extLst>
                        <a:ext uri="{9D8B030D-6E8A-4147-A177-3AD203B41FA5}">
                          <a16:colId xmlns:a16="http://schemas.microsoft.com/office/drawing/2014/main" val="335862959"/>
                        </a:ext>
                      </a:extLst>
                    </a:gridCol>
                    <a:gridCol w="1273628">
                      <a:extLst>
                        <a:ext uri="{9D8B030D-6E8A-4147-A177-3AD203B41FA5}">
                          <a16:colId xmlns:a16="http://schemas.microsoft.com/office/drawing/2014/main" val="3461685043"/>
                        </a:ext>
                      </a:extLst>
                    </a:gridCol>
                    <a:gridCol w="1273628">
                      <a:extLst>
                        <a:ext uri="{9D8B030D-6E8A-4147-A177-3AD203B41FA5}">
                          <a16:colId xmlns:a16="http://schemas.microsoft.com/office/drawing/2014/main" val="2589126311"/>
                        </a:ext>
                      </a:extLst>
                    </a:gridCol>
                    <a:gridCol w="1273628">
                      <a:extLst>
                        <a:ext uri="{9D8B030D-6E8A-4147-A177-3AD203B41FA5}">
                          <a16:colId xmlns:a16="http://schemas.microsoft.com/office/drawing/2014/main" val="3663625174"/>
                        </a:ext>
                      </a:extLst>
                    </a:gridCol>
                  </a:tblGrid>
                  <a:tr h="396240">
                    <a:tc>
                      <a:txBody>
                        <a:bodyPr/>
                        <a:lstStyle/>
                        <a:p>
                          <a:pPr algn="ctr"/>
                          <a:r>
                            <a:rPr kumimoji="1" lang="ja-JP" altLang="en-US" sz="1200" b="1"/>
                            <a:t>アルファベット</a:t>
                          </a:r>
                        </a:p>
                      </a:txBody>
                      <a:tcPr/>
                    </a:tc>
                    <a:tc>
                      <a:txBody>
                        <a:bodyPr/>
                        <a:lstStyle/>
                        <a:p>
                          <a:pPr algn="ctr"/>
                          <a:r>
                            <a:rPr kumimoji="1" lang="en-US" altLang="ja-JP" sz="2000" b="1" dirty="0"/>
                            <a:t>a</a:t>
                          </a:r>
                          <a:endParaRPr kumimoji="1" lang="ja-JP" altLang="en-US" sz="2000" b="1"/>
                        </a:p>
                      </a:txBody>
                      <a:tcPr/>
                    </a:tc>
                    <a:tc>
                      <a:txBody>
                        <a:bodyPr/>
                        <a:lstStyle/>
                        <a:p>
                          <a:pPr algn="ctr"/>
                          <a:r>
                            <a:rPr kumimoji="1" lang="en-US" altLang="ja-JP" sz="2000" b="1" dirty="0"/>
                            <a:t>b</a:t>
                          </a:r>
                          <a:endParaRPr kumimoji="1" lang="ja-JP" altLang="en-US" sz="2000" b="1"/>
                        </a:p>
                      </a:txBody>
                      <a:tcPr/>
                    </a:tc>
                    <a:tc>
                      <a:txBody>
                        <a:bodyPr/>
                        <a:lstStyle/>
                        <a:p>
                          <a:pPr algn="ctr"/>
                          <a:r>
                            <a:rPr kumimoji="1" lang="en-US" altLang="ja-JP" sz="2000" b="1" dirty="0"/>
                            <a:t>c</a:t>
                          </a:r>
                          <a:endParaRPr kumimoji="1" lang="ja-JP" altLang="en-US" sz="2000" b="1"/>
                        </a:p>
                      </a:txBody>
                      <a:tcPr/>
                    </a:tc>
                    <a:tc>
                      <a:txBody>
                        <a:bodyPr/>
                        <a:lstStyle/>
                        <a:p>
                          <a:pPr algn="ctr"/>
                          <a:r>
                            <a:rPr kumimoji="1" lang="en-US" altLang="ja-JP" sz="2000" b="1" dirty="0"/>
                            <a:t>d</a:t>
                          </a:r>
                          <a:endParaRPr kumimoji="1" lang="ja-JP" altLang="en-US" sz="2000" b="1"/>
                        </a:p>
                      </a:txBody>
                      <a:tcPr/>
                    </a:tc>
                    <a:tc>
                      <a:txBody>
                        <a:bodyPr/>
                        <a:lstStyle/>
                        <a:p>
                          <a:pPr algn="ctr"/>
                          <a:r>
                            <a:rPr kumimoji="1" lang="en-US" altLang="ja-JP" sz="2000" b="1" dirty="0"/>
                            <a:t>e</a:t>
                          </a:r>
                          <a:endParaRPr kumimoji="1" lang="ja-JP" altLang="en-US" sz="2000" b="1"/>
                        </a:p>
                      </a:txBody>
                      <a:tcPr/>
                    </a:tc>
                    <a:tc>
                      <a:txBody>
                        <a:bodyPr/>
                        <a:lstStyle/>
                        <a:p>
                          <a:pPr algn="ctr"/>
                          <a:r>
                            <a:rPr kumimoji="1" lang="en-US" altLang="ja-JP" sz="2000" b="1" dirty="0"/>
                            <a:t>f</a:t>
                          </a:r>
                          <a:endParaRPr kumimoji="1" lang="ja-JP" altLang="en-US" sz="2000" b="1"/>
                        </a:p>
                      </a:txBody>
                      <a:tcPr/>
                    </a:tc>
                    <a:extLst>
                      <a:ext uri="{0D108BD9-81ED-4DB2-BD59-A6C34878D82A}">
                        <a16:rowId xmlns:a16="http://schemas.microsoft.com/office/drawing/2014/main" val="705880588"/>
                      </a:ext>
                    </a:extLst>
                  </a:tr>
                  <a:tr h="396240">
                    <a:tc>
                      <a:txBody>
                        <a:bodyPr/>
                        <a:lstStyle/>
                        <a:p>
                          <a:endParaRPr lang="ja-JP"/>
                        </a:p>
                      </a:txBody>
                      <a:tcPr>
                        <a:blipFill>
                          <a:blip r:embed="rId4"/>
                          <a:stretch>
                            <a:fillRect l="-1000" t="-112903" r="-603000" b="-25806"/>
                          </a:stretch>
                        </a:blipFill>
                      </a:tcPr>
                    </a:tc>
                    <a:tc>
                      <a:txBody>
                        <a:bodyPr/>
                        <a:lstStyle/>
                        <a:p>
                          <a:pPr algn="ctr"/>
                          <a:r>
                            <a:rPr kumimoji="1" lang="en-US" altLang="ja-JP" sz="2000" b="1" dirty="0"/>
                            <a:t>13</a:t>
                          </a:r>
                          <a:endParaRPr kumimoji="1" lang="ja-JP" altLang="en-US" sz="2000" b="1"/>
                        </a:p>
                      </a:txBody>
                      <a:tcPr/>
                    </a:tc>
                    <a:tc>
                      <a:txBody>
                        <a:bodyPr/>
                        <a:lstStyle/>
                        <a:p>
                          <a:pPr algn="ctr"/>
                          <a:r>
                            <a:rPr kumimoji="1" lang="en-US" altLang="ja-JP" sz="2000" b="1" dirty="0"/>
                            <a:t>7</a:t>
                          </a:r>
                          <a:endParaRPr kumimoji="1" lang="ja-JP" altLang="en-US" sz="2000" b="1"/>
                        </a:p>
                      </a:txBody>
                      <a:tcPr/>
                    </a:tc>
                    <a:tc>
                      <a:txBody>
                        <a:bodyPr/>
                        <a:lstStyle/>
                        <a:p>
                          <a:pPr algn="ctr"/>
                          <a:r>
                            <a:rPr kumimoji="1" lang="en-US" altLang="ja-JP" sz="2000" b="1" dirty="0"/>
                            <a:t>15</a:t>
                          </a:r>
                          <a:endParaRPr kumimoji="1" lang="ja-JP" altLang="en-US" sz="2000" b="1"/>
                        </a:p>
                      </a:txBody>
                      <a:tcPr/>
                    </a:tc>
                    <a:tc>
                      <a:txBody>
                        <a:bodyPr/>
                        <a:lstStyle/>
                        <a:p>
                          <a:pPr algn="ctr"/>
                          <a:r>
                            <a:rPr kumimoji="1" lang="en-US" altLang="ja-JP" sz="2000" b="1" dirty="0"/>
                            <a:t>15</a:t>
                          </a:r>
                          <a:endParaRPr kumimoji="1" lang="ja-JP" altLang="en-US" sz="2000" b="1"/>
                        </a:p>
                      </a:txBody>
                      <a:tcPr/>
                    </a:tc>
                    <a:tc>
                      <a:txBody>
                        <a:bodyPr/>
                        <a:lstStyle/>
                        <a:p>
                          <a:pPr algn="ctr"/>
                          <a:r>
                            <a:rPr kumimoji="1" lang="en-US" altLang="ja-JP" sz="2000" b="1" dirty="0"/>
                            <a:t>3</a:t>
                          </a:r>
                          <a:endParaRPr kumimoji="1" lang="ja-JP" altLang="en-US" sz="2000" b="1"/>
                        </a:p>
                      </a:txBody>
                      <a:tcPr/>
                    </a:tc>
                    <a:tc>
                      <a:txBody>
                        <a:bodyPr/>
                        <a:lstStyle/>
                        <a:p>
                          <a:pPr algn="ctr"/>
                          <a:r>
                            <a:rPr kumimoji="1" lang="en-US" altLang="ja-JP" sz="2000" b="1" dirty="0">
                              <a:solidFill>
                                <a:srgbClr val="FF0000"/>
                              </a:solidFill>
                            </a:rPr>
                            <a:t>15</a:t>
                          </a:r>
                          <a:endParaRPr kumimoji="1" lang="ja-JP" altLang="en-US" sz="2000" b="1">
                            <a:solidFill>
                              <a:srgbClr val="FF0000"/>
                            </a:solidFill>
                          </a:endParaRPr>
                        </a:p>
                      </a:txBody>
                      <a:tcPr/>
                    </a:tc>
                    <a:extLst>
                      <a:ext uri="{0D108BD9-81ED-4DB2-BD59-A6C34878D82A}">
                        <a16:rowId xmlns:a16="http://schemas.microsoft.com/office/drawing/2014/main" val="3609582657"/>
                      </a:ext>
                    </a:extLst>
                  </a:tr>
                </a:tbl>
              </a:graphicData>
            </a:graphic>
          </p:graphicFrame>
        </mc:Fallback>
      </mc:AlternateContent>
      <p:pic>
        <p:nvPicPr>
          <p:cNvPr id="6" name="図 5">
            <a:extLst>
              <a:ext uri="{FF2B5EF4-FFF2-40B4-BE49-F238E27FC236}">
                <a16:creationId xmlns:a16="http://schemas.microsoft.com/office/drawing/2014/main" id="{BE575504-FFBA-A04E-B51F-5B60F271AC76}"/>
              </a:ext>
            </a:extLst>
          </p:cNvPr>
          <p:cNvPicPr>
            <a:picLocks noChangeAspect="1"/>
          </p:cNvPicPr>
          <p:nvPr/>
        </p:nvPicPr>
        <p:blipFill>
          <a:blip r:embed="rId5"/>
          <a:stretch>
            <a:fillRect/>
          </a:stretch>
        </p:blipFill>
        <p:spPr>
          <a:xfrm>
            <a:off x="0" y="5890107"/>
            <a:ext cx="8743950" cy="690082"/>
          </a:xfrm>
          <a:prstGeom prst="rect">
            <a:avLst/>
          </a:prstGeom>
        </p:spPr>
      </p:pic>
      <p:sp>
        <p:nvSpPr>
          <p:cNvPr id="5" name="テキスト ボックス 4">
            <a:extLst>
              <a:ext uri="{FF2B5EF4-FFF2-40B4-BE49-F238E27FC236}">
                <a16:creationId xmlns:a16="http://schemas.microsoft.com/office/drawing/2014/main" id="{BFF8F667-55FC-B149-8B5E-B1E072667D6B}"/>
              </a:ext>
            </a:extLst>
          </p:cNvPr>
          <p:cNvSpPr txBox="1"/>
          <p:nvPr/>
        </p:nvSpPr>
        <p:spPr>
          <a:xfrm>
            <a:off x="2486025" y="5970206"/>
            <a:ext cx="400051" cy="584775"/>
          </a:xfrm>
          <a:prstGeom prst="rect">
            <a:avLst/>
          </a:prstGeom>
          <a:noFill/>
        </p:spPr>
        <p:txBody>
          <a:bodyPr wrap="square" rtlCol="0">
            <a:spAutoFit/>
          </a:bodyPr>
          <a:lstStyle/>
          <a:p>
            <a:r>
              <a:rPr lang="en-US" altLang="ja-JP" sz="3200" b="1" dirty="0">
                <a:solidFill>
                  <a:srgbClr val="FF0000"/>
                </a:solidFill>
              </a:rPr>
              <a:t>×</a:t>
            </a:r>
            <a:endParaRPr kumimoji="1" lang="ja-JP" altLang="en-US" sz="3200" b="1">
              <a:solidFill>
                <a:srgbClr val="FF0000"/>
              </a:solidFill>
            </a:endParaRPr>
          </a:p>
        </p:txBody>
      </p:sp>
      <p:sp>
        <p:nvSpPr>
          <p:cNvPr id="7" name="テキスト ボックス 6">
            <a:extLst>
              <a:ext uri="{FF2B5EF4-FFF2-40B4-BE49-F238E27FC236}">
                <a16:creationId xmlns:a16="http://schemas.microsoft.com/office/drawing/2014/main" id="{953AD58A-5F78-7640-BCF1-AE615DF9C80C}"/>
              </a:ext>
            </a:extLst>
          </p:cNvPr>
          <p:cNvSpPr txBox="1"/>
          <p:nvPr/>
        </p:nvSpPr>
        <p:spPr>
          <a:xfrm>
            <a:off x="1271588" y="5542784"/>
            <a:ext cx="332142" cy="400110"/>
          </a:xfrm>
          <a:prstGeom prst="rect">
            <a:avLst/>
          </a:prstGeom>
          <a:noFill/>
        </p:spPr>
        <p:txBody>
          <a:bodyPr wrap="none" rtlCol="0">
            <a:spAutoFit/>
          </a:bodyPr>
          <a:lstStyle/>
          <a:p>
            <a:r>
              <a:rPr kumimoji="1" lang="en-US" altLang="ja-JP" sz="2000" b="1" dirty="0"/>
              <a:t>3</a:t>
            </a:r>
            <a:endParaRPr kumimoji="1" lang="ja-JP" altLang="en-US" b="1"/>
          </a:p>
        </p:txBody>
      </p:sp>
      <p:sp>
        <p:nvSpPr>
          <p:cNvPr id="9" name="テキスト ボックス 8">
            <a:extLst>
              <a:ext uri="{FF2B5EF4-FFF2-40B4-BE49-F238E27FC236}">
                <a16:creationId xmlns:a16="http://schemas.microsoft.com/office/drawing/2014/main" id="{A6EF6985-95A1-8F42-98D8-E10D03F27E72}"/>
              </a:ext>
            </a:extLst>
          </p:cNvPr>
          <p:cNvSpPr txBox="1"/>
          <p:nvPr/>
        </p:nvSpPr>
        <p:spPr>
          <a:xfrm>
            <a:off x="1909763" y="5556335"/>
            <a:ext cx="332142" cy="400110"/>
          </a:xfrm>
          <a:prstGeom prst="rect">
            <a:avLst/>
          </a:prstGeom>
          <a:noFill/>
        </p:spPr>
        <p:txBody>
          <a:bodyPr wrap="none" rtlCol="0">
            <a:spAutoFit/>
          </a:bodyPr>
          <a:lstStyle/>
          <a:p>
            <a:r>
              <a:rPr lang="en-US" altLang="ja-JP" sz="2000" b="1" dirty="0"/>
              <a:t>7</a:t>
            </a:r>
            <a:endParaRPr kumimoji="1" lang="ja-JP" altLang="en-US" b="1"/>
          </a:p>
        </p:txBody>
      </p:sp>
      <p:sp>
        <p:nvSpPr>
          <p:cNvPr id="10" name="テキスト ボックス 9">
            <a:extLst>
              <a:ext uri="{FF2B5EF4-FFF2-40B4-BE49-F238E27FC236}">
                <a16:creationId xmlns:a16="http://schemas.microsoft.com/office/drawing/2014/main" id="{2A0E3D88-4984-4847-8FF9-40DDE35CD265}"/>
              </a:ext>
            </a:extLst>
          </p:cNvPr>
          <p:cNvSpPr txBox="1"/>
          <p:nvPr/>
        </p:nvSpPr>
        <p:spPr>
          <a:xfrm>
            <a:off x="2628900" y="5553643"/>
            <a:ext cx="332142" cy="400110"/>
          </a:xfrm>
          <a:prstGeom prst="rect">
            <a:avLst/>
          </a:prstGeom>
          <a:noFill/>
        </p:spPr>
        <p:txBody>
          <a:bodyPr wrap="none" rtlCol="0">
            <a:spAutoFit/>
          </a:bodyPr>
          <a:lstStyle/>
          <a:p>
            <a:r>
              <a:rPr kumimoji="1" lang="en-US" altLang="ja-JP" sz="2000" b="1" dirty="0"/>
              <a:t>9</a:t>
            </a:r>
            <a:endParaRPr kumimoji="1" lang="ja-JP" altLang="en-US" b="1"/>
          </a:p>
        </p:txBody>
      </p:sp>
      <p:sp>
        <p:nvSpPr>
          <p:cNvPr id="11" name="テキスト ボックス 10">
            <a:extLst>
              <a:ext uri="{FF2B5EF4-FFF2-40B4-BE49-F238E27FC236}">
                <a16:creationId xmlns:a16="http://schemas.microsoft.com/office/drawing/2014/main" id="{C17DD5BC-15E3-8C4A-9E43-49BCC8BADC2A}"/>
              </a:ext>
            </a:extLst>
          </p:cNvPr>
          <p:cNvSpPr txBox="1"/>
          <p:nvPr/>
        </p:nvSpPr>
        <p:spPr>
          <a:xfrm>
            <a:off x="3267075" y="5535328"/>
            <a:ext cx="479618" cy="400110"/>
          </a:xfrm>
          <a:prstGeom prst="rect">
            <a:avLst/>
          </a:prstGeom>
          <a:noFill/>
        </p:spPr>
        <p:txBody>
          <a:bodyPr wrap="none" rtlCol="0">
            <a:spAutoFit/>
          </a:bodyPr>
          <a:lstStyle/>
          <a:p>
            <a:r>
              <a:rPr lang="en-US" altLang="ja-JP" sz="2000" b="1" dirty="0"/>
              <a:t>13</a:t>
            </a:r>
            <a:endParaRPr kumimoji="1" lang="ja-JP" altLang="en-US" b="1"/>
          </a:p>
        </p:txBody>
      </p:sp>
      <p:sp>
        <p:nvSpPr>
          <p:cNvPr id="12" name="テキスト ボックス 11">
            <a:extLst>
              <a:ext uri="{FF2B5EF4-FFF2-40B4-BE49-F238E27FC236}">
                <a16:creationId xmlns:a16="http://schemas.microsoft.com/office/drawing/2014/main" id="{100210E3-AE62-754D-95F8-17A5E0D24497}"/>
              </a:ext>
            </a:extLst>
          </p:cNvPr>
          <p:cNvSpPr txBox="1"/>
          <p:nvPr/>
        </p:nvSpPr>
        <p:spPr>
          <a:xfrm>
            <a:off x="7434262" y="5430366"/>
            <a:ext cx="479618" cy="400110"/>
          </a:xfrm>
          <a:prstGeom prst="rect">
            <a:avLst/>
          </a:prstGeom>
          <a:noFill/>
        </p:spPr>
        <p:txBody>
          <a:bodyPr wrap="none" rtlCol="0">
            <a:spAutoFit/>
          </a:bodyPr>
          <a:lstStyle/>
          <a:p>
            <a:r>
              <a:rPr lang="en-US" altLang="ja-JP" sz="2000" b="1" dirty="0"/>
              <a:t>15</a:t>
            </a:r>
            <a:endParaRPr kumimoji="1" lang="ja-JP" altLang="en-US" b="1"/>
          </a:p>
        </p:txBody>
      </p:sp>
      <p:sp>
        <p:nvSpPr>
          <p:cNvPr id="13" name="右中かっこ 12">
            <a:extLst>
              <a:ext uri="{FF2B5EF4-FFF2-40B4-BE49-F238E27FC236}">
                <a16:creationId xmlns:a16="http://schemas.microsoft.com/office/drawing/2014/main" id="{72B80CB8-4027-1F4B-BC36-D3F9D9037E6D}"/>
              </a:ext>
            </a:extLst>
          </p:cNvPr>
          <p:cNvSpPr/>
          <p:nvPr/>
        </p:nvSpPr>
        <p:spPr>
          <a:xfrm rot="16200000">
            <a:off x="7530095" y="4819923"/>
            <a:ext cx="211934" cy="198717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6813F9BC-10F5-A143-9AA5-C54A8EC5C187}"/>
              </a:ext>
            </a:extLst>
          </p:cNvPr>
          <p:cNvSpPr txBox="1"/>
          <p:nvPr/>
        </p:nvSpPr>
        <p:spPr>
          <a:xfrm>
            <a:off x="-62786" y="5584813"/>
            <a:ext cx="1005403" cy="338554"/>
          </a:xfrm>
          <a:prstGeom prst="rect">
            <a:avLst/>
          </a:prstGeom>
          <a:noFill/>
        </p:spPr>
        <p:txBody>
          <a:bodyPr wrap="none" rtlCol="0">
            <a:spAutoFit/>
          </a:bodyPr>
          <a:lstStyle/>
          <a:p>
            <a:r>
              <a:rPr kumimoji="1" lang="ja-JP" altLang="en-US" sz="1600"/>
              <a:t>到着時刻</a:t>
            </a:r>
          </a:p>
        </p:txBody>
      </p:sp>
    </p:spTree>
    <p:extLst>
      <p:ext uri="{BB962C8B-B14F-4D97-AF65-F5344CB8AC3E}">
        <p14:creationId xmlns:p14="http://schemas.microsoft.com/office/powerpoint/2010/main" val="2610504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10" fill="hold"/>
                                        <p:tgtEl>
                                          <p:spTgt spid="12"/>
                                        </p:tgtEl>
                                        <p:attrNameLst>
                                          <p:attrName>style.color</p:attrName>
                                        </p:attrNameLst>
                                      </p:cBhvr>
                                      <p:to>
                                        <a:schemeClr val="accent2"/>
                                      </p:to>
                                    </p:animClr>
                                  </p:childTnLst>
                                </p:cTn>
                              </p:par>
                              <p:par>
                                <p:cTn id="7" presetID="3" presetClass="emph" presetSubtype="2" fill="hold" grpId="0" nodeType="withEffect">
                                  <p:stCondLst>
                                    <p:cond delay="0"/>
                                  </p:stCondLst>
                                  <p:childTnLst>
                                    <p:animClr clrSpc="rgb" dir="cw">
                                      <p:cBhvr override="childStyle">
                                        <p:cTn id="8" dur="10" fill="hold"/>
                                        <p:tgtEl>
                                          <p:spTgt spid="10"/>
                                        </p:tgtEl>
                                        <p:attrNameLst>
                                          <p:attrName>style.color</p:attrName>
                                        </p:attrNameLst>
                                      </p:cBhvr>
                                      <p:to>
                                        <a:schemeClr val="accent2"/>
                                      </p:to>
                                    </p:animClr>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DD75EF-FB5C-1F46-8F57-1A12FEB09CAE}"/>
              </a:ext>
            </a:extLst>
          </p:cNvPr>
          <p:cNvSpPr>
            <a:spLocks noGrp="1"/>
          </p:cNvSpPr>
          <p:nvPr>
            <p:ph type="title"/>
          </p:nvPr>
        </p:nvSpPr>
        <p:spPr/>
        <p:txBody>
          <a:bodyPr/>
          <a:lstStyle/>
          <a:p>
            <a:r>
              <a:rPr kumimoji="1" lang="ja-JP" altLang="en-US"/>
              <a:t>実験評価</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BEC1EA32-AA3F-9B4B-A5A8-BD3EF0B3FDB4}"/>
                  </a:ext>
                </a:extLst>
              </p:cNvPr>
              <p:cNvSpPr>
                <a:spLocks noGrp="1"/>
              </p:cNvSpPr>
              <p:nvPr>
                <p:ph idx="1"/>
              </p:nvPr>
            </p:nvSpPr>
            <p:spPr>
              <a:xfrm>
                <a:off x="0" y="1376363"/>
                <a:ext cx="9144000" cy="5481637"/>
              </a:xfrm>
            </p:spPr>
            <p:txBody>
              <a:bodyPr>
                <a:normAutofit/>
              </a:bodyPr>
              <a:lstStyle/>
              <a:p>
                <a:r>
                  <a:rPr kumimoji="1" lang="en-US" altLang="ja-JP" dirty="0"/>
                  <a:t>SWMH</a:t>
                </a:r>
                <a:r>
                  <a:rPr kumimoji="1" lang="ja-JP" altLang="en-US"/>
                  <a:t>とバッチ</a:t>
                </a:r>
                <a:r>
                  <a:rPr kumimoji="1" lang="en-US" altLang="ja-JP" dirty="0"/>
                  <a:t>SWMH</a:t>
                </a:r>
                <a:r>
                  <a:rPr kumimoji="1" lang="ja-JP" altLang="en-US"/>
                  <a:t>を人工データと実データを用いて実験的に評価</a:t>
                </a:r>
                <a:endParaRPr lang="en-US" altLang="ja-JP" dirty="0"/>
              </a:p>
              <a:p>
                <a:endParaRPr kumimoji="1" lang="en-US" altLang="ja-JP" dirty="0"/>
              </a:p>
              <a:p>
                <a:r>
                  <a:rPr lang="ja-JP" altLang="en-US"/>
                  <a:t>人工データセット：</a:t>
                </a:r>
                <a:r>
                  <a:rPr lang="en-US" altLang="ja-JP" dirty="0" err="1"/>
                  <a:t>zipf</a:t>
                </a:r>
                <a:r>
                  <a:rPr lang="ja-JP" altLang="en-US"/>
                  <a:t>分布に従った長さ</a:t>
                </a:r>
                <a:r>
                  <a:rPr lang="en-US" altLang="ja-JP" dirty="0"/>
                  <a:t>100,000</a:t>
                </a:r>
                <a:r>
                  <a:rPr lang="ja-JP" altLang="en-US"/>
                  <a:t>の文字列</a:t>
                </a:r>
                <a:endParaRPr lang="en-US" altLang="ja-JP" dirty="0"/>
              </a:p>
              <a:p>
                <a:pPr lvl="1"/>
                <a14:m>
                  <m:oMath xmlns:m="http://schemas.openxmlformats.org/officeDocument/2006/math">
                    <m:r>
                      <a:rPr kumimoji="1" lang="ja-JP" altLang="en-US" i="1" smtClean="0">
                        <a:latin typeface="Cambria Math" panose="02040503050406030204" pitchFamily="18" charset="0"/>
                      </a:rPr>
                      <m:t>𝛼</m:t>
                    </m:r>
                  </m:oMath>
                </a14:m>
                <a:r>
                  <a:rPr kumimoji="1" lang="en-US" altLang="ja-JP" dirty="0"/>
                  <a:t> : zipf</a:t>
                </a:r>
                <a:r>
                  <a:rPr kumimoji="1" lang="ja-JP" altLang="en-US"/>
                  <a:t>分布の偏りをコントロールするパラメータ</a:t>
                </a:r>
                <a:endParaRPr kumimoji="1" lang="en-US" altLang="ja-JP" dirty="0"/>
              </a:p>
              <a:p>
                <a:pPr lvl="1"/>
                <a14:m>
                  <m:oMath xmlns:m="http://schemas.openxmlformats.org/officeDocument/2006/math">
                    <m:r>
                      <a:rPr kumimoji="1" lang="en-US" altLang="ja-JP" b="0" i="1" smtClean="0">
                        <a:latin typeface="Cambria Math" panose="02040503050406030204" pitchFamily="18" charset="0"/>
                      </a:rPr>
                      <m:t>|</m:t>
                    </m:r>
                    <m:r>
                      <a:rPr kumimoji="1" lang="ja-JP" altLang="en-US" i="1" smtClean="0">
                        <a:latin typeface="Cambria Math" panose="02040503050406030204" pitchFamily="18" charset="0"/>
                      </a:rPr>
                      <m:t>𝜙</m:t>
                    </m:r>
                    <m:r>
                      <a:rPr kumimoji="1" lang="en-US" altLang="ja-JP" b="0" i="1" smtClean="0">
                        <a:latin typeface="Cambria Math" panose="02040503050406030204" pitchFamily="18" charset="0"/>
                      </a:rPr>
                      <m:t>|</m:t>
                    </m:r>
                  </m:oMath>
                </a14:m>
                <a:r>
                  <a:rPr kumimoji="1" lang="en-US" altLang="ja-JP" dirty="0"/>
                  <a:t> : </a:t>
                </a:r>
                <a:r>
                  <a:rPr kumimoji="1" lang="ja-JP" altLang="en-US"/>
                  <a:t>アルファベットの種類数</a:t>
                </a:r>
                <a:endParaRPr kumimoji="1" lang="en-US" altLang="ja-JP" dirty="0"/>
              </a:p>
              <a:p>
                <a:pPr lvl="1"/>
                <a:endParaRPr lang="en-US" altLang="ja-JP" dirty="0"/>
              </a:p>
              <a:p>
                <a:r>
                  <a:rPr kumimoji="1" lang="ja-JP" altLang="en-US"/>
                  <a:t>実データセット</a:t>
                </a:r>
                <a:r>
                  <a:rPr kumimoji="1" lang="en-US" altLang="ja-JP" dirty="0"/>
                  <a:t>:2</a:t>
                </a:r>
                <a:r>
                  <a:rPr kumimoji="1" lang="ja-JP" altLang="en-US"/>
                  <a:t>種類のデータからそれぞれ長さ</a:t>
                </a:r>
                <a:r>
                  <a:rPr kumimoji="1" lang="en-US" altLang="ja-JP" dirty="0"/>
                  <a:t>100,000</a:t>
                </a:r>
                <a:r>
                  <a:rPr lang="ja-JP" altLang="en-US"/>
                  <a:t>の文字列を生成</a:t>
                </a:r>
                <a:endParaRPr kumimoji="1" lang="en-US" altLang="ja-JP" dirty="0"/>
              </a:p>
              <a:p>
                <a:pPr lvl="1"/>
                <a:r>
                  <a:rPr lang="en-US" altLang="ja-JP" dirty="0"/>
                  <a:t>connect dataset  :117</a:t>
                </a:r>
                <a:r>
                  <a:rPr lang="ja-JP" altLang="en-US"/>
                  <a:t>種のラベル</a:t>
                </a:r>
                <a:endParaRPr lang="en-US" altLang="ja-JP" dirty="0"/>
              </a:p>
              <a:p>
                <a:pPr lvl="1"/>
                <a:r>
                  <a:rPr kumimoji="1" lang="en-US" altLang="ja-JP" dirty="0"/>
                  <a:t>mushroom dataset </a:t>
                </a:r>
                <a:r>
                  <a:rPr lang="en-US" altLang="ja-JP" dirty="0"/>
                  <a:t>:127</a:t>
                </a:r>
                <a:r>
                  <a:rPr lang="ja-JP" altLang="en-US"/>
                  <a:t>種のラベル</a:t>
                </a:r>
                <a:endParaRPr kumimoji="1" lang="en-US" altLang="ja-JP" dirty="0"/>
              </a:p>
              <a:p>
                <a:pPr lvl="1"/>
                <a:endParaRPr kumimoji="1" lang="en-US" altLang="ja-JP" dirty="0"/>
              </a:p>
              <a:p>
                <a:pPr lvl="1"/>
                <a:endParaRPr lang="en-US" altLang="ja-JP" dirty="0"/>
              </a:p>
              <a:p>
                <a:r>
                  <a:rPr lang="ja-JP" altLang="en-US"/>
                  <a:t>デフォルトパラメータ </a:t>
                </a:r>
                <a:r>
                  <a:rPr lang="en-US" altLang="ja-JP" dirty="0"/>
                  <a:t>:</a:t>
                </a:r>
                <a:r>
                  <a:rPr lang="el-GR" altLang="ja-JP" dirty="0"/>
                  <a:t> α = 1, |φ| = 100,</a:t>
                </a:r>
                <a:r>
                  <a:rPr lang="en" altLang="ja-JP" dirty="0"/>
                  <a:t>W = 100 </a:t>
                </a:r>
                <a:endParaRPr lang="ja-JP" altLang="en-US"/>
              </a:p>
              <a:p>
                <a:endParaRPr kumimoji="1" lang="en-US" altLang="ja-JP" dirty="0"/>
              </a:p>
              <a:p>
                <a:pPr lvl="1"/>
                <a:endParaRPr lang="en-US" altLang="ja-JP" dirty="0"/>
              </a:p>
              <a:p>
                <a:endParaRPr kumimoji="1" lang="ja-JP" altLang="en-US"/>
              </a:p>
            </p:txBody>
          </p:sp>
        </mc:Choice>
        <mc:Fallback xmlns="">
          <p:sp>
            <p:nvSpPr>
              <p:cNvPr id="3" name="コンテンツ プレースホルダー 2">
                <a:extLst>
                  <a:ext uri="{FF2B5EF4-FFF2-40B4-BE49-F238E27FC236}">
                    <a16:creationId xmlns:a16="http://schemas.microsoft.com/office/drawing/2014/main" id="{BEC1EA32-AA3F-9B4B-A5A8-BD3EF0B3FDB4}"/>
                  </a:ext>
                </a:extLst>
              </p:cNvPr>
              <p:cNvSpPr>
                <a:spLocks noGrp="1" noRot="1" noChangeAspect="1" noMove="1" noResize="1" noEditPoints="1" noAdjustHandles="1" noChangeArrowheads="1" noChangeShapeType="1" noTextEdit="1"/>
              </p:cNvSpPr>
              <p:nvPr>
                <p:ph idx="1"/>
              </p:nvPr>
            </p:nvSpPr>
            <p:spPr>
              <a:xfrm>
                <a:off x="0" y="1376363"/>
                <a:ext cx="9144000" cy="5481637"/>
              </a:xfrm>
              <a:blipFill>
                <a:blip r:embed="rId3"/>
                <a:stretch>
                  <a:fillRect l="-833" t="-1620"/>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C40F97A2-A170-9145-9339-64177268A616}"/>
              </a:ext>
            </a:extLst>
          </p:cNvPr>
          <p:cNvSpPr>
            <a:spLocks noGrp="1"/>
          </p:cNvSpPr>
          <p:nvPr>
            <p:ph type="sldNum" sz="quarter" idx="12"/>
          </p:nvPr>
        </p:nvSpPr>
        <p:spPr/>
        <p:txBody>
          <a:bodyPr/>
          <a:lstStyle/>
          <a:p>
            <a:fld id="{CA9259F1-6CA6-B243-B8B4-60489EF6CFAE}" type="slidenum">
              <a:rPr kumimoji="1" lang="ja-JP" altLang="en-US" smtClean="0"/>
              <a:t>14</a:t>
            </a:fld>
            <a:endParaRPr kumimoji="1" lang="ja-JP" altLang="en-US"/>
          </a:p>
        </p:txBody>
      </p:sp>
    </p:spTree>
    <p:extLst>
      <p:ext uri="{BB962C8B-B14F-4D97-AF65-F5344CB8AC3E}">
        <p14:creationId xmlns:p14="http://schemas.microsoft.com/office/powerpoint/2010/main" val="232992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C5B70D-FF50-3D46-B6A2-7D24601F8805}"/>
              </a:ext>
            </a:extLst>
          </p:cNvPr>
          <p:cNvSpPr>
            <a:spLocks noGrp="1"/>
          </p:cNvSpPr>
          <p:nvPr>
            <p:ph type="title"/>
          </p:nvPr>
        </p:nvSpPr>
        <p:spPr/>
        <p:txBody>
          <a:bodyPr/>
          <a:lstStyle/>
          <a:p>
            <a:r>
              <a:rPr kumimoji="1" lang="en-US" altLang="ja-JP" dirty="0"/>
              <a:t>SWMH:</a:t>
            </a:r>
            <a:r>
              <a:rPr lang="ja-JP" altLang="en-US"/>
              <a:t>ウインドウサイズ</a:t>
            </a:r>
            <a:r>
              <a:rPr lang="en-US" altLang="ja-JP" dirty="0"/>
              <a:t>W</a:t>
            </a:r>
            <a:r>
              <a:rPr lang="ja-JP" altLang="en-US"/>
              <a:t>を変えて実験</a:t>
            </a:r>
            <a:endParaRPr kumimoji="1" lang="ja-JP" altLang="en-US"/>
          </a:p>
        </p:txBody>
      </p:sp>
      <p:sp>
        <p:nvSpPr>
          <p:cNvPr id="4" name="スライド番号プレースホルダー 3">
            <a:extLst>
              <a:ext uri="{FF2B5EF4-FFF2-40B4-BE49-F238E27FC236}">
                <a16:creationId xmlns:a16="http://schemas.microsoft.com/office/drawing/2014/main" id="{55AE7C58-5994-864F-B314-56A5F0050DE1}"/>
              </a:ext>
            </a:extLst>
          </p:cNvPr>
          <p:cNvSpPr>
            <a:spLocks noGrp="1"/>
          </p:cNvSpPr>
          <p:nvPr>
            <p:ph type="sldNum" sz="quarter" idx="12"/>
          </p:nvPr>
        </p:nvSpPr>
        <p:spPr/>
        <p:txBody>
          <a:bodyPr/>
          <a:lstStyle/>
          <a:p>
            <a:fld id="{CA9259F1-6CA6-B243-B8B4-60489EF6CFAE}" type="slidenum">
              <a:rPr kumimoji="1" lang="ja-JP" altLang="en-US" smtClean="0"/>
              <a:t>15</a:t>
            </a:fld>
            <a:endParaRPr kumimoji="1" lang="ja-JP" altLang="en-US"/>
          </a:p>
        </p:txBody>
      </p:sp>
      <p:pic>
        <p:nvPicPr>
          <p:cNvPr id="12" name="図 11">
            <a:extLst>
              <a:ext uri="{FF2B5EF4-FFF2-40B4-BE49-F238E27FC236}">
                <a16:creationId xmlns:a16="http://schemas.microsoft.com/office/drawing/2014/main" id="{0790E44A-4264-DF4E-B479-16C1A5CA7FCA}"/>
              </a:ext>
            </a:extLst>
          </p:cNvPr>
          <p:cNvPicPr>
            <a:picLocks noChangeAspect="1"/>
          </p:cNvPicPr>
          <p:nvPr/>
        </p:nvPicPr>
        <p:blipFill>
          <a:blip r:embed="rId3"/>
          <a:stretch>
            <a:fillRect/>
          </a:stretch>
        </p:blipFill>
        <p:spPr>
          <a:xfrm>
            <a:off x="0" y="2326673"/>
            <a:ext cx="9144000" cy="3216878"/>
          </a:xfrm>
          <a:prstGeom prst="rect">
            <a:avLst/>
          </a:prstGeom>
        </p:spPr>
      </p:pic>
      <p:sp>
        <p:nvSpPr>
          <p:cNvPr id="15" name="テキスト ボックス 14">
            <a:extLst>
              <a:ext uri="{FF2B5EF4-FFF2-40B4-BE49-F238E27FC236}">
                <a16:creationId xmlns:a16="http://schemas.microsoft.com/office/drawing/2014/main" id="{A8735474-5F0E-B746-AC38-1CABA66D337E}"/>
              </a:ext>
            </a:extLst>
          </p:cNvPr>
          <p:cNvSpPr txBox="1"/>
          <p:nvPr/>
        </p:nvSpPr>
        <p:spPr>
          <a:xfrm>
            <a:off x="1454149" y="5784307"/>
            <a:ext cx="2287806" cy="369332"/>
          </a:xfrm>
          <a:prstGeom prst="rect">
            <a:avLst/>
          </a:prstGeom>
          <a:noFill/>
        </p:spPr>
        <p:txBody>
          <a:bodyPr wrap="none" rtlCol="0">
            <a:spAutoFit/>
          </a:bodyPr>
          <a:lstStyle/>
          <a:p>
            <a:r>
              <a:rPr lang="en-US" altLang="ja-JP" b="1" dirty="0"/>
              <a:t>mushroom</a:t>
            </a:r>
            <a:r>
              <a:rPr kumimoji="1" lang="en-US" altLang="ja-JP" b="1" dirty="0"/>
              <a:t> dataset</a:t>
            </a:r>
            <a:endParaRPr kumimoji="1" lang="ja-JP" altLang="en-US" b="1"/>
          </a:p>
        </p:txBody>
      </p:sp>
      <p:sp>
        <p:nvSpPr>
          <p:cNvPr id="16" name="テキスト ボックス 15">
            <a:extLst>
              <a:ext uri="{FF2B5EF4-FFF2-40B4-BE49-F238E27FC236}">
                <a16:creationId xmlns:a16="http://schemas.microsoft.com/office/drawing/2014/main" id="{0FBAFE0E-829C-4F4E-B490-207E7CAAA8C0}"/>
              </a:ext>
            </a:extLst>
          </p:cNvPr>
          <p:cNvSpPr txBox="1"/>
          <p:nvPr/>
        </p:nvSpPr>
        <p:spPr>
          <a:xfrm>
            <a:off x="4778702" y="5784307"/>
            <a:ext cx="4365298" cy="369332"/>
          </a:xfrm>
          <a:prstGeom prst="rect">
            <a:avLst/>
          </a:prstGeom>
          <a:noFill/>
        </p:spPr>
        <p:txBody>
          <a:bodyPr wrap="none" rtlCol="0">
            <a:spAutoFit/>
          </a:bodyPr>
          <a:lstStyle/>
          <a:p>
            <a:r>
              <a:rPr lang="en-US" altLang="ja-JP" b="1" dirty="0"/>
              <a:t>mushroom</a:t>
            </a:r>
            <a:r>
              <a:rPr kumimoji="1" lang="en-US" altLang="ja-JP" b="1" dirty="0"/>
              <a:t> dataset</a:t>
            </a:r>
            <a:r>
              <a:rPr kumimoji="1" lang="ja-JP" altLang="en-US" b="1"/>
              <a:t>における対数グラフ</a:t>
            </a:r>
          </a:p>
        </p:txBody>
      </p:sp>
    </p:spTree>
    <p:extLst>
      <p:ext uri="{BB962C8B-B14F-4D97-AF65-F5344CB8AC3E}">
        <p14:creationId xmlns:p14="http://schemas.microsoft.com/office/powerpoint/2010/main" val="1161617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360C8FD5-0B2A-2145-8820-E9725F410581}"/>
              </a:ext>
            </a:extLst>
          </p:cNvPr>
          <p:cNvSpPr>
            <a:spLocks noGrp="1"/>
          </p:cNvSpPr>
          <p:nvPr>
            <p:ph type="sldNum" sz="quarter" idx="12"/>
          </p:nvPr>
        </p:nvSpPr>
        <p:spPr/>
        <p:txBody>
          <a:bodyPr/>
          <a:lstStyle/>
          <a:p>
            <a:fld id="{CA9259F1-6CA6-B243-B8B4-60489EF6CFAE}" type="slidenum">
              <a:rPr kumimoji="1" lang="ja-JP" altLang="en-US" smtClean="0"/>
              <a:t>16</a:t>
            </a:fld>
            <a:endParaRPr kumimoji="1" lang="ja-JP" altLang="en-US"/>
          </a:p>
        </p:txBody>
      </p:sp>
      <p:pic>
        <p:nvPicPr>
          <p:cNvPr id="5" name="図 4">
            <a:extLst>
              <a:ext uri="{FF2B5EF4-FFF2-40B4-BE49-F238E27FC236}">
                <a16:creationId xmlns:a16="http://schemas.microsoft.com/office/drawing/2014/main" id="{1B3259F1-5C84-FE42-8896-AD5593FC8A78}"/>
              </a:ext>
            </a:extLst>
          </p:cNvPr>
          <p:cNvPicPr>
            <a:picLocks noChangeAspect="1"/>
          </p:cNvPicPr>
          <p:nvPr/>
        </p:nvPicPr>
        <p:blipFill>
          <a:blip r:embed="rId3"/>
          <a:stretch>
            <a:fillRect/>
          </a:stretch>
        </p:blipFill>
        <p:spPr>
          <a:xfrm>
            <a:off x="4851428" y="1217688"/>
            <a:ext cx="4119567" cy="2686674"/>
          </a:xfrm>
          <a:prstGeom prst="rect">
            <a:avLst/>
          </a:prstGeom>
        </p:spPr>
      </p:pic>
      <p:pic>
        <p:nvPicPr>
          <p:cNvPr id="6" name="図 5">
            <a:extLst>
              <a:ext uri="{FF2B5EF4-FFF2-40B4-BE49-F238E27FC236}">
                <a16:creationId xmlns:a16="http://schemas.microsoft.com/office/drawing/2014/main" id="{B14DBDCF-F30D-0A48-8619-EA445D78F459}"/>
              </a:ext>
            </a:extLst>
          </p:cNvPr>
          <p:cNvPicPr>
            <a:picLocks noChangeAspect="1"/>
          </p:cNvPicPr>
          <p:nvPr/>
        </p:nvPicPr>
        <p:blipFill>
          <a:blip r:embed="rId4"/>
          <a:stretch>
            <a:fillRect/>
          </a:stretch>
        </p:blipFill>
        <p:spPr>
          <a:xfrm>
            <a:off x="192457" y="1217688"/>
            <a:ext cx="4209445" cy="2686674"/>
          </a:xfrm>
          <a:prstGeom prst="rect">
            <a:avLst/>
          </a:prstGeom>
        </p:spPr>
      </p:pic>
      <p:sp>
        <p:nvSpPr>
          <p:cNvPr id="7" name="テキスト ボックス 6">
            <a:extLst>
              <a:ext uri="{FF2B5EF4-FFF2-40B4-BE49-F238E27FC236}">
                <a16:creationId xmlns:a16="http://schemas.microsoft.com/office/drawing/2014/main" id="{3D8583D6-D8B0-8E45-B810-DEFA536517B5}"/>
              </a:ext>
            </a:extLst>
          </p:cNvPr>
          <p:cNvSpPr txBox="1"/>
          <p:nvPr/>
        </p:nvSpPr>
        <p:spPr>
          <a:xfrm>
            <a:off x="1830152" y="4315598"/>
            <a:ext cx="1107996" cy="369332"/>
          </a:xfrm>
          <a:prstGeom prst="rect">
            <a:avLst/>
          </a:prstGeom>
          <a:noFill/>
        </p:spPr>
        <p:txBody>
          <a:bodyPr wrap="none" rtlCol="0">
            <a:spAutoFit/>
          </a:bodyPr>
          <a:lstStyle/>
          <a:p>
            <a:r>
              <a:rPr kumimoji="1" lang="ja-JP" altLang="en-US" b="1"/>
              <a:t>実行時間</a:t>
            </a:r>
          </a:p>
        </p:txBody>
      </p:sp>
      <p:sp>
        <p:nvSpPr>
          <p:cNvPr id="8" name="テキスト ボックス 7">
            <a:extLst>
              <a:ext uri="{FF2B5EF4-FFF2-40B4-BE49-F238E27FC236}">
                <a16:creationId xmlns:a16="http://schemas.microsoft.com/office/drawing/2014/main" id="{038EFCDC-1D99-CA49-BBC4-E4B1BD32C223}"/>
              </a:ext>
            </a:extLst>
          </p:cNvPr>
          <p:cNvSpPr txBox="1"/>
          <p:nvPr/>
        </p:nvSpPr>
        <p:spPr>
          <a:xfrm>
            <a:off x="6427246" y="4315598"/>
            <a:ext cx="1648208" cy="369332"/>
          </a:xfrm>
          <a:prstGeom prst="rect">
            <a:avLst/>
          </a:prstGeom>
          <a:noFill/>
        </p:spPr>
        <p:txBody>
          <a:bodyPr wrap="none" rtlCol="0">
            <a:spAutoFit/>
          </a:bodyPr>
          <a:lstStyle/>
          <a:p>
            <a:r>
              <a:rPr kumimoji="1" lang="en-US" altLang="ja-JP" b="1" dirty="0" err="1"/>
              <a:t>Minlist</a:t>
            </a:r>
            <a:r>
              <a:rPr kumimoji="1" lang="ja-JP" altLang="en-US" b="1"/>
              <a:t>の長さ</a:t>
            </a:r>
          </a:p>
        </p:txBody>
      </p:sp>
      <p:sp>
        <p:nvSpPr>
          <p:cNvPr id="9" name="テキスト ボックス 8">
            <a:extLst>
              <a:ext uri="{FF2B5EF4-FFF2-40B4-BE49-F238E27FC236}">
                <a16:creationId xmlns:a16="http://schemas.microsoft.com/office/drawing/2014/main" id="{30B46FE9-EE38-DE46-9599-2729954B1D57}"/>
              </a:ext>
            </a:extLst>
          </p:cNvPr>
          <p:cNvSpPr txBox="1"/>
          <p:nvPr/>
        </p:nvSpPr>
        <p:spPr>
          <a:xfrm>
            <a:off x="5113098" y="3463111"/>
            <a:ext cx="569387" cy="369332"/>
          </a:xfrm>
          <a:prstGeom prst="rect">
            <a:avLst/>
          </a:prstGeom>
          <a:solidFill>
            <a:schemeClr val="bg1"/>
          </a:solidFill>
        </p:spPr>
        <p:txBody>
          <a:bodyPr wrap="none" rtlCol="0">
            <a:spAutoFit/>
          </a:bodyPr>
          <a:lstStyle/>
          <a:p>
            <a:r>
              <a:rPr kumimoji="1" lang="en-US" altLang="ja-JP" dirty="0"/>
              <a:t>100</a:t>
            </a:r>
            <a:endParaRPr kumimoji="1" lang="ja-JP" altLang="en-US"/>
          </a:p>
        </p:txBody>
      </p:sp>
      <p:sp>
        <p:nvSpPr>
          <p:cNvPr id="10" name="テキスト ボックス 9">
            <a:extLst>
              <a:ext uri="{FF2B5EF4-FFF2-40B4-BE49-F238E27FC236}">
                <a16:creationId xmlns:a16="http://schemas.microsoft.com/office/drawing/2014/main" id="{B281C225-6EDA-5A49-86BD-9CA1D6E05824}"/>
              </a:ext>
            </a:extLst>
          </p:cNvPr>
          <p:cNvSpPr txBox="1"/>
          <p:nvPr/>
        </p:nvSpPr>
        <p:spPr>
          <a:xfrm>
            <a:off x="6427246" y="3463111"/>
            <a:ext cx="1174697" cy="369332"/>
          </a:xfrm>
          <a:prstGeom prst="rect">
            <a:avLst/>
          </a:prstGeom>
          <a:solidFill>
            <a:schemeClr val="bg1"/>
          </a:solidFill>
        </p:spPr>
        <p:txBody>
          <a:bodyPr wrap="square" rtlCol="0">
            <a:spAutoFit/>
          </a:bodyPr>
          <a:lstStyle/>
          <a:p>
            <a:pPr algn="ctr"/>
            <a:r>
              <a:rPr kumimoji="1" lang="en-US" altLang="ja-JP" dirty="0"/>
              <a:t>1000</a:t>
            </a:r>
            <a:endParaRPr kumimoji="1" lang="ja-JP" altLang="en-US"/>
          </a:p>
        </p:txBody>
      </p:sp>
      <p:sp>
        <p:nvSpPr>
          <p:cNvPr id="11" name="テキスト ボックス 10">
            <a:extLst>
              <a:ext uri="{FF2B5EF4-FFF2-40B4-BE49-F238E27FC236}">
                <a16:creationId xmlns:a16="http://schemas.microsoft.com/office/drawing/2014/main" id="{CA1C1274-9FE1-7046-A273-E97A4E30BDAD}"/>
              </a:ext>
            </a:extLst>
          </p:cNvPr>
          <p:cNvSpPr txBox="1"/>
          <p:nvPr/>
        </p:nvSpPr>
        <p:spPr>
          <a:xfrm>
            <a:off x="8145128" y="3463111"/>
            <a:ext cx="825867" cy="369332"/>
          </a:xfrm>
          <a:prstGeom prst="rect">
            <a:avLst/>
          </a:prstGeom>
          <a:solidFill>
            <a:schemeClr val="bg1"/>
          </a:solidFill>
        </p:spPr>
        <p:txBody>
          <a:bodyPr wrap="none" rtlCol="0">
            <a:spAutoFit/>
          </a:bodyPr>
          <a:lstStyle/>
          <a:p>
            <a:r>
              <a:rPr kumimoji="1" lang="en-US" altLang="ja-JP" dirty="0"/>
              <a:t>10000</a:t>
            </a:r>
            <a:endParaRPr kumimoji="1" lang="ja-JP" altLang="en-US"/>
          </a:p>
        </p:txBody>
      </p:sp>
      <p:sp>
        <p:nvSpPr>
          <p:cNvPr id="12" name="テキスト ボックス 11">
            <a:extLst>
              <a:ext uri="{FF2B5EF4-FFF2-40B4-BE49-F238E27FC236}">
                <a16:creationId xmlns:a16="http://schemas.microsoft.com/office/drawing/2014/main" id="{F3DF46C0-F0D4-8A43-9D76-6BC8C4C18C6A}"/>
              </a:ext>
            </a:extLst>
          </p:cNvPr>
          <p:cNvSpPr txBox="1"/>
          <p:nvPr/>
        </p:nvSpPr>
        <p:spPr>
          <a:xfrm>
            <a:off x="6132696" y="3786433"/>
            <a:ext cx="1787669" cy="307777"/>
          </a:xfrm>
          <a:prstGeom prst="rect">
            <a:avLst/>
          </a:prstGeom>
          <a:noFill/>
        </p:spPr>
        <p:txBody>
          <a:bodyPr wrap="none" rtlCol="0">
            <a:spAutoFit/>
          </a:bodyPr>
          <a:lstStyle/>
          <a:p>
            <a:r>
              <a:rPr kumimoji="1" lang="ja-JP" altLang="en-US" sz="1400"/>
              <a:t>ウインドウサイズ</a:t>
            </a:r>
            <a:r>
              <a:rPr kumimoji="1" lang="en-US" altLang="ja-JP" sz="1400" dirty="0"/>
              <a:t>W</a:t>
            </a:r>
            <a:endParaRPr kumimoji="1" lang="ja-JP" altLang="en-US" sz="1400"/>
          </a:p>
        </p:txBody>
      </p:sp>
      <p:sp>
        <p:nvSpPr>
          <p:cNvPr id="13" name="テキスト ボックス 12">
            <a:extLst>
              <a:ext uri="{FF2B5EF4-FFF2-40B4-BE49-F238E27FC236}">
                <a16:creationId xmlns:a16="http://schemas.microsoft.com/office/drawing/2014/main" id="{F8C7BBDF-B7F9-844D-9481-D8C174BF82BA}"/>
              </a:ext>
            </a:extLst>
          </p:cNvPr>
          <p:cNvSpPr txBox="1"/>
          <p:nvPr/>
        </p:nvSpPr>
        <p:spPr>
          <a:xfrm>
            <a:off x="4919621" y="1346570"/>
            <a:ext cx="386953" cy="307777"/>
          </a:xfrm>
          <a:prstGeom prst="rect">
            <a:avLst/>
          </a:prstGeom>
          <a:solidFill>
            <a:schemeClr val="bg1"/>
          </a:solidFill>
        </p:spPr>
        <p:txBody>
          <a:bodyPr wrap="square" rtlCol="0">
            <a:spAutoFit/>
          </a:bodyPr>
          <a:lstStyle/>
          <a:p>
            <a:r>
              <a:rPr kumimoji="1" lang="en-US" altLang="ja-JP" sz="1400" dirty="0"/>
              <a:t>50</a:t>
            </a:r>
            <a:endParaRPr kumimoji="1" lang="ja-JP" altLang="en-US" sz="1400"/>
          </a:p>
        </p:txBody>
      </p:sp>
      <p:sp>
        <p:nvSpPr>
          <p:cNvPr id="14" name="テキスト ボックス 13">
            <a:extLst>
              <a:ext uri="{FF2B5EF4-FFF2-40B4-BE49-F238E27FC236}">
                <a16:creationId xmlns:a16="http://schemas.microsoft.com/office/drawing/2014/main" id="{629A636E-A3B0-A84C-9244-6ECEA4E2A787}"/>
              </a:ext>
            </a:extLst>
          </p:cNvPr>
          <p:cNvSpPr txBox="1"/>
          <p:nvPr/>
        </p:nvSpPr>
        <p:spPr>
          <a:xfrm>
            <a:off x="890877" y="5641207"/>
            <a:ext cx="7029488" cy="461665"/>
          </a:xfrm>
          <a:prstGeom prst="rect">
            <a:avLst/>
          </a:prstGeom>
          <a:noFill/>
        </p:spPr>
        <p:txBody>
          <a:bodyPr wrap="none" rtlCol="0">
            <a:spAutoFit/>
          </a:bodyPr>
          <a:lstStyle/>
          <a:p>
            <a:r>
              <a:rPr kumimoji="1" lang="en-US" altLang="ja-JP" sz="2400" dirty="0"/>
              <a:t>W=1,000</a:t>
            </a:r>
            <a:r>
              <a:rPr kumimoji="1" lang="ja-JP" altLang="en-US" sz="2400"/>
              <a:t>、</a:t>
            </a:r>
            <a:r>
              <a:rPr kumimoji="1" lang="en-US" altLang="ja-JP" sz="2400" dirty="0"/>
              <a:t>10,000</a:t>
            </a:r>
            <a:r>
              <a:rPr lang="ja-JP" altLang="en-US" sz="2400"/>
              <a:t>に対して、</a:t>
            </a:r>
            <a:r>
              <a:rPr lang="en-US" altLang="ja-JP" sz="2400" dirty="0"/>
              <a:t>Minlist95%</a:t>
            </a:r>
            <a:r>
              <a:rPr lang="ja-JP" altLang="en-US" sz="2400"/>
              <a:t>以上削減</a:t>
            </a:r>
            <a:endParaRPr kumimoji="1" lang="ja-JP" altLang="en-US" sz="2400"/>
          </a:p>
        </p:txBody>
      </p:sp>
    </p:spTree>
    <p:extLst>
      <p:ext uri="{BB962C8B-B14F-4D97-AF65-F5344CB8AC3E}">
        <p14:creationId xmlns:p14="http://schemas.microsoft.com/office/powerpoint/2010/main" val="2479680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16C5B70D-FF50-3D46-B6A2-7D24601F8805}"/>
                  </a:ext>
                </a:extLst>
              </p:cNvPr>
              <p:cNvSpPr>
                <a:spLocks noGrp="1"/>
              </p:cNvSpPr>
              <p:nvPr>
                <p:ph type="title"/>
              </p:nvPr>
            </p:nvSpPr>
            <p:spPr/>
            <p:txBody>
              <a:bodyPr/>
              <a:lstStyle/>
              <a:p>
                <a:r>
                  <a:rPr kumimoji="1" lang="en-US" altLang="ja-JP" dirty="0"/>
                  <a:t>SWMH : </a:t>
                </a:r>
                <a:r>
                  <a:rPr kumimoji="1" lang="en-US" altLang="ja-JP" dirty="0" err="1"/>
                  <a:t>zipf</a:t>
                </a:r>
                <a:r>
                  <a:rPr kumimoji="1" lang="ja-JP" altLang="en-US"/>
                  <a:t>分布の偏り</a:t>
                </a:r>
                <a14:m>
                  <m:oMath xmlns:m="http://schemas.openxmlformats.org/officeDocument/2006/math">
                    <m:r>
                      <a:rPr kumimoji="1" lang="ja-JP" altLang="en-US" i="1" smtClean="0">
                        <a:latin typeface="Cambria Math" panose="02040503050406030204" pitchFamily="18" charset="0"/>
                      </a:rPr>
                      <m:t>𝜶</m:t>
                    </m:r>
                  </m:oMath>
                </a14:m>
                <a:r>
                  <a:rPr kumimoji="1" lang="ja-JP" altLang="en-US"/>
                  <a:t>を変えて実験</a:t>
                </a:r>
              </a:p>
            </p:txBody>
          </p:sp>
        </mc:Choice>
        <mc:Fallback xmlns="">
          <p:sp>
            <p:nvSpPr>
              <p:cNvPr id="2" name="タイトル 1">
                <a:extLst>
                  <a:ext uri="{FF2B5EF4-FFF2-40B4-BE49-F238E27FC236}">
                    <a16:creationId xmlns:a16="http://schemas.microsoft.com/office/drawing/2014/main" id="{16C5B70D-FF50-3D46-B6A2-7D24601F8805}"/>
                  </a:ext>
                </a:extLst>
              </p:cNvPr>
              <p:cNvSpPr>
                <a:spLocks noGrp="1" noRot="1" noChangeAspect="1" noMove="1" noResize="1" noEditPoints="1" noAdjustHandles="1" noChangeArrowheads="1" noChangeShapeType="1" noTextEdit="1"/>
              </p:cNvSpPr>
              <p:nvPr>
                <p:ph type="title"/>
              </p:nvPr>
            </p:nvSpPr>
            <p:spPr>
              <a:blipFill>
                <a:blip r:embed="rId3"/>
                <a:stretch>
                  <a:fillRect l="-1667"/>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55AE7C58-5994-864F-B314-56A5F0050DE1}"/>
              </a:ext>
            </a:extLst>
          </p:cNvPr>
          <p:cNvSpPr>
            <a:spLocks noGrp="1"/>
          </p:cNvSpPr>
          <p:nvPr>
            <p:ph type="sldNum" sz="quarter" idx="12"/>
          </p:nvPr>
        </p:nvSpPr>
        <p:spPr/>
        <p:txBody>
          <a:bodyPr/>
          <a:lstStyle/>
          <a:p>
            <a:fld id="{CA9259F1-6CA6-B243-B8B4-60489EF6CFAE}" type="slidenum">
              <a:rPr kumimoji="1" lang="ja-JP" altLang="en-US" smtClean="0"/>
              <a:t>17</a:t>
            </a:fld>
            <a:endParaRPr kumimoji="1" lang="ja-JP" altLang="en-US"/>
          </a:p>
        </p:txBody>
      </p:sp>
      <p:sp>
        <p:nvSpPr>
          <p:cNvPr id="8" name="コンテンツ プレースホルダー 7">
            <a:extLst>
              <a:ext uri="{FF2B5EF4-FFF2-40B4-BE49-F238E27FC236}">
                <a16:creationId xmlns:a16="http://schemas.microsoft.com/office/drawing/2014/main" id="{8602D245-F036-4640-B879-AA84B2CC198E}"/>
              </a:ext>
            </a:extLst>
          </p:cNvPr>
          <p:cNvSpPr>
            <a:spLocks noGrp="1"/>
          </p:cNvSpPr>
          <p:nvPr>
            <p:ph idx="1"/>
          </p:nvPr>
        </p:nvSpPr>
        <p:spPr/>
        <p:txBody>
          <a:bodyPr/>
          <a:lstStyle/>
          <a:p>
            <a:pPr marL="0" indent="0">
              <a:buNone/>
            </a:pPr>
            <a:endParaRPr lang="en-US" altLang="ja-JP" dirty="0"/>
          </a:p>
          <a:p>
            <a:pPr marL="0" indent="0">
              <a:buNone/>
            </a:pPr>
            <a:endParaRPr lang="ja-JP" altLang="en-US"/>
          </a:p>
        </p:txBody>
      </p:sp>
      <p:pic>
        <p:nvPicPr>
          <p:cNvPr id="5" name="図 4">
            <a:extLst>
              <a:ext uri="{FF2B5EF4-FFF2-40B4-BE49-F238E27FC236}">
                <a16:creationId xmlns:a16="http://schemas.microsoft.com/office/drawing/2014/main" id="{BDF7D3B5-3696-414D-923B-951BBEA6368D}"/>
              </a:ext>
            </a:extLst>
          </p:cNvPr>
          <p:cNvPicPr>
            <a:picLocks noChangeAspect="1"/>
          </p:cNvPicPr>
          <p:nvPr/>
        </p:nvPicPr>
        <p:blipFill>
          <a:blip r:embed="rId4"/>
          <a:stretch>
            <a:fillRect/>
          </a:stretch>
        </p:blipFill>
        <p:spPr>
          <a:xfrm>
            <a:off x="622300" y="1266826"/>
            <a:ext cx="7899400" cy="5130800"/>
          </a:xfrm>
          <a:prstGeom prst="rect">
            <a:avLst/>
          </a:prstGeom>
        </p:spPr>
      </p:pic>
    </p:spTree>
    <p:extLst>
      <p:ext uri="{BB962C8B-B14F-4D97-AF65-F5344CB8AC3E}">
        <p14:creationId xmlns:p14="http://schemas.microsoft.com/office/powerpoint/2010/main" val="659586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0BF248-96F8-5646-A602-A0D1F61DDD51}"/>
              </a:ext>
            </a:extLst>
          </p:cNvPr>
          <p:cNvSpPr>
            <a:spLocks noGrp="1"/>
          </p:cNvSpPr>
          <p:nvPr>
            <p:ph type="title"/>
          </p:nvPr>
        </p:nvSpPr>
        <p:spPr/>
        <p:txBody>
          <a:bodyPr/>
          <a:lstStyle/>
          <a:p>
            <a:r>
              <a:rPr kumimoji="1" lang="ja-JP" altLang="en-US"/>
              <a:t>バッチ</a:t>
            </a:r>
            <a:r>
              <a:rPr kumimoji="1" lang="en-US" altLang="ja-JP" dirty="0"/>
              <a:t>SWMH</a:t>
            </a:r>
            <a:r>
              <a:rPr kumimoji="1" lang="ja-JP" altLang="en-US"/>
              <a:t>の実験評価</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98799578-E25C-AA41-937F-59AFC166D795}"/>
                  </a:ext>
                </a:extLst>
              </p:cNvPr>
              <p:cNvSpPr>
                <a:spLocks noGrp="1"/>
              </p:cNvSpPr>
              <p:nvPr>
                <p:ph idx="1"/>
              </p:nvPr>
            </p:nvSpPr>
            <p:spPr/>
            <p:txBody>
              <a:bodyPr/>
              <a:lstStyle/>
              <a:p>
                <a:r>
                  <a:rPr lang="el-GR" altLang="ja-JP" dirty="0"/>
                  <a:t>α = 1, |φ| = 100,</a:t>
                </a:r>
                <a:r>
                  <a:rPr lang="en" altLang="ja-JP" dirty="0"/>
                  <a:t>W = 100 </a:t>
                </a:r>
                <a:r>
                  <a:rPr lang="ja-JP" altLang="en-US"/>
                  <a:t>という組み合わせをデフォルトパラメータとし，実験を行 なった</a:t>
                </a:r>
                <a:r>
                  <a:rPr lang="en-US" altLang="ja-JP" dirty="0"/>
                  <a:t>. </a:t>
                </a:r>
                <a:endParaRPr lang="ja-JP" altLang="en-US"/>
              </a:p>
              <a:p>
                <a:endParaRPr kumimoji="1" lang="en-US" altLang="ja-JP" dirty="0"/>
              </a:p>
              <a:p>
                <a:r>
                  <a:rPr kumimoji="1" lang="ja-JP" altLang="en-US"/>
                  <a:t>到着レート</a:t>
                </a:r>
                <a:r>
                  <a:rPr kumimoji="1" lang="en-US" altLang="ja-JP" dirty="0"/>
                  <a:t> : </a:t>
                </a:r>
                <a14:m>
                  <m:oMath xmlns:m="http://schemas.openxmlformats.org/officeDocument/2006/math">
                    <m:r>
                      <a:rPr kumimoji="1" lang="en-US" altLang="ja-JP" b="0" i="1" smtClean="0">
                        <a:latin typeface="Cambria Math" panose="02040503050406030204" pitchFamily="18" charset="0"/>
                      </a:rPr>
                      <m:t>𝑐</m:t>
                    </m:r>
                    <m:r>
                      <a:rPr kumimoji="1" lang="en-US" altLang="ja-JP" b="0" i="1" smtClean="0">
                        <a:latin typeface="Cambria Math" panose="02040503050406030204" pitchFamily="18" charset="0"/>
                      </a:rPr>
                      <m:t>=5</m:t>
                    </m:r>
                  </m:oMath>
                </a14:m>
                <a:endParaRPr kumimoji="1" lang="ja-JP" altLang="en-US"/>
              </a:p>
            </p:txBody>
          </p:sp>
        </mc:Choice>
        <mc:Fallback xmlns="">
          <p:sp>
            <p:nvSpPr>
              <p:cNvPr id="3" name="コンテンツ プレースホルダー 2">
                <a:extLst>
                  <a:ext uri="{FF2B5EF4-FFF2-40B4-BE49-F238E27FC236}">
                    <a16:creationId xmlns:a16="http://schemas.microsoft.com/office/drawing/2014/main" id="{98799578-E25C-AA41-937F-59AFC166D795}"/>
                  </a:ext>
                </a:extLst>
              </p:cNvPr>
              <p:cNvSpPr>
                <a:spLocks noGrp="1" noRot="1" noChangeAspect="1" noMove="1" noResize="1" noEditPoints="1" noAdjustHandles="1" noChangeArrowheads="1" noChangeShapeType="1" noTextEdit="1"/>
              </p:cNvSpPr>
              <p:nvPr>
                <p:ph idx="1"/>
              </p:nvPr>
            </p:nvSpPr>
            <p:spPr>
              <a:blipFill>
                <a:blip r:embed="rId3"/>
                <a:stretch>
                  <a:fillRect l="-833" t="-1768"/>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531A3DFA-45A8-C54B-94A4-82D96B9EAF3F}"/>
              </a:ext>
            </a:extLst>
          </p:cNvPr>
          <p:cNvSpPr>
            <a:spLocks noGrp="1"/>
          </p:cNvSpPr>
          <p:nvPr>
            <p:ph type="sldNum" sz="quarter" idx="12"/>
          </p:nvPr>
        </p:nvSpPr>
        <p:spPr/>
        <p:txBody>
          <a:bodyPr/>
          <a:lstStyle/>
          <a:p>
            <a:fld id="{CA9259F1-6CA6-B243-B8B4-60489EF6CFAE}" type="slidenum">
              <a:rPr kumimoji="1" lang="ja-JP" altLang="en-US" smtClean="0"/>
              <a:t>18</a:t>
            </a:fld>
            <a:endParaRPr kumimoji="1" lang="ja-JP" altLang="en-US"/>
          </a:p>
        </p:txBody>
      </p:sp>
      <p:pic>
        <p:nvPicPr>
          <p:cNvPr id="6" name="図 5">
            <a:extLst>
              <a:ext uri="{FF2B5EF4-FFF2-40B4-BE49-F238E27FC236}">
                <a16:creationId xmlns:a16="http://schemas.microsoft.com/office/drawing/2014/main" id="{56030C39-468D-B44E-BB4D-A9CCA53BD477}"/>
              </a:ext>
            </a:extLst>
          </p:cNvPr>
          <p:cNvPicPr>
            <a:picLocks noChangeAspect="1"/>
          </p:cNvPicPr>
          <p:nvPr/>
        </p:nvPicPr>
        <p:blipFill>
          <a:blip r:embed="rId4"/>
          <a:stretch>
            <a:fillRect/>
          </a:stretch>
        </p:blipFill>
        <p:spPr>
          <a:xfrm>
            <a:off x="1440670" y="3886994"/>
            <a:ext cx="6262660" cy="1987551"/>
          </a:xfrm>
          <a:prstGeom prst="rect">
            <a:avLst/>
          </a:prstGeom>
        </p:spPr>
      </p:pic>
      <p:sp>
        <p:nvSpPr>
          <p:cNvPr id="5" name="テキスト ボックス 4">
            <a:extLst>
              <a:ext uri="{FF2B5EF4-FFF2-40B4-BE49-F238E27FC236}">
                <a16:creationId xmlns:a16="http://schemas.microsoft.com/office/drawing/2014/main" id="{41594914-F267-2445-A5C1-CEC5029F67E2}"/>
              </a:ext>
            </a:extLst>
          </p:cNvPr>
          <p:cNvSpPr txBox="1"/>
          <p:nvPr/>
        </p:nvSpPr>
        <p:spPr>
          <a:xfrm>
            <a:off x="3864114" y="3363913"/>
            <a:ext cx="1914307" cy="461665"/>
          </a:xfrm>
          <a:prstGeom prst="rect">
            <a:avLst/>
          </a:prstGeom>
          <a:noFill/>
        </p:spPr>
        <p:txBody>
          <a:bodyPr wrap="none" rtlCol="0">
            <a:spAutoFit/>
          </a:bodyPr>
          <a:lstStyle/>
          <a:p>
            <a:r>
              <a:rPr kumimoji="1" lang="ja-JP" altLang="en-US" sz="2400" b="1"/>
              <a:t>実行時間</a:t>
            </a:r>
            <a:r>
              <a:rPr kumimoji="1" lang="en-US" altLang="ja-JP" sz="2400" b="1" dirty="0"/>
              <a:t> [s]</a:t>
            </a:r>
            <a:endParaRPr kumimoji="1" lang="ja-JP" altLang="en-US" sz="2400" b="1"/>
          </a:p>
        </p:txBody>
      </p:sp>
    </p:spTree>
    <p:extLst>
      <p:ext uri="{BB962C8B-B14F-4D97-AF65-F5344CB8AC3E}">
        <p14:creationId xmlns:p14="http://schemas.microsoft.com/office/powerpoint/2010/main" val="3564105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E18601-5F20-9749-8029-A94D35914296}"/>
              </a:ext>
            </a:extLst>
          </p:cNvPr>
          <p:cNvSpPr>
            <a:spLocks noGrp="1"/>
          </p:cNvSpPr>
          <p:nvPr>
            <p:ph type="title"/>
          </p:nvPr>
        </p:nvSpPr>
        <p:spPr/>
        <p:txBody>
          <a:bodyPr/>
          <a:lstStyle/>
          <a:p>
            <a:r>
              <a:rPr kumimoji="1" lang="ja-JP" altLang="en-US"/>
              <a:t>まとめ</a:t>
            </a:r>
          </a:p>
        </p:txBody>
      </p:sp>
      <p:sp>
        <p:nvSpPr>
          <p:cNvPr id="3" name="コンテンツ プレースホルダー 2">
            <a:extLst>
              <a:ext uri="{FF2B5EF4-FFF2-40B4-BE49-F238E27FC236}">
                <a16:creationId xmlns:a16="http://schemas.microsoft.com/office/drawing/2014/main" id="{1C63071D-1D96-6044-84E4-BDC94432ED1B}"/>
              </a:ext>
            </a:extLst>
          </p:cNvPr>
          <p:cNvSpPr>
            <a:spLocks noGrp="1"/>
          </p:cNvSpPr>
          <p:nvPr>
            <p:ph idx="1"/>
          </p:nvPr>
        </p:nvSpPr>
        <p:spPr>
          <a:xfrm>
            <a:off x="0" y="1376363"/>
            <a:ext cx="9144000" cy="5481637"/>
          </a:xfrm>
        </p:spPr>
        <p:txBody>
          <a:bodyPr>
            <a:normAutofit lnSpcReduction="10000"/>
          </a:bodyPr>
          <a:lstStyle/>
          <a:p>
            <a:r>
              <a:rPr lang="ja-JP" altLang="en-US"/>
              <a:t>本研究ではデータストリームに対 するハッシュ値の更新アルゴリズムを取り扱った </a:t>
            </a:r>
          </a:p>
          <a:p>
            <a:endParaRPr kumimoji="1" lang="en-US" altLang="ja-JP" dirty="0"/>
          </a:p>
          <a:p>
            <a:r>
              <a:rPr lang="ja-JP" altLang="en-US"/>
              <a:t>スライディングウィンドウに対する</a:t>
            </a:r>
            <a:r>
              <a:rPr lang="en" altLang="ja-JP" dirty="0"/>
              <a:t>Min-Hash</a:t>
            </a:r>
            <a:r>
              <a:rPr lang="ja-JP" altLang="en-US"/>
              <a:t>のハッシュ 値更新アルゴリズム</a:t>
            </a:r>
            <a:r>
              <a:rPr lang="en" altLang="ja-JP" dirty="0"/>
              <a:t>SWMH </a:t>
            </a:r>
          </a:p>
          <a:p>
            <a:endParaRPr lang="en" altLang="ja-JP" dirty="0"/>
          </a:p>
          <a:p>
            <a:r>
              <a:rPr lang="en-US" altLang="ja-JP" dirty="0"/>
              <a:t>SWMH</a:t>
            </a:r>
            <a:r>
              <a:rPr lang="ja-JP" altLang="en-US"/>
              <a:t>を複数個の要素がスライディングウインドウに到着するモデルに対応するよう拡張したバッチ</a:t>
            </a:r>
            <a:r>
              <a:rPr lang="en-US" altLang="ja-JP" dirty="0"/>
              <a:t>SWMH</a:t>
            </a:r>
          </a:p>
          <a:p>
            <a:endParaRPr kumimoji="1" lang="en-US" altLang="ja-JP" dirty="0"/>
          </a:p>
          <a:p>
            <a:r>
              <a:rPr kumimoji="1" lang="ja-JP" altLang="en-US"/>
              <a:t>要素の削除と多重集合を取り扱うことができ、実験評価より効果的であることを示せた</a:t>
            </a:r>
            <a:endParaRPr lang="en-US" altLang="ja-JP" dirty="0"/>
          </a:p>
          <a:p>
            <a:endParaRPr kumimoji="1" lang="en-US" altLang="ja-JP" dirty="0"/>
          </a:p>
          <a:p>
            <a:r>
              <a:rPr lang="ja-JP" altLang="en-US"/>
              <a:t>今後の研究課題</a:t>
            </a:r>
            <a:endParaRPr lang="en-US" altLang="ja-JP" dirty="0"/>
          </a:p>
          <a:p>
            <a:pPr lvl="1"/>
            <a:r>
              <a:rPr lang="ja-JP" altLang="en-US"/>
              <a:t>近似ヒストグラムを用いたメモリ使用量の削減</a:t>
            </a:r>
            <a:endParaRPr kumimoji="1" lang="ja-JP" altLang="en-US"/>
          </a:p>
        </p:txBody>
      </p:sp>
      <p:sp>
        <p:nvSpPr>
          <p:cNvPr id="4" name="スライド番号プレースホルダー 3">
            <a:extLst>
              <a:ext uri="{FF2B5EF4-FFF2-40B4-BE49-F238E27FC236}">
                <a16:creationId xmlns:a16="http://schemas.microsoft.com/office/drawing/2014/main" id="{0268EAB4-7716-8D41-8FC6-DAF03737C7C4}"/>
              </a:ext>
            </a:extLst>
          </p:cNvPr>
          <p:cNvSpPr>
            <a:spLocks noGrp="1"/>
          </p:cNvSpPr>
          <p:nvPr>
            <p:ph type="sldNum" sz="quarter" idx="12"/>
          </p:nvPr>
        </p:nvSpPr>
        <p:spPr/>
        <p:txBody>
          <a:bodyPr/>
          <a:lstStyle/>
          <a:p>
            <a:fld id="{CA9259F1-6CA6-B243-B8B4-60489EF6CFAE}" type="slidenum">
              <a:rPr kumimoji="1" lang="ja-JP" altLang="en-US" smtClean="0"/>
              <a:t>19</a:t>
            </a:fld>
            <a:endParaRPr kumimoji="1" lang="ja-JP" altLang="en-US"/>
          </a:p>
        </p:txBody>
      </p:sp>
    </p:spTree>
    <p:extLst>
      <p:ext uri="{BB962C8B-B14F-4D97-AF65-F5344CB8AC3E}">
        <p14:creationId xmlns:p14="http://schemas.microsoft.com/office/powerpoint/2010/main" val="3546020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D48814-BE6E-E94C-8261-49A3BCE4D4D5}"/>
              </a:ext>
            </a:extLst>
          </p:cNvPr>
          <p:cNvSpPr>
            <a:spLocks noGrp="1"/>
          </p:cNvSpPr>
          <p:nvPr>
            <p:ph type="title"/>
          </p:nvPr>
        </p:nvSpPr>
        <p:spPr/>
        <p:txBody>
          <a:bodyPr/>
          <a:lstStyle/>
          <a:p>
            <a:r>
              <a:rPr kumimoji="1" lang="ja-JP" altLang="en-US"/>
              <a:t>概要</a:t>
            </a:r>
          </a:p>
        </p:txBody>
      </p:sp>
      <p:sp>
        <p:nvSpPr>
          <p:cNvPr id="3" name="コンテンツ プレースホルダー 2">
            <a:extLst>
              <a:ext uri="{FF2B5EF4-FFF2-40B4-BE49-F238E27FC236}">
                <a16:creationId xmlns:a16="http://schemas.microsoft.com/office/drawing/2014/main" id="{A77FDCAD-A5E1-5E45-BD56-3247771650BE}"/>
              </a:ext>
            </a:extLst>
          </p:cNvPr>
          <p:cNvSpPr>
            <a:spLocks noGrp="1"/>
          </p:cNvSpPr>
          <p:nvPr>
            <p:ph idx="1"/>
          </p:nvPr>
        </p:nvSpPr>
        <p:spPr>
          <a:xfrm>
            <a:off x="0" y="1376363"/>
            <a:ext cx="9144000" cy="5481637"/>
          </a:xfrm>
        </p:spPr>
        <p:txBody>
          <a:bodyPr>
            <a:normAutofit/>
          </a:bodyPr>
          <a:lstStyle/>
          <a:p>
            <a:r>
              <a:rPr kumimoji="1" lang="ja-JP" altLang="en-US"/>
              <a:t>近年，</a:t>
            </a:r>
            <a:r>
              <a:rPr kumimoji="1" lang="en-US" altLang="ja-JP" dirty="0"/>
              <a:t>IoT</a:t>
            </a:r>
            <a:r>
              <a:rPr kumimoji="1" lang="ja-JP" altLang="en-US"/>
              <a:t>や</a:t>
            </a:r>
            <a:r>
              <a:rPr kumimoji="1" lang="en-US" altLang="ja-JP" dirty="0"/>
              <a:t>SNS</a:t>
            </a:r>
            <a:r>
              <a:rPr kumimoji="1" lang="ja-JP" altLang="en-US"/>
              <a:t>の発展に伴いストリームデータが取り扱われる機会が増加</a:t>
            </a:r>
            <a:endParaRPr kumimoji="1" lang="en-US" altLang="ja-JP" dirty="0"/>
          </a:p>
          <a:p>
            <a:pPr marL="0" indent="0">
              <a:buNone/>
            </a:pPr>
            <a:r>
              <a:rPr kumimoji="1" lang="ja-JP" altLang="en-US"/>
              <a:t>→ストリームデータの類似検索の重要性も増加</a:t>
            </a:r>
            <a:endParaRPr kumimoji="1" lang="en-US" altLang="ja-JP" dirty="0"/>
          </a:p>
          <a:p>
            <a:pPr marL="0" indent="0">
              <a:buNone/>
            </a:pPr>
            <a:endParaRPr lang="en-US" altLang="ja-JP" dirty="0"/>
          </a:p>
          <a:p>
            <a:r>
              <a:rPr kumimoji="1" lang="ja-JP" altLang="en-US"/>
              <a:t>ストリームデータ</a:t>
            </a:r>
            <a:r>
              <a:rPr lang="ja-JP" altLang="en-US"/>
              <a:t>：時間と共に変化するデータ</a:t>
            </a:r>
            <a:endParaRPr lang="en-US" altLang="ja-JP" dirty="0"/>
          </a:p>
          <a:p>
            <a:pPr lvl="1"/>
            <a:r>
              <a:rPr kumimoji="1" lang="ja-JP" altLang="en-US" u="sng">
                <a:solidFill>
                  <a:srgbClr val="FF0000"/>
                </a:solidFill>
              </a:rPr>
              <a:t>スライディングウインドウモデル</a:t>
            </a:r>
            <a:endParaRPr kumimoji="1" lang="en-US" altLang="ja-JP" dirty="0"/>
          </a:p>
          <a:p>
            <a:pPr lvl="1"/>
            <a:endParaRPr lang="en-US" altLang="ja-JP" dirty="0"/>
          </a:p>
          <a:p>
            <a:pPr lvl="1"/>
            <a:endParaRPr lang="en-US" altLang="ja-JP" dirty="0"/>
          </a:p>
          <a:p>
            <a:pPr lvl="1"/>
            <a:endParaRPr lang="en-US" altLang="ja-JP" dirty="0"/>
          </a:p>
          <a:p>
            <a:pPr lvl="1"/>
            <a:endParaRPr lang="en-US" altLang="ja-JP" dirty="0"/>
          </a:p>
          <a:p>
            <a:pPr marL="342900" lvl="1" indent="0">
              <a:buNone/>
            </a:pPr>
            <a:endParaRPr lang="en-US" altLang="ja-JP" dirty="0"/>
          </a:p>
          <a:p>
            <a:pPr lvl="1"/>
            <a:endParaRPr lang="en-US" altLang="ja-JP" dirty="0"/>
          </a:p>
          <a:p>
            <a:r>
              <a:rPr lang="ja-JP" altLang="en-US"/>
              <a:t>ストリームデータの類似検索とは、ストリームデータを</a:t>
            </a:r>
            <a:r>
              <a:rPr lang="ja-JP" altLang="en-US" b="1"/>
              <a:t>要素が変化する集合</a:t>
            </a:r>
            <a:r>
              <a:rPr lang="ja-JP" altLang="en-US"/>
              <a:t>と捉えて、</a:t>
            </a:r>
            <a:r>
              <a:rPr lang="ja-JP" altLang="en-US" b="1"/>
              <a:t>集合間類似検索</a:t>
            </a:r>
            <a:r>
              <a:rPr lang="ja-JP" altLang="en-US"/>
              <a:t>に帰着できる</a:t>
            </a:r>
          </a:p>
          <a:p>
            <a:endParaRPr lang="en-US" altLang="ja-JP" dirty="0"/>
          </a:p>
          <a:p>
            <a:pPr lvl="1"/>
            <a:endParaRPr kumimoji="1" lang="en-US" altLang="ja-JP" dirty="0"/>
          </a:p>
          <a:p>
            <a:pPr lvl="1"/>
            <a:endParaRPr lang="en-US" altLang="ja-JP" dirty="0"/>
          </a:p>
          <a:p>
            <a:pPr marL="0" indent="0">
              <a:buNone/>
            </a:pPr>
            <a:endParaRPr lang="en-US" altLang="ja-JP" dirty="0"/>
          </a:p>
          <a:p>
            <a:pPr marL="0" indent="0" algn="ctr">
              <a:buNone/>
            </a:pPr>
            <a:endParaRPr lang="en-US" altLang="ja-JP" sz="3200" dirty="0"/>
          </a:p>
          <a:p>
            <a:pPr marL="0" indent="0" algn="ctr">
              <a:buNone/>
            </a:pPr>
            <a:endParaRPr lang="en-US" altLang="ja-JP" sz="3200" dirty="0"/>
          </a:p>
        </p:txBody>
      </p:sp>
      <p:sp>
        <p:nvSpPr>
          <p:cNvPr id="4" name="スライド番号プレースホルダー 3">
            <a:extLst>
              <a:ext uri="{FF2B5EF4-FFF2-40B4-BE49-F238E27FC236}">
                <a16:creationId xmlns:a16="http://schemas.microsoft.com/office/drawing/2014/main" id="{400276AD-1924-704D-9271-C0843A5F32FE}"/>
              </a:ext>
            </a:extLst>
          </p:cNvPr>
          <p:cNvSpPr>
            <a:spLocks noGrp="1"/>
          </p:cNvSpPr>
          <p:nvPr>
            <p:ph type="sldNum" sz="quarter" idx="12"/>
          </p:nvPr>
        </p:nvSpPr>
        <p:spPr/>
        <p:txBody>
          <a:bodyPr/>
          <a:lstStyle/>
          <a:p>
            <a:fld id="{CA9259F1-6CA6-B243-B8B4-60489EF6CFAE}" type="slidenum">
              <a:rPr kumimoji="1" lang="ja-JP" altLang="en-US" smtClean="0"/>
              <a:t>2</a:t>
            </a:fld>
            <a:endParaRPr kumimoji="1" lang="ja-JP" altLang="en-US"/>
          </a:p>
        </p:txBody>
      </p:sp>
      <p:pic>
        <p:nvPicPr>
          <p:cNvPr id="5" name="図 4">
            <a:extLst>
              <a:ext uri="{FF2B5EF4-FFF2-40B4-BE49-F238E27FC236}">
                <a16:creationId xmlns:a16="http://schemas.microsoft.com/office/drawing/2014/main" id="{66C99D72-C39B-9649-BA9F-B76C600847A0}"/>
              </a:ext>
            </a:extLst>
          </p:cNvPr>
          <p:cNvPicPr>
            <a:picLocks noChangeAspect="1"/>
          </p:cNvPicPr>
          <p:nvPr/>
        </p:nvPicPr>
        <p:blipFill>
          <a:blip r:embed="rId3"/>
          <a:stretch>
            <a:fillRect/>
          </a:stretch>
        </p:blipFill>
        <p:spPr>
          <a:xfrm>
            <a:off x="2032000" y="3874931"/>
            <a:ext cx="5080000" cy="1587500"/>
          </a:xfrm>
          <a:prstGeom prst="rect">
            <a:avLst/>
          </a:prstGeom>
        </p:spPr>
      </p:pic>
    </p:spTree>
    <p:extLst>
      <p:ext uri="{BB962C8B-B14F-4D97-AF65-F5344CB8AC3E}">
        <p14:creationId xmlns:p14="http://schemas.microsoft.com/office/powerpoint/2010/main" val="1513088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C7EFA3-63DB-6941-8062-BA89574CD261}"/>
              </a:ext>
            </a:extLst>
          </p:cNvPr>
          <p:cNvSpPr>
            <a:spLocks noGrp="1"/>
          </p:cNvSpPr>
          <p:nvPr>
            <p:ph type="title"/>
          </p:nvPr>
        </p:nvSpPr>
        <p:spPr/>
        <p:txBody>
          <a:bodyPr/>
          <a:lstStyle/>
          <a:p>
            <a:r>
              <a:rPr lang="ja-JP" altLang="en-US"/>
              <a:t>ハッシュを用いた集合間類似検索の高速化</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CCA5B29-0D13-324F-8DA6-A644415D3484}"/>
                  </a:ext>
                </a:extLst>
              </p:cNvPr>
              <p:cNvSpPr>
                <a:spLocks noGrp="1"/>
              </p:cNvSpPr>
              <p:nvPr>
                <p:ph idx="1"/>
              </p:nvPr>
            </p:nvSpPr>
            <p:spPr>
              <a:xfrm>
                <a:off x="0" y="1376363"/>
                <a:ext cx="9144000" cy="5481637"/>
              </a:xfrm>
            </p:spPr>
            <p:txBody>
              <a:bodyPr>
                <a:normAutofit/>
              </a:bodyPr>
              <a:lstStyle/>
              <a:p>
                <a:r>
                  <a:rPr lang="en-US" altLang="ja-JP" b="1" dirty="0"/>
                  <a:t>Min-Hash</a:t>
                </a:r>
              </a:p>
              <a:p>
                <a:pPr lvl="1"/>
                <a:r>
                  <a:rPr lang="ja-JP" altLang="en-US"/>
                  <a:t>集合に対してコンパクトなスケッチを生成するハッシュ関数</a:t>
                </a:r>
                <a:endParaRPr lang="en-US" altLang="ja-JP" dirty="0"/>
              </a:p>
              <a:p>
                <a:pPr lvl="1"/>
                <a:r>
                  <a:rPr lang="en-US" altLang="ja-JP" dirty="0"/>
                  <a:t>2</a:t>
                </a:r>
                <a:r>
                  <a:rPr lang="ja-JP" altLang="en-US"/>
                  <a:t>つの集合のハッシュ値が一致する確率は</a:t>
                </a:r>
                <a:r>
                  <a:rPr lang="en-US" altLang="ja-JP" dirty="0"/>
                  <a:t>Jaccard</a:t>
                </a:r>
                <a:r>
                  <a:rPr lang="ja-JP" altLang="en-US"/>
                  <a:t>係数と等しい</a:t>
                </a:r>
                <a:endParaRPr lang="en-US" altLang="ja-JP" dirty="0"/>
              </a:p>
              <a:p>
                <a:pPr marL="0" indent="0">
                  <a:buNone/>
                </a:pPr>
                <a:endParaRPr lang="en-US" altLang="ja-JP" i="1" dirty="0">
                  <a:latin typeface="Cambria Math" panose="02040503050406030204" pitchFamily="18" charset="0"/>
                </a:endParaRPr>
              </a:p>
              <a:p>
                <a:pPr marL="0" indent="0">
                  <a:buNone/>
                </a:pPr>
                <a14:m>
                  <m:oMathPara xmlns:m="http://schemas.openxmlformats.org/officeDocument/2006/math">
                    <m:oMathParaPr>
                      <m:jc m:val="center"/>
                    </m:oMathParaPr>
                    <m:oMath xmlns:m="http://schemas.openxmlformats.org/officeDocument/2006/math">
                      <m:r>
                        <a:rPr lang="en-US" altLang="ja-JP" sz="2800" i="1">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𝑚h</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𝐴</m:t>
                              </m:r>
                            </m:e>
                          </m:d>
                          <m:r>
                            <a:rPr lang="en-US" altLang="ja-JP" sz="2800" i="1">
                              <a:latin typeface="Cambria Math" panose="02040503050406030204" pitchFamily="18" charset="0"/>
                            </a:rPr>
                            <m:t>=</m:t>
                          </m:r>
                          <m:r>
                            <a:rPr lang="en-US" altLang="ja-JP" sz="2800" i="1">
                              <a:latin typeface="Cambria Math" panose="02040503050406030204" pitchFamily="18" charset="0"/>
                            </a:rPr>
                            <m:t>𝑚h</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𝐵</m:t>
                              </m:r>
                            </m:e>
                          </m:d>
                        </m:e>
                      </m:d>
                      <m:r>
                        <a:rPr lang="en-US" altLang="ja-JP" sz="2800" i="1">
                          <a:latin typeface="Cambria Math" panose="02040503050406030204" pitchFamily="18" charset="0"/>
                        </a:rPr>
                        <m:t>=</m:t>
                      </m:r>
                      <m:f>
                        <m:fPr>
                          <m:ctrlPr>
                            <a:rPr lang="en-US" altLang="ja-JP" sz="2800" i="1">
                              <a:latin typeface="Cambria Math" panose="02040503050406030204" pitchFamily="18" charset="0"/>
                              <a:cs typeface="Times New Roman" panose="02020603050405020304" pitchFamily="18" charset="0"/>
                            </a:rPr>
                          </m:ctrlPr>
                        </m:fPr>
                        <m:num>
                          <m:r>
                            <a:rPr lang="en-US" altLang="ja-JP" sz="2800" i="1">
                              <a:latin typeface="Cambria Math" panose="02040503050406030204" pitchFamily="18" charset="0"/>
                              <a:cs typeface="Times New Roman" panose="02020603050405020304" pitchFamily="18" charset="0"/>
                            </a:rPr>
                            <m:t>|</m:t>
                          </m:r>
                          <m:r>
                            <a:rPr lang="en-US" altLang="ja-JP" sz="2800" i="1">
                              <a:latin typeface="Cambria Math" panose="02040503050406030204" pitchFamily="18" charset="0"/>
                              <a:cs typeface="Times New Roman" panose="02020603050405020304" pitchFamily="18" charset="0"/>
                            </a:rPr>
                            <m:t>𝐴</m:t>
                          </m:r>
                          <m:r>
                            <a:rPr lang="en-US" altLang="ja-JP" sz="2800" i="1">
                              <a:latin typeface="Cambria Math" panose="02040503050406030204" pitchFamily="18" charset="0"/>
                              <a:ea typeface="Cambria Math" panose="02040503050406030204" pitchFamily="18" charset="0"/>
                              <a:cs typeface="Times New Roman" panose="02020603050405020304" pitchFamily="18" charset="0"/>
                            </a:rPr>
                            <m:t>∩</m:t>
                          </m:r>
                          <m:r>
                            <a:rPr lang="en-US" altLang="ja-JP" sz="2800" i="1">
                              <a:latin typeface="Cambria Math" panose="02040503050406030204" pitchFamily="18" charset="0"/>
                              <a:ea typeface="Cambria Math" panose="02040503050406030204" pitchFamily="18" charset="0"/>
                              <a:cs typeface="Times New Roman" panose="02020603050405020304" pitchFamily="18" charset="0"/>
                            </a:rPr>
                            <m:t>𝐵</m:t>
                          </m:r>
                          <m:r>
                            <a:rPr lang="en-US" altLang="ja-JP" sz="2800" i="1">
                              <a:latin typeface="Cambria Math" panose="02040503050406030204" pitchFamily="18" charset="0"/>
                              <a:cs typeface="Times New Roman" panose="02020603050405020304" pitchFamily="18" charset="0"/>
                            </a:rPr>
                            <m:t>|</m:t>
                          </m:r>
                        </m:num>
                        <m:den>
                          <m:r>
                            <a:rPr lang="en-US" altLang="ja-JP" sz="2800" i="1">
                              <a:latin typeface="Cambria Math" panose="02040503050406030204" pitchFamily="18" charset="0"/>
                              <a:cs typeface="Times New Roman" panose="02020603050405020304" pitchFamily="18" charset="0"/>
                            </a:rPr>
                            <m:t>|</m:t>
                          </m:r>
                          <m:r>
                            <a:rPr lang="en-US" altLang="ja-JP" sz="2800" i="1">
                              <a:latin typeface="Cambria Math" panose="02040503050406030204" pitchFamily="18" charset="0"/>
                              <a:cs typeface="Times New Roman" panose="02020603050405020304" pitchFamily="18" charset="0"/>
                            </a:rPr>
                            <m:t>𝐴</m:t>
                          </m:r>
                          <m:r>
                            <a:rPr lang="en-US" altLang="ja-JP" sz="2800" i="1">
                              <a:latin typeface="Cambria Math" panose="02040503050406030204" pitchFamily="18" charset="0"/>
                              <a:ea typeface="Cambria Math" panose="02040503050406030204" pitchFamily="18" charset="0"/>
                              <a:cs typeface="Times New Roman" panose="02020603050405020304" pitchFamily="18" charset="0"/>
                            </a:rPr>
                            <m:t>∪</m:t>
                          </m:r>
                          <m:r>
                            <a:rPr lang="en-US" altLang="ja-JP" sz="2800" i="1">
                              <a:latin typeface="Cambria Math" panose="02040503050406030204" pitchFamily="18" charset="0"/>
                              <a:ea typeface="Cambria Math" panose="02040503050406030204" pitchFamily="18" charset="0"/>
                              <a:cs typeface="Times New Roman" panose="02020603050405020304" pitchFamily="18" charset="0"/>
                            </a:rPr>
                            <m:t>𝐵</m:t>
                          </m:r>
                          <m:r>
                            <a:rPr lang="en-US" altLang="ja-JP" sz="2800" i="1">
                              <a:latin typeface="Cambria Math" panose="02040503050406030204" pitchFamily="18" charset="0"/>
                              <a:cs typeface="Times New Roman" panose="02020603050405020304" pitchFamily="18" charset="0"/>
                            </a:rPr>
                            <m:t>|</m:t>
                          </m:r>
                        </m:den>
                      </m:f>
                    </m:oMath>
                  </m:oMathPara>
                </a14:m>
                <a:endParaRPr lang="en-US" altLang="ja-JP" dirty="0"/>
              </a:p>
            </p:txBody>
          </p:sp>
        </mc:Choice>
        <mc:Fallback xmlns="">
          <p:sp>
            <p:nvSpPr>
              <p:cNvPr id="3" name="コンテンツ プレースホルダー 2">
                <a:extLst>
                  <a:ext uri="{FF2B5EF4-FFF2-40B4-BE49-F238E27FC236}">
                    <a16:creationId xmlns:a16="http://schemas.microsoft.com/office/drawing/2014/main" id="{FCCA5B29-0D13-324F-8DA6-A644415D3484}"/>
                  </a:ext>
                </a:extLst>
              </p:cNvPr>
              <p:cNvSpPr>
                <a:spLocks noGrp="1" noRot="1" noChangeAspect="1" noMove="1" noResize="1" noEditPoints="1" noAdjustHandles="1" noChangeArrowheads="1" noChangeShapeType="1" noTextEdit="1"/>
              </p:cNvSpPr>
              <p:nvPr>
                <p:ph idx="1"/>
              </p:nvPr>
            </p:nvSpPr>
            <p:spPr>
              <a:xfrm>
                <a:off x="0" y="1376363"/>
                <a:ext cx="9144000" cy="5481637"/>
              </a:xfrm>
              <a:blipFill>
                <a:blip r:embed="rId3"/>
                <a:stretch>
                  <a:fillRect l="-833" t="-1620"/>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1B492B9D-498A-C743-A830-1D1AE2349419}"/>
              </a:ext>
            </a:extLst>
          </p:cNvPr>
          <p:cNvSpPr>
            <a:spLocks noGrp="1"/>
          </p:cNvSpPr>
          <p:nvPr>
            <p:ph type="sldNum" sz="quarter" idx="12"/>
          </p:nvPr>
        </p:nvSpPr>
        <p:spPr/>
        <p:txBody>
          <a:bodyPr/>
          <a:lstStyle/>
          <a:p>
            <a:fld id="{CA9259F1-6CA6-B243-B8B4-60489EF6CFAE}" type="slidenum">
              <a:rPr kumimoji="1" lang="ja-JP" altLang="en-US" smtClean="0"/>
              <a:t>3</a:t>
            </a:fld>
            <a:endParaRPr kumimoji="1" lang="ja-JP" altLang="en-US"/>
          </a:p>
        </p:txBody>
      </p:sp>
    </p:spTree>
    <p:extLst>
      <p:ext uri="{BB962C8B-B14F-4D97-AF65-F5344CB8AC3E}">
        <p14:creationId xmlns:p14="http://schemas.microsoft.com/office/powerpoint/2010/main" val="3006975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1AF154-0C54-1346-8C5F-D7C869198602}"/>
              </a:ext>
            </a:extLst>
          </p:cNvPr>
          <p:cNvSpPr>
            <a:spLocks noGrp="1"/>
          </p:cNvSpPr>
          <p:nvPr>
            <p:ph type="title"/>
          </p:nvPr>
        </p:nvSpPr>
        <p:spPr/>
        <p:txBody>
          <a:bodyPr/>
          <a:lstStyle/>
          <a:p>
            <a:r>
              <a:rPr kumimoji="1" lang="en-US" altLang="ja-JP" dirty="0"/>
              <a:t>Min-Hash</a:t>
            </a:r>
            <a:r>
              <a:rPr kumimoji="1" lang="ja-JP" altLang="en-US"/>
              <a:t>の計算</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1DA9E20E-424E-2840-98C5-F7EE1ADD308A}"/>
                  </a:ext>
                </a:extLst>
              </p:cNvPr>
              <p:cNvSpPr>
                <a:spLocks noGrp="1"/>
              </p:cNvSpPr>
              <p:nvPr>
                <p:ph idx="1"/>
              </p:nvPr>
            </p:nvSpPr>
            <p:spPr>
              <a:xfrm>
                <a:off x="0" y="1376363"/>
                <a:ext cx="9144000" cy="5481637"/>
              </a:xfrm>
            </p:spPr>
            <p:txBody>
              <a:bodyPr/>
              <a:lstStyle/>
              <a:p>
                <a:pPr marL="457200" indent="-457200">
                  <a:buFont typeface="+mj-lt"/>
                  <a:buAutoNum type="arabicPeriod"/>
                </a:pPr>
                <a:r>
                  <a:rPr lang="ja-JP" altLang="en-US"/>
                  <a:t>要素にランダムな値を割り当てる</a:t>
                </a:r>
                <a:endParaRPr lang="en-US" altLang="ja-JP" dirty="0"/>
              </a:p>
              <a:p>
                <a:pPr marL="457200" indent="-457200">
                  <a:buFont typeface="+mj-lt"/>
                  <a:buAutoNum type="arabicPeriod"/>
                </a:pPr>
                <a:r>
                  <a:rPr lang="ja-JP" altLang="en-US"/>
                  <a:t>集合の要素の最小の割り当て値をハッシュ値とする</a:t>
                </a:r>
                <a:endParaRPr lang="en-US" altLang="ja-JP" dirty="0"/>
              </a:p>
              <a:p>
                <a:endParaRPr lang="en-US" altLang="ja-JP" dirty="0"/>
              </a:p>
              <a:p>
                <a:r>
                  <a:rPr lang="ja-JP" altLang="en-US"/>
                  <a:t>多重集合の場合</a:t>
                </a:r>
                <a:endParaRPr lang="en-US" altLang="ja-JP" dirty="0"/>
              </a:p>
              <a:p>
                <a:pPr lvl="1"/>
                <a:r>
                  <a:rPr lang="ja-JP" altLang="en-US"/>
                  <a:t>同一要素を複数持つことがある</a:t>
                </a:r>
                <a:endParaRPr lang="en-US" altLang="ja-JP" dirty="0"/>
              </a:p>
              <a:p>
                <a:pPr lvl="1"/>
                <a:r>
                  <a:rPr lang="ja-JP" altLang="en-US"/>
                  <a:t>同じアルファベットに異なる割り当て値を与える</a:t>
                </a:r>
                <a:endParaRPr lang="en-US" altLang="ja-JP" dirty="0"/>
              </a:p>
              <a:p>
                <a:pPr marL="342900" lvl="1" indent="0">
                  <a:buNone/>
                </a:pPr>
                <a:r>
                  <a:rPr lang="en-US" altLang="ja-JP" dirty="0"/>
                  <a:t>	</a:t>
                </a:r>
                <a:r>
                  <a:rPr lang="ja-JP" altLang="en-US"/>
                  <a:t>例：</a:t>
                </a:r>
                <a14:m>
                  <m:oMath xmlns:m="http://schemas.openxmlformats.org/officeDocument/2006/math">
                    <m:r>
                      <m:rPr>
                        <m:sty m:val="p"/>
                      </m:rPr>
                      <a:rPr lang="en-US" altLang="ja-JP" b="0" i="0" dirty="0" smtClean="0">
                        <a:latin typeface="Cambria Math" panose="02040503050406030204" pitchFamily="18" charset="0"/>
                      </a:rPr>
                      <m:t>S</m:t>
                    </m:r>
                    <m:r>
                      <a:rPr lang="en-US" altLang="ja-JP" i="1" dirty="0">
                        <a:latin typeface="Cambria Math" panose="02040503050406030204" pitchFamily="18" charset="0"/>
                      </a:rPr>
                      <m:t>={</m:t>
                    </m:r>
                    <m:r>
                      <a:rPr lang="en-US" altLang="ja-JP" i="1" dirty="0">
                        <a:latin typeface="Cambria Math" panose="02040503050406030204" pitchFamily="18" charset="0"/>
                      </a:rPr>
                      <m:t>𝑎</m:t>
                    </m:r>
                    <m:r>
                      <a:rPr lang="en-US" altLang="ja-JP" i="1" dirty="0">
                        <a:latin typeface="Cambria Math" panose="02040503050406030204" pitchFamily="18" charset="0"/>
                      </a:rPr>
                      <m:t>,</m:t>
                    </m:r>
                    <m:r>
                      <a:rPr lang="en-US" altLang="ja-JP" i="1" dirty="0">
                        <a:latin typeface="Cambria Math" panose="02040503050406030204" pitchFamily="18" charset="0"/>
                      </a:rPr>
                      <m:t>𝑏</m:t>
                    </m:r>
                    <m:r>
                      <a:rPr lang="en-US" altLang="ja-JP" i="1" dirty="0">
                        <a:latin typeface="Cambria Math" panose="02040503050406030204" pitchFamily="18" charset="0"/>
                      </a:rPr>
                      <m:t>,</m:t>
                    </m:r>
                    <m:r>
                      <a:rPr lang="en-US" altLang="ja-JP" i="1" dirty="0">
                        <a:latin typeface="Cambria Math" panose="02040503050406030204" pitchFamily="18" charset="0"/>
                      </a:rPr>
                      <m:t>𝑐</m:t>
                    </m:r>
                    <m:r>
                      <a:rPr lang="en-US" altLang="ja-JP" i="1" dirty="0">
                        <a:latin typeface="Cambria Math" panose="02040503050406030204" pitchFamily="18" charset="0"/>
                      </a:rPr>
                      <m:t>,</m:t>
                    </m:r>
                    <m:r>
                      <a:rPr lang="en-US" altLang="ja-JP" i="1" dirty="0">
                        <a:latin typeface="Cambria Math" panose="02040503050406030204" pitchFamily="18" charset="0"/>
                      </a:rPr>
                      <m:t>𝑐</m:t>
                    </m:r>
                    <m:r>
                      <a:rPr lang="en-US" altLang="ja-JP" i="1" dirty="0">
                        <a:latin typeface="Cambria Math" panose="02040503050406030204" pitchFamily="18" charset="0"/>
                      </a:rPr>
                      <m:t>,</m:t>
                    </m:r>
                    <m:r>
                      <a:rPr lang="en-US" altLang="ja-JP" i="1" dirty="0">
                        <a:latin typeface="Cambria Math" panose="02040503050406030204" pitchFamily="18" charset="0"/>
                      </a:rPr>
                      <m:t>𝑑</m:t>
                    </m:r>
                    <m:r>
                      <a:rPr lang="en-US" altLang="ja-JP" i="1" dirty="0">
                        <a:latin typeface="Cambria Math" panose="02040503050406030204" pitchFamily="18" charset="0"/>
                      </a:rPr>
                      <m:t>,</m:t>
                    </m:r>
                    <m:r>
                      <a:rPr lang="en-US" altLang="ja-JP" i="1" dirty="0">
                        <a:latin typeface="Cambria Math" panose="02040503050406030204" pitchFamily="18" charset="0"/>
                      </a:rPr>
                      <m:t>𝑑</m:t>
                    </m:r>
                    <m:r>
                      <a:rPr lang="en-US" altLang="ja-JP" i="1" dirty="0">
                        <a:latin typeface="Cambria Math" panose="02040503050406030204" pitchFamily="18" charset="0"/>
                      </a:rPr>
                      <m:t>}</m:t>
                    </m:r>
                  </m:oMath>
                </a14:m>
                <a:endParaRPr lang="en-US" altLang="ja-JP" dirty="0"/>
              </a:p>
              <a:p>
                <a:endParaRPr lang="en-US" altLang="ja-JP" dirty="0"/>
              </a:p>
              <a:p>
                <a:pPr marL="0" indent="0">
                  <a:buNone/>
                </a:pPr>
                <a:endParaRPr lang="en-US" altLang="ja-JP" dirty="0"/>
              </a:p>
            </p:txBody>
          </p:sp>
        </mc:Choice>
        <mc:Fallback xmlns="">
          <p:sp>
            <p:nvSpPr>
              <p:cNvPr id="3" name="コンテンツ プレースホルダー 2">
                <a:extLst>
                  <a:ext uri="{FF2B5EF4-FFF2-40B4-BE49-F238E27FC236}">
                    <a16:creationId xmlns:a16="http://schemas.microsoft.com/office/drawing/2014/main" id="{1DA9E20E-424E-2840-98C5-F7EE1ADD308A}"/>
                  </a:ext>
                </a:extLst>
              </p:cNvPr>
              <p:cNvSpPr>
                <a:spLocks noGrp="1" noRot="1" noChangeAspect="1" noMove="1" noResize="1" noEditPoints="1" noAdjustHandles="1" noChangeArrowheads="1" noChangeShapeType="1" noTextEdit="1"/>
              </p:cNvSpPr>
              <p:nvPr>
                <p:ph idx="1"/>
              </p:nvPr>
            </p:nvSpPr>
            <p:spPr>
              <a:xfrm>
                <a:off x="0" y="1376363"/>
                <a:ext cx="9144000" cy="5481637"/>
              </a:xfrm>
              <a:blipFill>
                <a:blip r:embed="rId3"/>
                <a:stretch>
                  <a:fillRect l="-1111" t="-2315"/>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0024CF15-3A5A-714A-8E01-D9E2F761A8C9}"/>
              </a:ext>
            </a:extLst>
          </p:cNvPr>
          <p:cNvSpPr>
            <a:spLocks noGrp="1"/>
          </p:cNvSpPr>
          <p:nvPr>
            <p:ph type="sldNum" sz="quarter" idx="12"/>
          </p:nvPr>
        </p:nvSpPr>
        <p:spPr/>
        <p:txBody>
          <a:bodyPr/>
          <a:lstStyle/>
          <a:p>
            <a:fld id="{CA9259F1-6CA6-B243-B8B4-60489EF6CFAE}" type="slidenum">
              <a:rPr kumimoji="1" lang="ja-JP" altLang="en-US" smtClean="0"/>
              <a:t>4</a:t>
            </a:fld>
            <a:endParaRPr kumimoji="1" lang="ja-JP" altLang="en-US"/>
          </a:p>
        </p:txBody>
      </p:sp>
      <p:pic>
        <p:nvPicPr>
          <p:cNvPr id="6" name="図 5">
            <a:extLst>
              <a:ext uri="{FF2B5EF4-FFF2-40B4-BE49-F238E27FC236}">
                <a16:creationId xmlns:a16="http://schemas.microsoft.com/office/drawing/2014/main" id="{68016276-2A92-4346-9E3C-43512683160F}"/>
              </a:ext>
            </a:extLst>
          </p:cNvPr>
          <p:cNvPicPr>
            <a:picLocks noChangeAspect="1"/>
          </p:cNvPicPr>
          <p:nvPr/>
        </p:nvPicPr>
        <p:blipFill>
          <a:blip r:embed="rId4"/>
          <a:stretch>
            <a:fillRect/>
          </a:stretch>
        </p:blipFill>
        <p:spPr>
          <a:xfrm>
            <a:off x="1743456" y="4117181"/>
            <a:ext cx="5657088" cy="822356"/>
          </a:xfrm>
          <a:prstGeom prst="rect">
            <a:avLst/>
          </a:prstGeom>
        </p:spPr>
      </p:pic>
      <p:pic>
        <p:nvPicPr>
          <p:cNvPr id="7" name="図 6">
            <a:extLst>
              <a:ext uri="{FF2B5EF4-FFF2-40B4-BE49-F238E27FC236}">
                <a16:creationId xmlns:a16="http://schemas.microsoft.com/office/drawing/2014/main" id="{B788703A-63F8-CA4B-A7B7-5C65F9B849FE}"/>
              </a:ext>
            </a:extLst>
          </p:cNvPr>
          <p:cNvPicPr>
            <a:picLocks noChangeAspect="1"/>
          </p:cNvPicPr>
          <p:nvPr/>
        </p:nvPicPr>
        <p:blipFill>
          <a:blip r:embed="rId5"/>
          <a:stretch>
            <a:fillRect/>
          </a:stretch>
        </p:blipFill>
        <p:spPr>
          <a:xfrm>
            <a:off x="2443163" y="5064623"/>
            <a:ext cx="4029076" cy="1668290"/>
          </a:xfrm>
          <a:prstGeom prst="rect">
            <a:avLst/>
          </a:prstGeom>
        </p:spPr>
      </p:pic>
    </p:spTree>
    <p:extLst>
      <p:ext uri="{BB962C8B-B14F-4D97-AF65-F5344CB8AC3E}">
        <p14:creationId xmlns:p14="http://schemas.microsoft.com/office/powerpoint/2010/main" val="812495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599C3B-D732-C24C-9457-F213ECDE1325}"/>
              </a:ext>
            </a:extLst>
          </p:cNvPr>
          <p:cNvSpPr>
            <a:spLocks noGrp="1"/>
          </p:cNvSpPr>
          <p:nvPr>
            <p:ph type="title"/>
          </p:nvPr>
        </p:nvSpPr>
        <p:spPr/>
        <p:txBody>
          <a:bodyPr/>
          <a:lstStyle/>
          <a:p>
            <a:r>
              <a:rPr kumimoji="1" lang="ja-JP" altLang="en-US"/>
              <a:t>本研究の</a:t>
            </a:r>
            <a:r>
              <a:rPr lang="ja-JP" altLang="en-US"/>
              <a:t>内容</a:t>
            </a:r>
            <a:endParaRPr kumimoji="1" lang="ja-JP" altLang="en-US"/>
          </a:p>
        </p:txBody>
      </p:sp>
      <p:sp>
        <p:nvSpPr>
          <p:cNvPr id="3" name="コンテンツ プレースホルダー 2">
            <a:extLst>
              <a:ext uri="{FF2B5EF4-FFF2-40B4-BE49-F238E27FC236}">
                <a16:creationId xmlns:a16="http://schemas.microsoft.com/office/drawing/2014/main" id="{EF7A562E-C387-7A49-A3C2-9201BAA866E6}"/>
              </a:ext>
            </a:extLst>
          </p:cNvPr>
          <p:cNvSpPr>
            <a:spLocks noGrp="1"/>
          </p:cNvSpPr>
          <p:nvPr>
            <p:ph idx="1"/>
          </p:nvPr>
        </p:nvSpPr>
        <p:spPr>
          <a:xfrm>
            <a:off x="0" y="1376363"/>
            <a:ext cx="9144000" cy="5481637"/>
          </a:xfrm>
        </p:spPr>
        <p:txBody>
          <a:bodyPr/>
          <a:lstStyle/>
          <a:p>
            <a:r>
              <a:rPr lang="ja-JP" altLang="en-US"/>
              <a:t>スケッチの更新を効率化するため、動的に変化する集合に対する </a:t>
            </a:r>
            <a:r>
              <a:rPr lang="en" altLang="ja-JP" dirty="0"/>
              <a:t>Min-Hash </a:t>
            </a:r>
            <a:r>
              <a:rPr lang="ja-JP" altLang="en-US"/>
              <a:t>のハッシュ値計算方法を提案</a:t>
            </a:r>
            <a:endParaRPr lang="en-US" altLang="ja-JP" dirty="0"/>
          </a:p>
          <a:p>
            <a:pPr marL="342900" lvl="1" indent="0">
              <a:buNone/>
            </a:pPr>
            <a:endParaRPr lang="en-US" altLang="ja-JP" dirty="0"/>
          </a:p>
          <a:p>
            <a:pPr lvl="1"/>
            <a:endParaRPr lang="en-US" altLang="ja-JP" dirty="0"/>
          </a:p>
          <a:p>
            <a:r>
              <a:rPr kumimoji="1" lang="ja-JP" altLang="en-US"/>
              <a:t>スライディングウインドウで多重集合を取り扱える初めての手法である</a:t>
            </a:r>
            <a:r>
              <a:rPr kumimoji="1" lang="en-US" altLang="ja-JP" b="1" dirty="0"/>
              <a:t>SWMH</a:t>
            </a:r>
            <a:r>
              <a:rPr kumimoji="1" lang="ja-JP" altLang="en-US"/>
              <a:t>を提案</a:t>
            </a:r>
            <a:endParaRPr kumimoji="1" lang="en-US" altLang="ja-JP" dirty="0"/>
          </a:p>
          <a:p>
            <a:pPr lvl="1"/>
            <a:r>
              <a:rPr lang="ja-JP" altLang="en-US"/>
              <a:t>既存手法では、</a:t>
            </a:r>
            <a:r>
              <a:rPr lang="en-US" altLang="ja-JP" dirty="0">
                <a:solidFill>
                  <a:srgbClr val="FF0000"/>
                </a:solidFill>
              </a:rPr>
              <a:t>(1)SW</a:t>
            </a:r>
            <a:r>
              <a:rPr lang="ja-JP" altLang="en-US">
                <a:solidFill>
                  <a:srgbClr val="FF0000"/>
                </a:solidFill>
              </a:rPr>
              <a:t>で発生する要素の削除</a:t>
            </a:r>
            <a:r>
              <a:rPr lang="ja-JP" altLang="en-US"/>
              <a:t>と</a:t>
            </a:r>
            <a:r>
              <a:rPr lang="en-US" altLang="ja-JP" dirty="0">
                <a:solidFill>
                  <a:srgbClr val="0070C0"/>
                </a:solidFill>
              </a:rPr>
              <a:t>(2)</a:t>
            </a:r>
            <a:r>
              <a:rPr lang="ja-JP" altLang="en-US">
                <a:solidFill>
                  <a:srgbClr val="0070C0"/>
                </a:solidFill>
              </a:rPr>
              <a:t>多重集合</a:t>
            </a:r>
            <a:r>
              <a:rPr lang="ja-JP" altLang="en-US"/>
              <a:t>を同時に取り扱えない</a:t>
            </a:r>
            <a:endParaRPr lang="en-US" altLang="ja-JP" dirty="0"/>
          </a:p>
          <a:p>
            <a:pPr lvl="1"/>
            <a:r>
              <a:rPr kumimoji="1" lang="en-US" altLang="ja-JP" dirty="0"/>
              <a:t>SW</a:t>
            </a:r>
            <a:r>
              <a:rPr kumimoji="1" lang="ja-JP" altLang="en-US"/>
              <a:t>で</a:t>
            </a:r>
            <a:r>
              <a:rPr kumimoji="1" lang="en-US" altLang="ja-JP" dirty="0"/>
              <a:t>(</a:t>
            </a:r>
            <a:r>
              <a:rPr kumimoji="1" lang="ja-JP" altLang="en-US"/>
              <a:t>多重集合ではなく</a:t>
            </a:r>
            <a:r>
              <a:rPr kumimoji="1" lang="en-US" altLang="ja-JP" dirty="0"/>
              <a:t>)</a:t>
            </a:r>
            <a:r>
              <a:rPr kumimoji="1" lang="ja-JP" altLang="en-US"/>
              <a:t>集合を取り扱った</a:t>
            </a:r>
            <a:r>
              <a:rPr kumimoji="1" lang="en-US" altLang="ja-JP" dirty="0" err="1"/>
              <a:t>Datar</a:t>
            </a:r>
            <a:r>
              <a:rPr kumimoji="1" lang="ja-JP" altLang="en-US"/>
              <a:t>らの手法を拡張</a:t>
            </a:r>
            <a:endParaRPr kumimoji="1" lang="en-US" altLang="ja-JP" dirty="0"/>
          </a:p>
          <a:p>
            <a:pPr marL="342900" lvl="1" indent="0">
              <a:buNone/>
            </a:pPr>
            <a:endParaRPr kumimoji="1" lang="en-US" altLang="ja-JP" dirty="0"/>
          </a:p>
          <a:p>
            <a:pPr lvl="1"/>
            <a:endParaRPr kumimoji="1" lang="ja-JP" altLang="en-US"/>
          </a:p>
        </p:txBody>
      </p:sp>
      <p:sp>
        <p:nvSpPr>
          <p:cNvPr id="4" name="スライド番号プレースホルダー 3">
            <a:extLst>
              <a:ext uri="{FF2B5EF4-FFF2-40B4-BE49-F238E27FC236}">
                <a16:creationId xmlns:a16="http://schemas.microsoft.com/office/drawing/2014/main" id="{8D4CFA62-EBB4-1448-B36A-5EEDE72AD812}"/>
              </a:ext>
            </a:extLst>
          </p:cNvPr>
          <p:cNvSpPr>
            <a:spLocks noGrp="1"/>
          </p:cNvSpPr>
          <p:nvPr>
            <p:ph type="sldNum" sz="quarter" idx="12"/>
          </p:nvPr>
        </p:nvSpPr>
        <p:spPr/>
        <p:txBody>
          <a:bodyPr/>
          <a:lstStyle/>
          <a:p>
            <a:fld id="{CA9259F1-6CA6-B243-B8B4-60489EF6CFAE}" type="slidenum">
              <a:rPr kumimoji="1" lang="ja-JP" altLang="en-US" smtClean="0"/>
              <a:t>5</a:t>
            </a:fld>
            <a:endParaRPr kumimoji="1" lang="ja-JP" altLang="en-US"/>
          </a:p>
        </p:txBody>
      </p:sp>
    </p:spTree>
    <p:extLst>
      <p:ext uri="{BB962C8B-B14F-4D97-AF65-F5344CB8AC3E}">
        <p14:creationId xmlns:p14="http://schemas.microsoft.com/office/powerpoint/2010/main" val="3085938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86E848-8385-794C-8718-C3CECF8670E3}"/>
              </a:ext>
            </a:extLst>
          </p:cNvPr>
          <p:cNvSpPr>
            <a:spLocks noGrp="1"/>
          </p:cNvSpPr>
          <p:nvPr>
            <p:ph type="title"/>
          </p:nvPr>
        </p:nvSpPr>
        <p:spPr>
          <a:xfrm>
            <a:off x="0" y="34436"/>
            <a:ext cx="7989570" cy="1325563"/>
          </a:xfrm>
        </p:spPr>
        <p:txBody>
          <a:bodyPr/>
          <a:lstStyle/>
          <a:p>
            <a:r>
              <a:rPr kumimoji="1" lang="en-US" altLang="ja-JP" dirty="0" err="1"/>
              <a:t>Datar</a:t>
            </a:r>
            <a:r>
              <a:rPr kumimoji="1" lang="ja-JP" altLang="en-US"/>
              <a:t>らによる手法</a:t>
            </a:r>
          </a:p>
        </p:txBody>
      </p:sp>
      <p:sp>
        <p:nvSpPr>
          <p:cNvPr id="3" name="コンテンツ プレースホルダー 2">
            <a:extLst>
              <a:ext uri="{FF2B5EF4-FFF2-40B4-BE49-F238E27FC236}">
                <a16:creationId xmlns:a16="http://schemas.microsoft.com/office/drawing/2014/main" id="{8CEBA53D-74C6-F84B-AE17-9CD01179E617}"/>
              </a:ext>
            </a:extLst>
          </p:cNvPr>
          <p:cNvSpPr>
            <a:spLocks noGrp="1"/>
          </p:cNvSpPr>
          <p:nvPr>
            <p:ph idx="1"/>
          </p:nvPr>
        </p:nvSpPr>
        <p:spPr>
          <a:xfrm>
            <a:off x="0" y="1376363"/>
            <a:ext cx="9144000" cy="5481637"/>
          </a:xfrm>
        </p:spPr>
        <p:txBody>
          <a:bodyPr>
            <a:normAutofit/>
          </a:bodyPr>
          <a:lstStyle/>
          <a:p>
            <a:r>
              <a:rPr lang="ja-JP" altLang="en-US">
                <a:solidFill>
                  <a:srgbClr val="FF0000"/>
                </a:solidFill>
              </a:rPr>
              <a:t>将来的に最小値になり得ない要素を削除</a:t>
            </a:r>
            <a:endParaRPr lang="en-US" altLang="ja-JP" dirty="0">
              <a:solidFill>
                <a:srgbClr val="FF0000"/>
              </a:solidFill>
            </a:endParaRPr>
          </a:p>
          <a:p>
            <a:r>
              <a:rPr lang="ja-JP" altLang="en-US"/>
              <a:t>残りを</a:t>
            </a:r>
            <a:r>
              <a:rPr lang="en-US" altLang="ja-JP" dirty="0" err="1"/>
              <a:t>Minlist</a:t>
            </a:r>
            <a:r>
              <a:rPr lang="ja-JP" altLang="en-US"/>
              <a:t>で管理し、</a:t>
            </a:r>
            <a:r>
              <a:rPr lang="en-US" altLang="ja-JP" dirty="0" err="1"/>
              <a:t>Minlist</a:t>
            </a:r>
            <a:r>
              <a:rPr lang="ja-JP" altLang="en-US"/>
              <a:t>の最小値をハッシュ値とする</a:t>
            </a:r>
            <a:endParaRPr lang="en-US" altLang="ja-JP" dirty="0">
              <a:solidFill>
                <a:srgbClr val="FF0000"/>
              </a:solidFill>
            </a:endParaRPr>
          </a:p>
          <a:p>
            <a:r>
              <a:rPr lang="ja-JP" altLang="en-US"/>
              <a:t>最小値を</a:t>
            </a:r>
            <a:r>
              <a:rPr lang="en-US" altLang="ja-JP" dirty="0" err="1"/>
              <a:t>Minlist</a:t>
            </a:r>
            <a:r>
              <a:rPr lang="ja-JP" altLang="en-US"/>
              <a:t>から選択することでハッシュ値更新を高速化</a:t>
            </a:r>
            <a:endParaRPr lang="en-US" altLang="ja-JP" dirty="0">
              <a:solidFill>
                <a:srgbClr val="FF0000"/>
              </a:solidFill>
            </a:endParaRPr>
          </a:p>
          <a:p>
            <a:endParaRPr lang="en-US" altLang="ja-JP" dirty="0"/>
          </a:p>
          <a:p>
            <a:endParaRPr lang="en-US" altLang="ja-JP" dirty="0"/>
          </a:p>
          <a:p>
            <a:endParaRPr lang="en-US" altLang="ja-JP" dirty="0"/>
          </a:p>
          <a:p>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lgn="ctr">
              <a:buNone/>
            </a:pPr>
            <a:endParaRPr lang="en-US" altLang="ja-JP" b="1" dirty="0">
              <a:solidFill>
                <a:srgbClr val="FF0000"/>
              </a:solidFill>
            </a:endParaRPr>
          </a:p>
          <a:p>
            <a:endParaRPr lang="en-US" altLang="ja-JP" dirty="0"/>
          </a:p>
        </p:txBody>
      </p:sp>
      <p:sp>
        <p:nvSpPr>
          <p:cNvPr id="4" name="スライド番号プレースホルダー 3">
            <a:extLst>
              <a:ext uri="{FF2B5EF4-FFF2-40B4-BE49-F238E27FC236}">
                <a16:creationId xmlns:a16="http://schemas.microsoft.com/office/drawing/2014/main" id="{A8C1EC4B-DF26-AC44-872A-2C5F28DABD54}"/>
              </a:ext>
            </a:extLst>
          </p:cNvPr>
          <p:cNvSpPr>
            <a:spLocks noGrp="1"/>
          </p:cNvSpPr>
          <p:nvPr>
            <p:ph type="sldNum" sz="quarter" idx="12"/>
          </p:nvPr>
        </p:nvSpPr>
        <p:spPr/>
        <p:txBody>
          <a:bodyPr/>
          <a:lstStyle/>
          <a:p>
            <a:fld id="{CA9259F1-6CA6-B243-B8B4-60489EF6CFAE}" type="slidenum">
              <a:rPr kumimoji="1" lang="ja-JP" altLang="en-US" smtClean="0"/>
              <a:t>6</a:t>
            </a:fld>
            <a:endParaRPr kumimoji="1" lang="ja-JP" altLang="en-US"/>
          </a:p>
        </p:txBody>
      </p:sp>
      <p:pic>
        <p:nvPicPr>
          <p:cNvPr id="15" name="図 14">
            <a:extLst>
              <a:ext uri="{FF2B5EF4-FFF2-40B4-BE49-F238E27FC236}">
                <a16:creationId xmlns:a16="http://schemas.microsoft.com/office/drawing/2014/main" id="{5CFE6DB9-68EE-C547-8820-AA177A2D95FA}"/>
              </a:ext>
            </a:extLst>
          </p:cNvPr>
          <p:cNvPicPr>
            <a:picLocks noChangeAspect="1"/>
          </p:cNvPicPr>
          <p:nvPr/>
        </p:nvPicPr>
        <p:blipFill>
          <a:blip r:embed="rId3"/>
          <a:stretch>
            <a:fillRect/>
          </a:stretch>
        </p:blipFill>
        <p:spPr>
          <a:xfrm>
            <a:off x="0" y="3918353"/>
            <a:ext cx="9144000" cy="1540656"/>
          </a:xfrm>
          <a:prstGeom prst="rect">
            <a:avLst/>
          </a:prstGeom>
        </p:spPr>
      </p:pic>
      <p:sp>
        <p:nvSpPr>
          <p:cNvPr id="6" name="テキスト ボックス 5">
            <a:extLst>
              <a:ext uri="{FF2B5EF4-FFF2-40B4-BE49-F238E27FC236}">
                <a16:creationId xmlns:a16="http://schemas.microsoft.com/office/drawing/2014/main" id="{7D7FD584-0025-3A4F-93E2-46214BDE4726}"/>
              </a:ext>
            </a:extLst>
          </p:cNvPr>
          <p:cNvSpPr txBox="1"/>
          <p:nvPr/>
        </p:nvSpPr>
        <p:spPr>
          <a:xfrm>
            <a:off x="3634740" y="512551"/>
            <a:ext cx="3877985" cy="369332"/>
          </a:xfrm>
          <a:prstGeom prst="rect">
            <a:avLst/>
          </a:prstGeom>
          <a:noFill/>
        </p:spPr>
        <p:txBody>
          <a:bodyPr wrap="none" rtlCol="0">
            <a:spAutoFit/>
          </a:bodyPr>
          <a:lstStyle/>
          <a:p>
            <a:r>
              <a:rPr lang="ja-JP" altLang="en-US" b="1">
                <a:solidFill>
                  <a:srgbClr val="FF0000"/>
                </a:solidFill>
              </a:rPr>
              <a:t>多重集合を取り扱うことができない</a:t>
            </a:r>
            <a:endParaRPr kumimoji="1" lang="ja-JP" altLang="en-US"/>
          </a:p>
        </p:txBody>
      </p:sp>
      <p:sp>
        <p:nvSpPr>
          <p:cNvPr id="7" name="テキスト ボックス 6">
            <a:extLst>
              <a:ext uri="{FF2B5EF4-FFF2-40B4-BE49-F238E27FC236}">
                <a16:creationId xmlns:a16="http://schemas.microsoft.com/office/drawing/2014/main" id="{3075DB94-844E-0441-AEFC-942BE6DFF652}"/>
              </a:ext>
            </a:extLst>
          </p:cNvPr>
          <p:cNvSpPr txBox="1"/>
          <p:nvPr/>
        </p:nvSpPr>
        <p:spPr>
          <a:xfrm>
            <a:off x="343117" y="3088093"/>
            <a:ext cx="8613255" cy="46166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ja-JP" altLang="en-US" sz="2400" b="1">
                <a:solidFill>
                  <a:srgbClr val="FF0000"/>
                </a:solidFill>
              </a:rPr>
              <a:t>最小値になり得ない条件</a:t>
            </a:r>
            <a:r>
              <a:rPr lang="en-US" altLang="ja-JP" sz="2400" b="1" dirty="0">
                <a:solidFill>
                  <a:srgbClr val="FF0000"/>
                </a:solidFill>
              </a:rPr>
              <a:t> : </a:t>
            </a:r>
            <a:r>
              <a:rPr lang="ja-JP" altLang="en-US" sz="2400" b="1">
                <a:solidFill>
                  <a:srgbClr val="FF0000"/>
                </a:solidFill>
              </a:rPr>
              <a:t>自分より後ろに小さい要素が存在</a:t>
            </a:r>
            <a:endParaRPr lang="en-US" altLang="ja-JP" sz="2400" b="1" dirty="0">
              <a:solidFill>
                <a:srgbClr val="FF0000"/>
              </a:solidFill>
            </a:endParaRPr>
          </a:p>
        </p:txBody>
      </p:sp>
    </p:spTree>
    <p:extLst>
      <p:ext uri="{BB962C8B-B14F-4D97-AF65-F5344CB8AC3E}">
        <p14:creationId xmlns:p14="http://schemas.microsoft.com/office/powerpoint/2010/main" val="194854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D4E8FD-ACCE-8847-9719-BEB3E605BB51}"/>
              </a:ext>
            </a:extLst>
          </p:cNvPr>
          <p:cNvSpPr>
            <a:spLocks noGrp="1"/>
          </p:cNvSpPr>
          <p:nvPr>
            <p:ph type="title"/>
          </p:nvPr>
        </p:nvSpPr>
        <p:spPr/>
        <p:txBody>
          <a:bodyPr/>
          <a:lstStyle/>
          <a:p>
            <a:r>
              <a:rPr kumimoji="1" lang="ja-JP" altLang="en-US"/>
              <a:t>多重集合の難しさ</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6594550-16CC-4143-AA25-E80A9E53859B}"/>
                  </a:ext>
                </a:extLst>
              </p:cNvPr>
              <p:cNvSpPr>
                <a:spLocks noGrp="1"/>
              </p:cNvSpPr>
              <p:nvPr>
                <p:ph idx="1"/>
              </p:nvPr>
            </p:nvSpPr>
            <p:spPr>
              <a:xfrm>
                <a:off x="0" y="1376363"/>
                <a:ext cx="9144000" cy="5481637"/>
              </a:xfrm>
            </p:spPr>
            <p:txBody>
              <a:bodyPr>
                <a:normAutofit/>
              </a:bodyPr>
              <a:lstStyle/>
              <a:p>
                <a:r>
                  <a:rPr kumimoji="1" lang="ja-JP" altLang="en-US"/>
                  <a:t>多重度によってラベルの割り当て値が変化する</a:t>
                </a:r>
                <a:endParaRPr kumimoji="1" lang="en-US" altLang="ja-JP" dirty="0"/>
              </a:p>
              <a:p>
                <a:pPr marL="0" indent="0">
                  <a:buNone/>
                </a:pPr>
                <a:r>
                  <a:rPr lang="ja-JP" altLang="en-US"/>
                  <a:t>→</a:t>
                </a:r>
                <a:r>
                  <a:rPr lang="ja-JP" altLang="en-US">
                    <a:solidFill>
                      <a:srgbClr val="FF0000"/>
                    </a:solidFill>
                  </a:rPr>
                  <a:t>最小値になり得るかの判定が難しい</a:t>
                </a:r>
                <a:endParaRPr lang="en-US" altLang="ja-JP" dirty="0">
                  <a:solidFill>
                    <a:srgbClr val="FF0000"/>
                  </a:solidFill>
                </a:endParaRPr>
              </a:p>
              <a:p>
                <a:pPr marL="0" indent="0">
                  <a:buNone/>
                </a:pPr>
                <a:endParaRPr lang="en-US" altLang="ja-JP" dirty="0">
                  <a:solidFill>
                    <a:srgbClr val="FF0000"/>
                  </a:solidFill>
                </a:endParaRPr>
              </a:p>
              <a:p>
                <a:r>
                  <a:rPr lang="en-US" altLang="ja-JP" dirty="0"/>
                  <a:t>SW</a:t>
                </a:r>
                <a:r>
                  <a:rPr lang="ja-JP" altLang="en-US"/>
                  <a:t>内において先頭から</a:t>
                </a:r>
                <a14:m>
                  <m:oMath xmlns:m="http://schemas.openxmlformats.org/officeDocument/2006/math">
                    <m:r>
                      <a:rPr lang="en-US" altLang="ja-JP" i="1">
                        <a:latin typeface="Cambria Math" panose="02040503050406030204" pitchFamily="18" charset="0"/>
                      </a:rPr>
                      <m:t>𝑖</m:t>
                    </m:r>
                  </m:oMath>
                </a14:m>
                <a:r>
                  <a:rPr lang="ja-JP" altLang="en-US"/>
                  <a:t>番目のアルファベット</a:t>
                </a:r>
                <a14:m>
                  <m:oMath xmlns:m="http://schemas.openxmlformats.org/officeDocument/2006/math">
                    <m:r>
                      <a:rPr lang="en-US" altLang="ja-JP" i="1">
                        <a:latin typeface="Cambria Math" panose="02040503050406030204" pitchFamily="18" charset="0"/>
                      </a:rPr>
                      <m:t>𝑎</m:t>
                    </m:r>
                  </m:oMath>
                </a14:m>
                <a:r>
                  <a:rPr lang="ja-JP" altLang="en-US"/>
                  <a:t>を</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𝑖</m:t>
                        </m:r>
                      </m:sub>
                    </m:sSub>
                  </m:oMath>
                </a14:m>
                <a:r>
                  <a:rPr lang="ja-JP" altLang="en-US"/>
                  <a:t>とする</a:t>
                </a:r>
                <a:endParaRPr lang="en-US" altLang="ja-JP" dirty="0">
                  <a:solidFill>
                    <a:srgbClr val="FF0000"/>
                  </a:solidFill>
                </a:endParaRPr>
              </a:p>
              <a:p>
                <a:r>
                  <a:rPr lang="ja-JP" altLang="en-US">
                    <a:solidFill>
                      <a:schemeClr val="tx1"/>
                    </a:solidFill>
                  </a:rPr>
                  <a:t>時刻</a:t>
                </a:r>
                <a:r>
                  <a:rPr lang="en-US" altLang="ja-JP" dirty="0">
                    <a:solidFill>
                      <a:schemeClr val="tx1"/>
                    </a:solidFill>
                  </a:rPr>
                  <a:t> t</a:t>
                </a:r>
                <a:r>
                  <a:rPr lang="ja-JP" altLang="en-US">
                    <a:solidFill>
                      <a:schemeClr val="tx1"/>
                    </a:solidFill>
                  </a:rPr>
                  <a:t>の時、</a:t>
                </a:r>
                <a14:m>
                  <m:oMath xmlns:m="http://schemas.openxmlformats.org/officeDocument/2006/math">
                    <m:r>
                      <a:rPr lang="en-US" altLang="ja-JP" b="0" i="1" smtClean="0">
                        <a:solidFill>
                          <a:schemeClr val="tx1"/>
                        </a:solidFill>
                        <a:latin typeface="Cambria Math" panose="02040503050406030204" pitchFamily="18" charset="0"/>
                      </a:rPr>
                      <m:t>𝑎</m:t>
                    </m:r>
                  </m:oMath>
                </a14:m>
                <a:r>
                  <a:rPr lang="ja-JP" altLang="en-US">
                    <a:solidFill>
                      <a:schemeClr val="tx1"/>
                    </a:solidFill>
                  </a:rPr>
                  <a:t>の後方に小さい値を持つ</a:t>
                </a:r>
                <a14:m>
                  <m:oMath xmlns:m="http://schemas.openxmlformats.org/officeDocument/2006/math">
                    <m:r>
                      <a:rPr lang="en-US" altLang="ja-JP" b="0" i="1" smtClean="0">
                        <a:solidFill>
                          <a:schemeClr val="tx1"/>
                        </a:solidFill>
                        <a:latin typeface="Cambria Math" panose="02040503050406030204" pitchFamily="18" charset="0"/>
                      </a:rPr>
                      <m:t>𝑏</m:t>
                    </m:r>
                  </m:oMath>
                </a14:m>
                <a:r>
                  <a:rPr lang="ja-JP" altLang="en-US">
                    <a:solidFill>
                      <a:schemeClr val="tx1"/>
                    </a:solidFill>
                  </a:rPr>
                  <a:t>が存在</a:t>
                </a:r>
                <a:endParaRPr lang="en-US" altLang="ja-JP" dirty="0">
                  <a:solidFill>
                    <a:schemeClr val="tx1"/>
                  </a:solidFill>
                </a:endParaRPr>
              </a:p>
              <a:p>
                <a:r>
                  <a:rPr lang="en-US" altLang="ja-JP" dirty="0">
                    <a:solidFill>
                      <a:schemeClr val="tx1"/>
                    </a:solidFill>
                  </a:rPr>
                  <a:t>t+3</a:t>
                </a:r>
                <a:r>
                  <a:rPr lang="ja-JP" altLang="en-US">
                    <a:solidFill>
                      <a:schemeClr val="tx1"/>
                    </a:solidFill>
                  </a:rPr>
                  <a:t>の時</a:t>
                </a:r>
                <a:endParaRPr lang="en-US" altLang="ja-JP" dirty="0">
                  <a:solidFill>
                    <a:schemeClr val="tx1"/>
                  </a:solidFill>
                </a:endParaRPr>
              </a:p>
              <a:p>
                <a:pPr lvl="1"/>
                <a:r>
                  <a:rPr lang="ja-JP" altLang="en-US">
                    <a:solidFill>
                      <a:schemeClr val="tx1"/>
                    </a:solidFill>
                  </a:rPr>
                  <a:t>後ろの</a:t>
                </a:r>
                <a14:m>
                  <m:oMath xmlns:m="http://schemas.openxmlformats.org/officeDocument/2006/math">
                    <m:r>
                      <a:rPr lang="en-US" altLang="ja-JP" i="1" smtClean="0">
                        <a:solidFill>
                          <a:schemeClr val="tx1"/>
                        </a:solidFill>
                        <a:latin typeface="Cambria Math" panose="02040503050406030204" pitchFamily="18" charset="0"/>
                      </a:rPr>
                      <m:t>𝑏</m:t>
                    </m:r>
                  </m:oMath>
                </a14:m>
                <a:r>
                  <a:rPr lang="ja-JP" altLang="en-US">
                    <a:solidFill>
                      <a:schemeClr val="tx1"/>
                    </a:solidFill>
                  </a:rPr>
                  <a:t>が</a:t>
                </a:r>
                <a:r>
                  <a:rPr lang="en-US" altLang="ja-JP" dirty="0">
                    <a:solidFill>
                      <a:schemeClr val="tx1"/>
                    </a:solidFill>
                  </a:rPr>
                  <a:t>1</a:t>
                </a:r>
                <a:r>
                  <a:rPr lang="ja-JP" altLang="en-US">
                    <a:solidFill>
                      <a:schemeClr val="tx1"/>
                    </a:solidFill>
                  </a:rPr>
                  <a:t>から</a:t>
                </a:r>
                <a:r>
                  <a:rPr lang="en-US" altLang="ja-JP" dirty="0">
                    <a:solidFill>
                      <a:schemeClr val="tx1"/>
                    </a:solidFill>
                  </a:rPr>
                  <a:t>5</a:t>
                </a:r>
                <a:r>
                  <a:rPr lang="ja-JP" altLang="en-US">
                    <a:solidFill>
                      <a:schemeClr val="tx1"/>
                    </a:solidFill>
                  </a:rPr>
                  <a:t>に変化する</a:t>
                </a:r>
                <a:endParaRPr lang="en-US" altLang="ja-JP" dirty="0">
                  <a:solidFill>
                    <a:schemeClr val="tx1"/>
                  </a:solidFill>
                </a:endParaRPr>
              </a:p>
              <a:p>
                <a:pPr lvl="1"/>
                <a14:m>
                  <m:oMath xmlns:m="http://schemas.openxmlformats.org/officeDocument/2006/math">
                    <m:r>
                      <a:rPr lang="en-US" altLang="ja-JP" i="1">
                        <a:solidFill>
                          <a:schemeClr val="tx1"/>
                        </a:solidFill>
                        <a:latin typeface="Cambria Math" panose="02040503050406030204" pitchFamily="18" charset="0"/>
                      </a:rPr>
                      <m:t>𝑎</m:t>
                    </m:r>
                  </m:oMath>
                </a14:m>
                <a:r>
                  <a:rPr lang="ja-JP" altLang="en-US">
                    <a:solidFill>
                      <a:schemeClr val="tx1"/>
                    </a:solidFill>
                  </a:rPr>
                  <a:t>は最小値になる</a:t>
                </a:r>
                <a:endParaRPr lang="en-US" altLang="ja-JP" dirty="0">
                  <a:solidFill>
                    <a:schemeClr val="tx1"/>
                  </a:solidFill>
                </a:endParaRPr>
              </a:p>
              <a:p>
                <a:endParaRPr lang="en-US" altLang="ja-JP" dirty="0"/>
              </a:p>
              <a:p>
                <a:endParaRPr lang="en-US" altLang="ja-JP" dirty="0">
                  <a:solidFill>
                    <a:srgbClr val="FF0000"/>
                  </a:solidFill>
                </a:endParaRPr>
              </a:p>
              <a:p>
                <a:pPr marL="0" indent="0" algn="ctr">
                  <a:buNone/>
                </a:pPr>
                <a:endParaRPr kumimoji="1" lang="en-US" altLang="ja-JP" sz="3200" b="1" dirty="0"/>
              </a:p>
              <a:p>
                <a:pPr marL="0" indent="0" algn="ctr">
                  <a:buNone/>
                </a:pPr>
                <a:endParaRPr kumimoji="1" lang="en-US" altLang="ja-JP" sz="3200" b="1" dirty="0"/>
              </a:p>
              <a:p>
                <a:pPr marL="0" indent="0" algn="ctr">
                  <a:buNone/>
                </a:pPr>
                <a:endParaRPr kumimoji="1" lang="en-US" altLang="ja-JP" sz="3200" b="1" dirty="0"/>
              </a:p>
            </p:txBody>
          </p:sp>
        </mc:Choice>
        <mc:Fallback xmlns="">
          <p:sp>
            <p:nvSpPr>
              <p:cNvPr id="3" name="コンテンツ プレースホルダー 2">
                <a:extLst>
                  <a:ext uri="{FF2B5EF4-FFF2-40B4-BE49-F238E27FC236}">
                    <a16:creationId xmlns:a16="http://schemas.microsoft.com/office/drawing/2014/main" id="{66594550-16CC-4143-AA25-E80A9E53859B}"/>
                  </a:ext>
                </a:extLst>
              </p:cNvPr>
              <p:cNvSpPr>
                <a:spLocks noGrp="1" noRot="1" noChangeAspect="1" noMove="1" noResize="1" noEditPoints="1" noAdjustHandles="1" noChangeArrowheads="1" noChangeShapeType="1" noTextEdit="1"/>
              </p:cNvSpPr>
              <p:nvPr>
                <p:ph idx="1"/>
              </p:nvPr>
            </p:nvSpPr>
            <p:spPr>
              <a:xfrm>
                <a:off x="0" y="1376363"/>
                <a:ext cx="9144000" cy="5481637"/>
              </a:xfrm>
              <a:blipFill>
                <a:blip r:embed="rId3"/>
                <a:stretch>
                  <a:fillRect l="-972" t="-1620"/>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7CA61007-781B-C146-9196-98998AA0A3D7}"/>
              </a:ext>
            </a:extLst>
          </p:cNvPr>
          <p:cNvSpPr>
            <a:spLocks noGrp="1"/>
          </p:cNvSpPr>
          <p:nvPr>
            <p:ph type="sldNum" sz="quarter" idx="12"/>
          </p:nvPr>
        </p:nvSpPr>
        <p:spPr/>
        <p:txBody>
          <a:bodyPr/>
          <a:lstStyle/>
          <a:p>
            <a:fld id="{CA9259F1-6CA6-B243-B8B4-60489EF6CFAE}" type="slidenum">
              <a:rPr kumimoji="1" lang="ja-JP" altLang="en-US" smtClean="0"/>
              <a:t>7</a:t>
            </a:fld>
            <a:endParaRPr kumimoji="1" lang="ja-JP" altLang="en-US"/>
          </a:p>
        </p:txBody>
      </p:sp>
      <p:pic>
        <p:nvPicPr>
          <p:cNvPr id="6" name="図 5">
            <a:extLst>
              <a:ext uri="{FF2B5EF4-FFF2-40B4-BE49-F238E27FC236}">
                <a16:creationId xmlns:a16="http://schemas.microsoft.com/office/drawing/2014/main" id="{D39486CF-532E-A044-A313-E8C4B98B24A0}"/>
              </a:ext>
            </a:extLst>
          </p:cNvPr>
          <p:cNvPicPr>
            <a:picLocks noChangeAspect="1"/>
          </p:cNvPicPr>
          <p:nvPr/>
        </p:nvPicPr>
        <p:blipFill>
          <a:blip r:embed="rId4"/>
          <a:stretch>
            <a:fillRect/>
          </a:stretch>
        </p:blipFill>
        <p:spPr>
          <a:xfrm>
            <a:off x="3033707" y="4314824"/>
            <a:ext cx="5699080" cy="2447927"/>
          </a:xfrm>
          <a:prstGeom prst="rect">
            <a:avLst/>
          </a:prstGeom>
        </p:spPr>
      </p:pic>
      <p:graphicFrame>
        <p:nvGraphicFramePr>
          <p:cNvPr id="10" name="表 9">
            <a:extLst>
              <a:ext uri="{FF2B5EF4-FFF2-40B4-BE49-F238E27FC236}">
                <a16:creationId xmlns:a16="http://schemas.microsoft.com/office/drawing/2014/main" id="{E63D0F50-6C7D-DE46-971E-934028D7815E}"/>
              </a:ext>
            </a:extLst>
          </p:cNvPr>
          <p:cNvGraphicFramePr>
            <a:graphicFrameLocks noGrp="1"/>
          </p:cNvGraphicFramePr>
          <p:nvPr>
            <p:extLst>
              <p:ext uri="{D42A27DB-BD31-4B8C-83A1-F6EECF244321}">
                <p14:modId xmlns:p14="http://schemas.microsoft.com/office/powerpoint/2010/main" val="891715695"/>
              </p:ext>
            </p:extLst>
          </p:nvPr>
        </p:nvGraphicFramePr>
        <p:xfrm>
          <a:off x="3253608" y="4314823"/>
          <a:ext cx="4275906" cy="1072354"/>
        </p:xfrm>
        <a:graphic>
          <a:graphicData uri="http://schemas.openxmlformats.org/drawingml/2006/table">
            <a:tbl>
              <a:tblPr firstRow="1" bandRow="1">
                <a:tableStyleId>{2D5ABB26-0587-4C30-8999-92F81FD0307C}</a:tableStyleId>
              </a:tblPr>
              <a:tblGrid>
                <a:gridCol w="4275906">
                  <a:extLst>
                    <a:ext uri="{9D8B030D-6E8A-4147-A177-3AD203B41FA5}">
                      <a16:colId xmlns:a16="http://schemas.microsoft.com/office/drawing/2014/main" val="1651023974"/>
                    </a:ext>
                  </a:extLst>
                </a:gridCol>
              </a:tblGrid>
              <a:tr h="1072354">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3997391"/>
                  </a:ext>
                </a:extLst>
              </a:tr>
            </a:tbl>
          </a:graphicData>
        </a:graphic>
      </p:graphicFrame>
      <p:graphicFrame>
        <p:nvGraphicFramePr>
          <p:cNvPr id="12" name="表 11">
            <a:extLst>
              <a:ext uri="{FF2B5EF4-FFF2-40B4-BE49-F238E27FC236}">
                <a16:creationId xmlns:a16="http://schemas.microsoft.com/office/drawing/2014/main" id="{EA8F6710-6F55-7A43-959D-599C81DC5574}"/>
              </a:ext>
            </a:extLst>
          </p:cNvPr>
          <p:cNvGraphicFramePr>
            <a:graphicFrameLocks noGrp="1"/>
          </p:cNvGraphicFramePr>
          <p:nvPr>
            <p:extLst>
              <p:ext uri="{D42A27DB-BD31-4B8C-83A1-F6EECF244321}">
                <p14:modId xmlns:p14="http://schemas.microsoft.com/office/powerpoint/2010/main" val="751070381"/>
              </p:ext>
            </p:extLst>
          </p:nvPr>
        </p:nvGraphicFramePr>
        <p:xfrm>
          <a:off x="3148833" y="5785647"/>
          <a:ext cx="5583954" cy="977104"/>
        </p:xfrm>
        <a:graphic>
          <a:graphicData uri="http://schemas.openxmlformats.org/drawingml/2006/table">
            <a:tbl>
              <a:tblPr firstRow="1" bandRow="1">
                <a:tableStyleId>{2D5ABB26-0587-4C30-8999-92F81FD0307C}</a:tableStyleId>
              </a:tblPr>
              <a:tblGrid>
                <a:gridCol w="5583954">
                  <a:extLst>
                    <a:ext uri="{9D8B030D-6E8A-4147-A177-3AD203B41FA5}">
                      <a16:colId xmlns:a16="http://schemas.microsoft.com/office/drawing/2014/main" val="1651023974"/>
                    </a:ext>
                  </a:extLst>
                </a:gridCol>
              </a:tblGrid>
              <a:tr h="977104">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3997391"/>
                  </a:ext>
                </a:extLst>
              </a:tr>
            </a:tbl>
          </a:graphicData>
        </a:graphic>
      </p:graphicFrame>
      <p:cxnSp>
        <p:nvCxnSpPr>
          <p:cNvPr id="14" name="直線矢印コネクタ 13">
            <a:extLst>
              <a:ext uri="{FF2B5EF4-FFF2-40B4-BE49-F238E27FC236}">
                <a16:creationId xmlns:a16="http://schemas.microsoft.com/office/drawing/2014/main" id="{1C77A953-00FB-3748-9250-BA893A4467BB}"/>
              </a:ext>
            </a:extLst>
          </p:cNvPr>
          <p:cNvCxnSpPr>
            <a:cxnSpLocks/>
          </p:cNvCxnSpPr>
          <p:nvPr/>
        </p:nvCxnSpPr>
        <p:spPr>
          <a:xfrm>
            <a:off x="6686550" y="5257800"/>
            <a:ext cx="0" cy="6858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8" name="直線コネクタ 17">
            <a:extLst>
              <a:ext uri="{FF2B5EF4-FFF2-40B4-BE49-F238E27FC236}">
                <a16:creationId xmlns:a16="http://schemas.microsoft.com/office/drawing/2014/main" id="{1D4B15E9-E4A1-6B43-8BD8-94FA3416F13F}"/>
              </a:ext>
            </a:extLst>
          </p:cNvPr>
          <p:cNvCxnSpPr/>
          <p:nvPr/>
        </p:nvCxnSpPr>
        <p:spPr>
          <a:xfrm>
            <a:off x="6072188" y="5257800"/>
            <a:ext cx="785812" cy="0"/>
          </a:xfrm>
          <a:prstGeom prst="line">
            <a:avLst/>
          </a:prstGeom>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254586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10"/>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18"/>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C8B815-20C5-174D-B9A5-58C1544F1139}"/>
              </a:ext>
            </a:extLst>
          </p:cNvPr>
          <p:cNvSpPr>
            <a:spLocks noGrp="1"/>
          </p:cNvSpPr>
          <p:nvPr>
            <p:ph type="title"/>
          </p:nvPr>
        </p:nvSpPr>
        <p:spPr/>
        <p:txBody>
          <a:bodyPr/>
          <a:lstStyle/>
          <a:p>
            <a:r>
              <a:rPr kumimoji="1" lang="ja-JP" altLang="en-US"/>
              <a:t>提案手法</a:t>
            </a:r>
            <a:r>
              <a:rPr kumimoji="1" lang="en-US" altLang="ja-JP" dirty="0"/>
              <a:t> : SWMH(Sliding Window Min-Hash)</a:t>
            </a:r>
            <a:endParaRPr kumimoji="1" lang="ja-JP" altLang="en-US"/>
          </a:p>
        </p:txBody>
      </p:sp>
      <p:sp>
        <p:nvSpPr>
          <p:cNvPr id="3" name="コンテンツ プレースホルダー 2">
            <a:extLst>
              <a:ext uri="{FF2B5EF4-FFF2-40B4-BE49-F238E27FC236}">
                <a16:creationId xmlns:a16="http://schemas.microsoft.com/office/drawing/2014/main" id="{721DF9FD-2F8B-C44D-AAFB-038D199D69D2}"/>
              </a:ext>
            </a:extLst>
          </p:cNvPr>
          <p:cNvSpPr>
            <a:spLocks noGrp="1"/>
          </p:cNvSpPr>
          <p:nvPr>
            <p:ph idx="1"/>
          </p:nvPr>
        </p:nvSpPr>
        <p:spPr/>
        <p:txBody>
          <a:bodyPr/>
          <a:lstStyle/>
          <a:p>
            <a:pPr marL="457200" indent="-457200">
              <a:buFont typeface="+mj-lt"/>
              <a:buAutoNum type="arabicPeriod"/>
            </a:pPr>
            <a:r>
              <a:rPr kumimoji="1" lang="ja-JP" altLang="en-US"/>
              <a:t>ハッシュ値を変えることなく割り当て値を修正</a:t>
            </a:r>
            <a:endParaRPr kumimoji="1" lang="en-US" altLang="ja-JP" dirty="0"/>
          </a:p>
          <a:p>
            <a:pPr lvl="1"/>
            <a:r>
              <a:rPr kumimoji="1" lang="en-US" altLang="ja-JP" dirty="0" err="1"/>
              <a:t>Minlist</a:t>
            </a:r>
            <a:r>
              <a:rPr kumimoji="1" lang="ja-JP" altLang="en-US"/>
              <a:t>に同一ラベルの要素が高々</a:t>
            </a:r>
            <a:r>
              <a:rPr kumimoji="1" lang="en-US" altLang="ja-JP" dirty="0"/>
              <a:t>1</a:t>
            </a:r>
            <a:r>
              <a:rPr kumimoji="1" lang="ja-JP" altLang="en-US"/>
              <a:t>つしか残らないことを保証</a:t>
            </a:r>
            <a:endParaRPr kumimoji="1" lang="en-US" altLang="ja-JP" dirty="0"/>
          </a:p>
          <a:p>
            <a:pPr lvl="1"/>
            <a:r>
              <a:rPr lang="ja-JP" altLang="en-US"/>
              <a:t>任意の要素の割り当て値が減少しないことを保証</a:t>
            </a:r>
            <a:endParaRPr lang="en-US" altLang="ja-JP" dirty="0"/>
          </a:p>
          <a:p>
            <a:pPr lvl="1"/>
            <a:endParaRPr kumimoji="1" lang="en-US" altLang="ja-JP" dirty="0"/>
          </a:p>
          <a:p>
            <a:pPr marL="457200" indent="-457200">
              <a:buFont typeface="+mj-lt"/>
              <a:buAutoNum type="arabicPeriod"/>
            </a:pPr>
            <a:r>
              <a:rPr lang="ja-JP" altLang="en-US"/>
              <a:t>最小値になりえるかの判定条件を修正</a:t>
            </a:r>
            <a:endParaRPr lang="en-US" altLang="ja-JP" dirty="0"/>
          </a:p>
          <a:p>
            <a:pPr lvl="1"/>
            <a:r>
              <a:rPr lang="ja-JP" altLang="en-US"/>
              <a:t>後方</a:t>
            </a:r>
            <a:r>
              <a:rPr kumimoji="1" lang="ja-JP" altLang="en-US"/>
              <a:t>の要素の割り当て値の上限値との比較</a:t>
            </a:r>
            <a:endParaRPr kumimoji="1" lang="en-US" altLang="ja-JP" dirty="0"/>
          </a:p>
          <a:p>
            <a:pPr lvl="1"/>
            <a:r>
              <a:rPr lang="ja-JP" altLang="en-US"/>
              <a:t>後方の要素の割り当て値との比較ではない</a:t>
            </a:r>
            <a:endParaRPr kumimoji="1" lang="ja-JP" altLang="en-US"/>
          </a:p>
        </p:txBody>
      </p:sp>
      <p:sp>
        <p:nvSpPr>
          <p:cNvPr id="4" name="スライド番号プレースホルダー 3">
            <a:extLst>
              <a:ext uri="{FF2B5EF4-FFF2-40B4-BE49-F238E27FC236}">
                <a16:creationId xmlns:a16="http://schemas.microsoft.com/office/drawing/2014/main" id="{2465C528-3C74-D244-9E2C-E8F51594B19A}"/>
              </a:ext>
            </a:extLst>
          </p:cNvPr>
          <p:cNvSpPr>
            <a:spLocks noGrp="1"/>
          </p:cNvSpPr>
          <p:nvPr>
            <p:ph type="sldNum" sz="quarter" idx="12"/>
          </p:nvPr>
        </p:nvSpPr>
        <p:spPr/>
        <p:txBody>
          <a:bodyPr/>
          <a:lstStyle/>
          <a:p>
            <a:fld id="{CA9259F1-6CA6-B243-B8B4-60489EF6CFAE}" type="slidenum">
              <a:rPr kumimoji="1" lang="ja-JP" altLang="en-US" smtClean="0"/>
              <a:t>8</a:t>
            </a:fld>
            <a:endParaRPr kumimoji="1" lang="ja-JP" altLang="en-US"/>
          </a:p>
        </p:txBody>
      </p:sp>
    </p:spTree>
    <p:extLst>
      <p:ext uri="{BB962C8B-B14F-4D97-AF65-F5344CB8AC3E}">
        <p14:creationId xmlns:p14="http://schemas.microsoft.com/office/powerpoint/2010/main" val="2040954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A13D1C-3356-1247-A92F-B851A1B8E2F5}"/>
              </a:ext>
            </a:extLst>
          </p:cNvPr>
          <p:cNvSpPr>
            <a:spLocks noGrp="1"/>
          </p:cNvSpPr>
          <p:nvPr>
            <p:ph type="title"/>
          </p:nvPr>
        </p:nvSpPr>
        <p:spPr/>
        <p:txBody>
          <a:bodyPr/>
          <a:lstStyle/>
          <a:p>
            <a:r>
              <a:rPr lang="ja-JP" altLang="en-US"/>
              <a:t>割り当て値の修正</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BB754032-9178-FB49-A51B-057FE6A1E9D0}"/>
                  </a:ext>
                </a:extLst>
              </p:cNvPr>
              <p:cNvSpPr>
                <a:spLocks noGrp="1"/>
              </p:cNvSpPr>
              <p:nvPr>
                <p:ph idx="1"/>
              </p:nvPr>
            </p:nvSpPr>
            <p:spPr>
              <a:xfrm>
                <a:off x="0" y="1376363"/>
                <a:ext cx="9144000" cy="5480825"/>
              </a:xfrm>
            </p:spPr>
            <p:txBody>
              <a:bodyPr>
                <a:normAutofit/>
              </a:bodyPr>
              <a:lstStyle/>
              <a:p>
                <a:r>
                  <a:rPr lang="ja-JP" altLang="en-US"/>
                  <a:t>同じアルファベットで、</a:t>
                </a:r>
                <a14:m>
                  <m:oMath xmlns:m="http://schemas.openxmlformats.org/officeDocument/2006/math">
                    <m:r>
                      <a:rPr lang="en-US" altLang="ja-JP" i="1">
                        <a:latin typeface="Cambria Math" panose="02040503050406030204" pitchFamily="18" charset="0"/>
                      </a:rPr>
                      <m:t>𝑖</m:t>
                    </m:r>
                  </m:oMath>
                </a14:m>
                <a:r>
                  <a:rPr lang="ja-JP" altLang="en-US"/>
                  <a:t>番目の割り当て値</a:t>
                </a:r>
                <a14:m>
                  <m:oMath xmlns:m="http://schemas.openxmlformats.org/officeDocument/2006/math">
                    <m:r>
                      <a:rPr lang="el-GR" altLang="ja-JP" i="1">
                        <a:latin typeface="Cambria Math" panose="02040503050406030204" pitchFamily="18" charset="0"/>
                        <a:ea typeface="Cambria Math" panose="02040503050406030204" pitchFamily="18" charset="0"/>
                      </a:rPr>
                      <m:t>𝜋</m:t>
                    </m:r>
                    <m:r>
                      <a:rPr lang="en-US" altLang="ja-JP" b="0" i="1" smtClean="0">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𝑎</m:t>
                        </m:r>
                      </m:e>
                      <m:sub>
                        <m:r>
                          <a:rPr lang="en-US" altLang="ja-JP" b="0" i="1" smtClean="0">
                            <a:latin typeface="Cambria Math" panose="02040503050406030204" pitchFamily="18" charset="0"/>
                            <a:ea typeface="Cambria Math" panose="02040503050406030204" pitchFamily="18" charset="0"/>
                          </a:rPr>
                          <m:t>𝑖</m:t>
                        </m:r>
                      </m:sub>
                    </m:sSub>
                    <m:r>
                      <a:rPr lang="en-US" altLang="ja-JP" b="0" i="1" smtClean="0">
                        <a:latin typeface="Cambria Math" panose="02040503050406030204" pitchFamily="18" charset="0"/>
                        <a:ea typeface="Cambria Math" panose="02040503050406030204" pitchFamily="18" charset="0"/>
                      </a:rPr>
                      <m:t>)</m:t>
                    </m:r>
                  </m:oMath>
                </a14:m>
                <a:r>
                  <a:rPr lang="ja-JP" altLang="en-US"/>
                  <a:t>より</a:t>
                </a:r>
                <a14:m>
                  <m:oMath xmlns:m="http://schemas.openxmlformats.org/officeDocument/2006/math">
                    <m:r>
                      <a:rPr lang="en-US" altLang="ja-JP" i="1">
                        <a:latin typeface="Cambria Math" panose="02040503050406030204" pitchFamily="18" charset="0"/>
                      </a:rPr>
                      <m:t>𝑖</m:t>
                    </m:r>
                    <m:r>
                      <a:rPr lang="en-US" altLang="ja-JP" i="1">
                        <a:latin typeface="Cambria Math" panose="02040503050406030204" pitchFamily="18" charset="0"/>
                      </a:rPr>
                      <m:t>+1</m:t>
                    </m:r>
                  </m:oMath>
                </a14:m>
                <a:r>
                  <a:rPr lang="ja-JP" altLang="en-US"/>
                  <a:t>番目の割り当て値</a:t>
                </a:r>
                <a14:m>
                  <m:oMath xmlns:m="http://schemas.openxmlformats.org/officeDocument/2006/math">
                    <m:r>
                      <a:rPr lang="el-GR" altLang="ja-JP" i="1">
                        <a:latin typeface="Cambria Math" panose="02040503050406030204" pitchFamily="18" charset="0"/>
                        <a:ea typeface="Cambria Math" panose="02040503050406030204" pitchFamily="18" charset="0"/>
                      </a:rPr>
                      <m:t>𝜋</m:t>
                    </m:r>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𝑎</m:t>
                        </m:r>
                      </m:e>
                      <m:sub>
                        <m:r>
                          <a:rPr lang="en-US" altLang="ja-JP" i="1">
                            <a:latin typeface="Cambria Math" panose="02040503050406030204" pitchFamily="18" charset="0"/>
                            <a:ea typeface="Cambria Math" panose="02040503050406030204" pitchFamily="18" charset="0"/>
                          </a:rPr>
                          <m:t>𝑖</m:t>
                        </m:r>
                        <m:r>
                          <a:rPr lang="en-US" altLang="ja-JP" b="0" i="1" smtClean="0">
                            <a:latin typeface="Cambria Math" panose="02040503050406030204" pitchFamily="18" charset="0"/>
                            <a:ea typeface="Cambria Math" panose="02040503050406030204" pitchFamily="18" charset="0"/>
                          </a:rPr>
                          <m:t>+1</m:t>
                        </m:r>
                      </m:sub>
                    </m:sSub>
                    <m:r>
                      <a:rPr lang="en-US" altLang="ja-JP" b="0" i="1" smtClean="0">
                        <a:latin typeface="Cambria Math" panose="02040503050406030204" pitchFamily="18" charset="0"/>
                        <a:ea typeface="Cambria Math" panose="02040503050406030204" pitchFamily="18" charset="0"/>
                      </a:rPr>
                      <m:t>)</m:t>
                    </m:r>
                  </m:oMath>
                </a14:m>
                <a:r>
                  <a:rPr lang="ja-JP" altLang="en-US"/>
                  <a:t>が大きい</a:t>
                </a:r>
                <a:endParaRPr lang="en-US" altLang="ja-JP" dirty="0"/>
              </a:p>
              <a:p>
                <a:pPr marL="0" indent="0" algn="ctr">
                  <a:buNone/>
                </a:pPr>
                <a:r>
                  <a:rPr lang="ja-JP" altLang="en-US"/>
                  <a:t>↓</a:t>
                </a:r>
                <a:endParaRPr lang="en-US" altLang="ja-JP" dirty="0"/>
              </a:p>
              <a:p>
                <a14:m>
                  <m:oMath xmlns:m="http://schemas.openxmlformats.org/officeDocument/2006/math">
                    <m:r>
                      <a:rPr lang="el-GR" altLang="ja-JP" i="1">
                        <a:latin typeface="Cambria Math" panose="02040503050406030204" pitchFamily="18" charset="0"/>
                        <a:ea typeface="Cambria Math" panose="02040503050406030204" pitchFamily="18" charset="0"/>
                      </a:rPr>
                      <m:t>𝜋</m:t>
                    </m:r>
                    <m:d>
                      <m:dPr>
                        <m:ctrlPr>
                          <a:rPr lang="en-US" altLang="ja-JP" i="1">
                            <a:latin typeface="Cambria Math" panose="02040503050406030204" pitchFamily="18" charset="0"/>
                            <a:ea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𝛼</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+1</m:t>
                            </m:r>
                          </m:sub>
                        </m:sSub>
                      </m:e>
                    </m:d>
                  </m:oMath>
                </a14:m>
                <a:r>
                  <a:rPr lang="ja-JP" altLang="en-US" dirty="0"/>
                  <a:t>を減らして</a:t>
                </a:r>
                <a14:m>
                  <m:oMath xmlns:m="http://schemas.openxmlformats.org/officeDocument/2006/math">
                    <m:r>
                      <a:rPr lang="el-GR" altLang="ja-JP" i="1">
                        <a:latin typeface="Cambria Math" panose="02040503050406030204" pitchFamily="18" charset="0"/>
                        <a:ea typeface="Cambria Math" panose="02040503050406030204" pitchFamily="18" charset="0"/>
                      </a:rPr>
                      <m:t>𝜋</m:t>
                    </m:r>
                    <m:d>
                      <m:dPr>
                        <m:ctrlPr>
                          <a:rPr lang="en-US" altLang="ja-JP" i="1">
                            <a:latin typeface="Cambria Math" panose="02040503050406030204" pitchFamily="18" charset="0"/>
                            <a:ea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𝛼</m:t>
                            </m:r>
                          </m:e>
                          <m:sub>
                            <m:r>
                              <a:rPr lang="en-US" altLang="ja-JP" i="1">
                                <a:latin typeface="Cambria Math" panose="02040503050406030204" pitchFamily="18" charset="0"/>
                                <a:ea typeface="Cambria Math" panose="02040503050406030204" pitchFamily="18" charset="0"/>
                              </a:rPr>
                              <m:t>𝑖</m:t>
                            </m:r>
                          </m:sub>
                        </m:sSub>
                      </m:e>
                    </m:d>
                  </m:oMath>
                </a14:m>
                <a:r>
                  <a:rPr lang="ja-JP" altLang="en-US"/>
                  <a:t>にする</a:t>
                </a:r>
                <a:endParaRPr lang="en-US" altLang="ja-JP" dirty="0"/>
              </a:p>
              <a:p>
                <a14:m>
                  <m:oMath xmlns:m="http://schemas.openxmlformats.org/officeDocument/2006/math">
                    <m:r>
                      <a:rPr lang="en-US" altLang="ja-JP" i="1" smtClean="0">
                        <a:solidFill>
                          <a:srgbClr val="FF0000"/>
                        </a:solidFill>
                        <a:latin typeface="Cambria Math" panose="02040503050406030204" pitchFamily="18" charset="0"/>
                        <a:ea typeface="Cambria Math" panose="02040503050406030204" pitchFamily="18" charset="0"/>
                      </a:rPr>
                      <m:t>𝜋</m:t>
                    </m:r>
                    <m:r>
                      <a:rPr lang="en-US" altLang="ja-JP" b="0" i="1" smtClean="0">
                        <a:solidFill>
                          <a:srgbClr val="FF0000"/>
                        </a:solidFill>
                        <a:latin typeface="Cambria Math" panose="02040503050406030204" pitchFamily="18" charset="0"/>
                        <a:ea typeface="Cambria Math" panose="02040503050406030204" pitchFamily="18" charset="0"/>
                      </a:rPr>
                      <m:t>(</m:t>
                    </m:r>
                    <m:sSub>
                      <m:sSubPr>
                        <m:ctrlPr>
                          <a:rPr lang="en-US" altLang="ja-JP" i="1">
                            <a:solidFill>
                              <a:srgbClr val="FF0000"/>
                            </a:solidFill>
                            <a:latin typeface="Cambria Math" panose="02040503050406030204" pitchFamily="18" charset="0"/>
                          </a:rPr>
                        </m:ctrlPr>
                      </m:sSubPr>
                      <m:e>
                        <m:r>
                          <a:rPr lang="en-US" altLang="ja-JP" i="1">
                            <a:solidFill>
                              <a:srgbClr val="FF0000"/>
                            </a:solidFill>
                            <a:latin typeface="Cambria Math" panose="02040503050406030204" pitchFamily="18" charset="0"/>
                            <a:ea typeface="Cambria Math" panose="02040503050406030204" pitchFamily="18" charset="0"/>
                          </a:rPr>
                          <m:t>𝛼</m:t>
                        </m:r>
                      </m:e>
                      <m:sub>
                        <m:r>
                          <a:rPr lang="en-US" altLang="ja-JP" i="1">
                            <a:solidFill>
                              <a:srgbClr val="FF0000"/>
                            </a:solidFill>
                            <a:latin typeface="Cambria Math" panose="02040503050406030204" pitchFamily="18" charset="0"/>
                            <a:ea typeface="Cambria Math" panose="02040503050406030204" pitchFamily="18" charset="0"/>
                          </a:rPr>
                          <m:t>𝑖</m:t>
                        </m:r>
                      </m:sub>
                    </m:sSub>
                    <m:r>
                      <a:rPr lang="en-US" altLang="ja-JP" b="0" i="1" smtClean="0">
                        <a:solidFill>
                          <a:srgbClr val="FF0000"/>
                        </a:solidFill>
                        <a:latin typeface="Cambria Math" panose="02040503050406030204" pitchFamily="18" charset="0"/>
                        <a:ea typeface="Cambria Math" panose="02040503050406030204" pitchFamily="18" charset="0"/>
                      </a:rPr>
                      <m:t>)</m:t>
                    </m:r>
                  </m:oMath>
                </a14:m>
                <a:r>
                  <a:rPr lang="ja-JP" altLang="en-US" dirty="0">
                    <a:solidFill>
                      <a:srgbClr val="FF0000"/>
                    </a:solidFill>
                  </a:rPr>
                  <a:t>が</a:t>
                </a:r>
                <a14:m>
                  <m:oMath xmlns:m="http://schemas.openxmlformats.org/officeDocument/2006/math">
                    <m:r>
                      <a:rPr lang="en-US" altLang="ja-JP" b="0" i="1" smtClean="0">
                        <a:solidFill>
                          <a:srgbClr val="FF0000"/>
                        </a:solidFill>
                        <a:latin typeface="Cambria Math" panose="02040503050406030204" pitchFamily="18" charset="0"/>
                        <a:ea typeface="Cambria Math" panose="02040503050406030204" pitchFamily="18" charset="0"/>
                      </a:rPr>
                      <m:t>𝑖</m:t>
                    </m:r>
                  </m:oMath>
                </a14:m>
                <a:r>
                  <a:rPr lang="ja-JP" altLang="en-US">
                    <a:solidFill>
                      <a:srgbClr val="FF0000"/>
                    </a:solidFill>
                  </a:rPr>
                  <a:t>に対して増加しないことを保証</a:t>
                </a:r>
                <a:endParaRPr lang="en-US" altLang="ja-JP" dirty="0">
                  <a:solidFill>
                    <a:srgbClr val="FF0000"/>
                  </a:solidFill>
                </a:endParaRPr>
              </a:p>
              <a:p>
                <a:pPr marL="0" indent="0">
                  <a:buNone/>
                </a:pPr>
                <a:endParaRPr lang="en-US" altLang="ja-JP" dirty="0"/>
              </a:p>
              <a:p>
                <a:endParaRPr lang="en-US" altLang="ja-JP" dirty="0"/>
              </a:p>
              <a:p>
                <a:endParaRPr kumimoji="1" lang="en-US" altLang="ja-JP" dirty="0"/>
              </a:p>
              <a:p>
                <a:endParaRPr lang="en-US" altLang="ja-JP" dirty="0"/>
              </a:p>
              <a:p>
                <a:endParaRPr lang="en-US" altLang="ja-JP" dirty="0"/>
              </a:p>
              <a:p>
                <a:endParaRPr lang="en-US" altLang="ja-JP" dirty="0"/>
              </a:p>
              <a:p>
                <a:endParaRPr lang="en-US" altLang="ja-JP" dirty="0"/>
              </a:p>
              <a:p>
                <a:pPr marL="0" indent="0">
                  <a:buNone/>
                </a:pPr>
                <a:r>
                  <a:rPr lang="ja-JP" altLang="en-US"/>
                  <a:t>→この修正により、ハッシュ値は変わらない</a:t>
                </a:r>
                <a:endParaRPr lang="en-US" altLang="ja-JP" dirty="0"/>
              </a:p>
            </p:txBody>
          </p:sp>
        </mc:Choice>
        <mc:Fallback xmlns="">
          <p:sp>
            <p:nvSpPr>
              <p:cNvPr id="3" name="コンテンツ プレースホルダー 2">
                <a:extLst>
                  <a:ext uri="{FF2B5EF4-FFF2-40B4-BE49-F238E27FC236}">
                    <a16:creationId xmlns:a16="http://schemas.microsoft.com/office/drawing/2014/main" id="{BB754032-9178-FB49-A51B-057FE6A1E9D0}"/>
                  </a:ext>
                </a:extLst>
              </p:cNvPr>
              <p:cNvSpPr>
                <a:spLocks noGrp="1" noRot="1" noChangeAspect="1" noMove="1" noResize="1" noEditPoints="1" noAdjustHandles="1" noChangeArrowheads="1" noChangeShapeType="1" noTextEdit="1"/>
              </p:cNvSpPr>
              <p:nvPr>
                <p:ph idx="1"/>
              </p:nvPr>
            </p:nvSpPr>
            <p:spPr>
              <a:xfrm>
                <a:off x="0" y="1376363"/>
                <a:ext cx="9144000" cy="5480825"/>
              </a:xfrm>
              <a:blipFill>
                <a:blip r:embed="rId3"/>
                <a:stretch>
                  <a:fillRect l="-972" t="-1620" r="-694" b="-2546"/>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4E956BBD-7F76-2540-8CF1-09C2BD4EEFBC}"/>
              </a:ext>
            </a:extLst>
          </p:cNvPr>
          <p:cNvSpPr>
            <a:spLocks noGrp="1"/>
          </p:cNvSpPr>
          <p:nvPr>
            <p:ph type="sldNum" sz="quarter" idx="12"/>
          </p:nvPr>
        </p:nvSpPr>
        <p:spPr/>
        <p:txBody>
          <a:bodyPr/>
          <a:lstStyle/>
          <a:p>
            <a:fld id="{CA9259F1-6CA6-B243-B8B4-60489EF6CFAE}" type="slidenum">
              <a:rPr kumimoji="1" lang="ja-JP" altLang="en-US" smtClean="0"/>
              <a:t>9</a:t>
            </a:fld>
            <a:endParaRPr kumimoji="1" lang="ja-JP" altLang="en-US"/>
          </a:p>
        </p:txBody>
      </p:sp>
      <p:pic>
        <p:nvPicPr>
          <p:cNvPr id="9" name="図 8">
            <a:extLst>
              <a:ext uri="{FF2B5EF4-FFF2-40B4-BE49-F238E27FC236}">
                <a16:creationId xmlns:a16="http://schemas.microsoft.com/office/drawing/2014/main" id="{6A0FE91A-D619-5045-B731-719ABE76211C}"/>
              </a:ext>
            </a:extLst>
          </p:cNvPr>
          <p:cNvPicPr>
            <a:picLocks noChangeAspect="1"/>
          </p:cNvPicPr>
          <p:nvPr/>
        </p:nvPicPr>
        <p:blipFill>
          <a:blip r:embed="rId4"/>
          <a:stretch>
            <a:fillRect/>
          </a:stretch>
        </p:blipFill>
        <p:spPr>
          <a:xfrm>
            <a:off x="1430482" y="3426481"/>
            <a:ext cx="6283036" cy="2652490"/>
          </a:xfrm>
          <a:prstGeom prst="rect">
            <a:avLst/>
          </a:prstGeom>
        </p:spPr>
      </p:pic>
    </p:spTree>
    <p:extLst>
      <p:ext uri="{BB962C8B-B14F-4D97-AF65-F5344CB8AC3E}">
        <p14:creationId xmlns:p14="http://schemas.microsoft.com/office/powerpoint/2010/main" val="161703096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{CF939B77-A4D5-674E-8C2A-DC8420EA6C81}tf10001119</Template>
  <TotalTime>13880</TotalTime>
  <Words>2929</Words>
  <Application>Microsoft Macintosh PowerPoint</Application>
  <PresentationFormat>画面に合わせる (4:3)</PresentationFormat>
  <Paragraphs>368</Paragraphs>
  <Slides>19</Slides>
  <Notes>19</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19</vt:i4>
      </vt:variant>
    </vt:vector>
  </HeadingPairs>
  <TitlesOfParts>
    <vt:vector size="26" baseType="lpstr">
      <vt:lpstr>游ゴシック</vt:lpstr>
      <vt:lpstr>游ゴシック Light</vt:lpstr>
      <vt:lpstr>Arial</vt:lpstr>
      <vt:lpstr>Cambria Math</vt:lpstr>
      <vt:lpstr>Times New Roman</vt:lpstr>
      <vt:lpstr>Wingdings</vt:lpstr>
      <vt:lpstr>Office テーマ</vt:lpstr>
      <vt:lpstr>時間と共に変化する多重集合に 対するmin-hashの高速計算</vt:lpstr>
      <vt:lpstr>概要</vt:lpstr>
      <vt:lpstr>ハッシュを用いた集合間類似検索の高速化</vt:lpstr>
      <vt:lpstr>Min-Hashの計算</vt:lpstr>
      <vt:lpstr>本研究の内容</vt:lpstr>
      <vt:lpstr>Datarらによる手法</vt:lpstr>
      <vt:lpstr>多重集合の難しさ</vt:lpstr>
      <vt:lpstr>提案手法 : SWMH(Sliding Window Min-Hash)</vt:lpstr>
      <vt:lpstr>割り当て値の修正</vt:lpstr>
      <vt:lpstr>修正の効果</vt:lpstr>
      <vt:lpstr>最小値になり得るかの判定条件</vt:lpstr>
      <vt:lpstr>バッチSWMH</vt:lpstr>
      <vt:lpstr>問題点への対策</vt:lpstr>
      <vt:lpstr>実験評価</vt:lpstr>
      <vt:lpstr>SWMH:ウインドウサイズWを変えて実験</vt:lpstr>
      <vt:lpstr>PowerPoint プレゼンテーション</vt:lpstr>
      <vt:lpstr>SWMH : zipf分布の偏りαを変えて実験</vt:lpstr>
      <vt:lpstr>バッチSWMHの実験評価</vt:lpstr>
      <vt:lpstr>まとめ</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三原 寛寿</dc:creator>
  <cp:lastModifiedBy>Microsoft Office User</cp:lastModifiedBy>
  <cp:revision>282</cp:revision>
  <dcterms:created xsi:type="dcterms:W3CDTF">2019-10-09T07:40:24Z</dcterms:created>
  <dcterms:modified xsi:type="dcterms:W3CDTF">2022-02-23T17:29:30Z</dcterms:modified>
</cp:coreProperties>
</file>