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14"/>
  </p:notesMasterIdLst>
  <p:sldIdLst>
    <p:sldId id="256" r:id="rId2"/>
    <p:sldId id="272" r:id="rId3"/>
    <p:sldId id="259" r:id="rId4"/>
    <p:sldId id="278" r:id="rId5"/>
    <p:sldId id="261" r:id="rId6"/>
    <p:sldId id="274" r:id="rId7"/>
    <p:sldId id="262" r:id="rId8"/>
    <p:sldId id="263" r:id="rId9"/>
    <p:sldId id="265" r:id="rId10"/>
    <p:sldId id="275" r:id="rId11"/>
    <p:sldId id="268" r:id="rId12"/>
    <p:sldId id="269"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5"/>
    <p:restoredTop sz="81092"/>
  </p:normalViewPr>
  <p:slideViewPr>
    <p:cSldViewPr snapToGrid="0" snapToObjects="1">
      <p:cViewPr varScale="1">
        <p:scale>
          <a:sx n="105" d="100"/>
          <a:sy n="105" d="100"/>
        </p:scale>
        <p:origin x="552"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AFDE-B2B3-834E-956B-C77D518E30FD}"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66B8A-B6C4-1C42-80A4-9748D3F9667D}" type="slidenum">
              <a:rPr kumimoji="1" lang="ja-JP" altLang="en-US" smtClean="0"/>
              <a:t>‹#›</a:t>
            </a:fld>
            <a:endParaRPr kumimoji="1" lang="ja-JP" altLang="en-US"/>
          </a:p>
        </p:txBody>
      </p:sp>
    </p:spTree>
    <p:extLst>
      <p:ext uri="{BB962C8B-B14F-4D97-AF65-F5344CB8AC3E}">
        <p14:creationId xmlns:p14="http://schemas.microsoft.com/office/powerpoint/2010/main" val="14119858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a:t>
            </a:fld>
            <a:endParaRPr kumimoji="1" lang="ja-JP" altLang="en-US"/>
          </a:p>
        </p:txBody>
      </p:sp>
    </p:spTree>
    <p:extLst>
      <p:ext uri="{BB962C8B-B14F-4D97-AF65-F5344CB8AC3E}">
        <p14:creationId xmlns:p14="http://schemas.microsoft.com/office/powerpoint/2010/main" val="81023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そして，多重集合に</a:t>
            </a:r>
            <a:r>
              <a:rPr kumimoji="1" lang="en-US" altLang="ja-JP" dirty="0" err="1"/>
              <a:t>Datar</a:t>
            </a:r>
            <a:r>
              <a:rPr kumimoji="1" lang="ja-JP" altLang="en-US"/>
              <a:t>らのやり方を適用する場合，ウインドウの更新の処理も難しくなります．</a:t>
            </a:r>
            <a:endParaRPr kumimoji="1" lang="en-US" altLang="ja-JP" dirty="0"/>
          </a:p>
          <a:p>
            <a:r>
              <a:rPr kumimoji="1" lang="ja-JP" altLang="en-US"/>
              <a:t>まず，要素をウインドウに追加する処理では，入ってきた要素の割り当て値と比べて</a:t>
            </a:r>
            <a:r>
              <a:rPr kumimoji="1" lang="en-US" altLang="ja-JP" dirty="0" err="1"/>
              <a:t>Minlist</a:t>
            </a:r>
            <a:r>
              <a:rPr kumimoji="1" lang="ja-JP" altLang="en-US"/>
              <a:t>を更新するのではなく，入ってきた要素と同じアルファベットを持つ要素のウインドウ内の一番古い要素の割り当て値と比べて，</a:t>
            </a:r>
            <a:r>
              <a:rPr kumimoji="1" lang="en-US" altLang="ja-JP" dirty="0" err="1"/>
              <a:t>Minlist</a:t>
            </a:r>
            <a:r>
              <a:rPr kumimoji="1" lang="ja-JP" altLang="en-US"/>
              <a:t>を更新します．</a:t>
            </a:r>
            <a:endParaRPr kumimoji="1" lang="en-US" altLang="ja-JP" dirty="0"/>
          </a:p>
          <a:p>
            <a:endParaRPr kumimoji="1" lang="en-US" altLang="ja-JP" dirty="0"/>
          </a:p>
          <a:p>
            <a:r>
              <a:rPr kumimoji="1" lang="en-US" altLang="ja-JP" dirty="0"/>
              <a:t>2</a:t>
            </a:r>
            <a:r>
              <a:rPr kumimoji="1" lang="ja-JP" altLang="en-US"/>
              <a:t>つの問題点</a:t>
            </a:r>
            <a:endParaRPr kumimoji="1" lang="en-US" altLang="ja-JP" dirty="0"/>
          </a:p>
          <a:p>
            <a:r>
              <a:rPr kumimoji="1" lang="ja-JP" altLang="en-US"/>
              <a:t>最小値の判定と同一要素を持つ。</a:t>
            </a:r>
            <a:endParaRPr kumimoji="1" lang="en-US" altLang="ja-JP" dirty="0"/>
          </a:p>
          <a:p>
            <a:r>
              <a:rPr kumimoji="1" lang="ja-JP" altLang="en-US"/>
              <a:t>最終的なアルゴリズムの説明は時間次第。</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10</a:t>
            </a:fld>
            <a:endParaRPr kumimoji="1" lang="ja-JP" altLang="en-US"/>
          </a:p>
        </p:txBody>
      </p:sp>
    </p:spTree>
    <p:extLst>
      <p:ext uri="{BB962C8B-B14F-4D97-AF65-F5344CB8AC3E}">
        <p14:creationId xmlns:p14="http://schemas.microsoft.com/office/powerpoint/2010/main" val="154598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単純計算：ハッシュ値をスライディングウインドウ更新のたびに毎時刻再計算</a:t>
            </a:r>
            <a:endParaRPr kumimoji="1" lang="en-US" altLang="ja-JP" dirty="0"/>
          </a:p>
          <a:p>
            <a:r>
              <a:rPr kumimoji="1" lang="ja-JP" altLang="en-US"/>
              <a:t>提案手法：</a:t>
            </a:r>
            <a:r>
              <a:rPr kumimoji="1" lang="en-US" altLang="ja-JP" dirty="0" err="1"/>
              <a:t>Datar</a:t>
            </a:r>
            <a:r>
              <a:rPr kumimoji="1" lang="ja-JP" altLang="en-US"/>
              <a:t>らのやり方を拡張したもの</a:t>
            </a:r>
            <a:endParaRPr kumimoji="1" lang="en-US" altLang="ja-JP" dirty="0"/>
          </a:p>
          <a:p>
            <a:endParaRPr kumimoji="1" lang="en-US" altLang="ja-JP" dirty="0"/>
          </a:p>
          <a:p>
            <a:endParaRPr kumimoji="1" lang="en-US" altLang="ja-JP" dirty="0"/>
          </a:p>
          <a:p>
            <a:r>
              <a:rPr kumimoji="1" lang="ja-JP" altLang="en-US"/>
              <a:t>データベース内の集合数</a:t>
            </a:r>
            <a:r>
              <a:rPr kumimoji="1" lang="en-US" altLang="ja-JP" dirty="0"/>
              <a:t>:1000</a:t>
            </a:r>
          </a:p>
          <a:p>
            <a:r>
              <a:rPr kumimoji="1" lang="ja-JP" altLang="en-US"/>
              <a:t>ここに扱う問題を軽く加える</a:t>
            </a:r>
            <a:endParaRPr kumimoji="1" lang="en-US" altLang="ja-JP" dirty="0"/>
          </a:p>
          <a:p>
            <a:endParaRPr kumimoji="1" lang="en-US" altLang="ja-JP" dirty="0"/>
          </a:p>
          <a:p>
            <a:r>
              <a:rPr kumimoji="1" lang="ja-JP" altLang="en-US"/>
              <a:t>・</a:t>
            </a:r>
            <a:r>
              <a:rPr kumimoji="1" lang="en-US" altLang="ja-JP" dirty="0"/>
              <a:t>Baseline</a:t>
            </a:r>
            <a:r>
              <a:rPr kumimoji="1" lang="ja-JP" altLang="en-US"/>
              <a:t>の比較以外</a:t>
            </a:r>
            <a:endParaRPr kumimoji="1" lang="en-US" altLang="ja-JP" dirty="0"/>
          </a:p>
          <a:p>
            <a:r>
              <a:rPr kumimoji="1" lang="ja-JP" altLang="en-US"/>
              <a:t>多重度のパラメータを変えて実験する。</a:t>
            </a:r>
            <a:endParaRPr kumimoji="1" lang="en-US" altLang="ja-JP" dirty="0"/>
          </a:p>
          <a:p>
            <a:r>
              <a:rPr kumimoji="1" lang="en-US" altLang="ja-JP" dirty="0"/>
              <a:t>0-1</a:t>
            </a:r>
            <a:r>
              <a:rPr kumimoji="1" lang="ja-JP" altLang="en-US"/>
              <a:t>で</a:t>
            </a:r>
            <a:endParaRPr kumimoji="1" lang="en-US" altLang="ja-JP" dirty="0"/>
          </a:p>
          <a:p>
            <a:r>
              <a:rPr kumimoji="1" lang="ja-JP" altLang="en-US"/>
              <a:t>折れ線グラフ</a:t>
            </a:r>
            <a:endParaRPr kumimoji="1" lang="en-US" altLang="ja-JP" dirty="0"/>
          </a:p>
          <a:p>
            <a:endParaRPr kumimoji="1" lang="en-US" altLang="ja-JP" dirty="0"/>
          </a:p>
          <a:p>
            <a:r>
              <a:rPr kumimoji="1" lang="ja-JP" altLang="en-US"/>
              <a:t>自分がやったことに対して、どの程度効果があるか実験する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11</a:t>
            </a:fld>
            <a:endParaRPr kumimoji="1" lang="ja-JP" altLang="en-US"/>
          </a:p>
        </p:txBody>
      </p:sp>
    </p:spTree>
    <p:extLst>
      <p:ext uri="{BB962C8B-B14F-4D97-AF65-F5344CB8AC3E}">
        <p14:creationId xmlns:p14="http://schemas.microsoft.com/office/powerpoint/2010/main" val="3923860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近年，集合間類似検索に注目があります．この集合間類似検索とはクエリ集合と類似している集合をデータベースから検索する問題です．</a:t>
            </a:r>
            <a:endParaRPr kumimoji="1" lang="en-US" altLang="ja-JP" dirty="0"/>
          </a:p>
          <a:p>
            <a:r>
              <a:rPr kumimoji="1" lang="ja-JP" altLang="en-US"/>
              <a:t>集合間類似検索は集合間類似度を何度も計算する必要があり，その計算には</a:t>
            </a:r>
            <a:r>
              <a:rPr kumimoji="1" lang="en-US" altLang="ja-JP" dirty="0"/>
              <a:t>Jaccard</a:t>
            </a:r>
            <a:r>
              <a:rPr kumimoji="1" lang="ja-JP" altLang="en-US"/>
              <a:t>係数を使います．</a:t>
            </a:r>
            <a:r>
              <a:rPr kumimoji="1" lang="en-US" altLang="ja-JP" dirty="0"/>
              <a:t>Jaccard</a:t>
            </a:r>
            <a:r>
              <a:rPr kumimoji="1" lang="ja-JP" altLang="en-US"/>
              <a:t>係数とは</a:t>
            </a:r>
            <a:r>
              <a:rPr lang="ja-JP" altLang="en-US"/>
              <a:t>２つの集合に含まれている要素のうち共通要素が占める割合を表す計算です．</a:t>
            </a:r>
            <a:endParaRPr lang="en-US" altLang="ja-JP" dirty="0"/>
          </a:p>
          <a:p>
            <a:r>
              <a:rPr kumimoji="1" lang="ja-JP" altLang="en-US"/>
              <a:t>しかし，</a:t>
            </a:r>
            <a:r>
              <a:rPr kumimoji="1" lang="en-US" altLang="ja-JP" dirty="0"/>
              <a:t>Jaccard</a:t>
            </a:r>
            <a:r>
              <a:rPr kumimoji="1" lang="ja-JP" altLang="en-US"/>
              <a:t>係数を厳密計算することはオーバーヘッドが大きいです．</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a:t>
            </a:fld>
            <a:endParaRPr kumimoji="1" lang="ja-JP" altLang="en-US"/>
          </a:p>
        </p:txBody>
      </p:sp>
    </p:spTree>
    <p:extLst>
      <p:ext uri="{BB962C8B-B14F-4D97-AF65-F5344CB8AC3E}">
        <p14:creationId xmlns:p14="http://schemas.microsoft.com/office/powerpoint/2010/main" val="281321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そのため，</a:t>
            </a:r>
            <a:r>
              <a:rPr kumimoji="1" lang="en-US" altLang="ja-JP" dirty="0"/>
              <a:t>Jaccard</a:t>
            </a:r>
            <a:r>
              <a:rPr kumimoji="1" lang="ja-JP" altLang="en-US"/>
              <a:t>係数を高速に近似計算する方法があります．</a:t>
            </a:r>
            <a:endParaRPr kumimoji="1" lang="en-US" altLang="ja-JP" dirty="0"/>
          </a:p>
          <a:p>
            <a:r>
              <a:rPr kumimoji="1" lang="ja-JP" altLang="en-US"/>
              <a:t>それは，集合</a:t>
            </a:r>
            <a:r>
              <a:rPr kumimoji="1" lang="en-US" altLang="ja-JP" dirty="0"/>
              <a:t>A</a:t>
            </a:r>
            <a:r>
              <a:rPr kumimoji="1" lang="ja-JP" altLang="en-US"/>
              <a:t>と</a:t>
            </a:r>
            <a:r>
              <a:rPr kumimoji="1" lang="en-US" altLang="ja-JP" dirty="0"/>
              <a:t>B</a:t>
            </a:r>
            <a:r>
              <a:rPr kumimoji="1" lang="ja-JP" altLang="en-US"/>
              <a:t>のコンパクトなスケッチを作成し，スケッチ間で</a:t>
            </a:r>
            <a:r>
              <a:rPr kumimoji="1" lang="en-US" altLang="ja-JP" dirty="0"/>
              <a:t>Jaccard</a:t>
            </a:r>
            <a:r>
              <a:rPr kumimoji="1" lang="ja-JP" altLang="en-US"/>
              <a:t>係数を近似計算するという方法です．</a:t>
            </a:r>
            <a:endParaRPr kumimoji="1" lang="en-US" altLang="ja-JP" dirty="0"/>
          </a:p>
          <a:p>
            <a:r>
              <a:rPr kumimoji="1" lang="ja-JP" altLang="en-US"/>
              <a:t>そのスケッチの生成には</a:t>
            </a:r>
            <a:r>
              <a:rPr kumimoji="1" lang="en-US" altLang="ja-JP" dirty="0"/>
              <a:t>Min-hash</a:t>
            </a:r>
            <a:r>
              <a:rPr kumimoji="1" lang="ja-JP" altLang="en-US"/>
              <a:t>が使用されます．</a:t>
            </a:r>
            <a:endParaRPr kumimoji="1" lang="en-US" altLang="ja-JP" dirty="0"/>
          </a:p>
          <a:p>
            <a:endParaRPr kumimoji="1" lang="en-US" altLang="ja-JP" dirty="0"/>
          </a:p>
          <a:p>
            <a:r>
              <a:rPr kumimoji="1" lang="en-US" altLang="ja-JP" dirty="0"/>
              <a:t>*</a:t>
            </a:r>
            <a:r>
              <a:rPr kumimoji="1" lang="ja-JP" altLang="en-US"/>
              <a:t>スケッチの話をしない。</a:t>
            </a:r>
            <a:endParaRPr kumimoji="1" lang="en-US" altLang="ja-JP" dirty="0"/>
          </a:p>
          <a:p>
            <a:r>
              <a:rPr kumimoji="1" lang="ja-JP" altLang="en-US"/>
              <a:t>タイトル：集合感類似検索の高速化</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3</a:t>
            </a:fld>
            <a:endParaRPr kumimoji="1" lang="ja-JP" altLang="en-US"/>
          </a:p>
        </p:txBody>
      </p:sp>
    </p:spTree>
    <p:extLst>
      <p:ext uri="{BB962C8B-B14F-4D97-AF65-F5344CB8AC3E}">
        <p14:creationId xmlns:p14="http://schemas.microsoft.com/office/powerpoint/2010/main" val="191531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Min-hash</a:t>
            </a:r>
            <a:r>
              <a:rPr kumimoji="1" lang="ja-JP" altLang="en-US"/>
              <a:t>とは集合に対するハッシュ関数です．</a:t>
            </a:r>
            <a:endParaRPr kumimoji="1" lang="en-US" altLang="ja-JP" dirty="0"/>
          </a:p>
          <a:p>
            <a:r>
              <a:rPr kumimoji="1" lang="en-US" altLang="ja-JP" dirty="0"/>
              <a:t>Min-hash</a:t>
            </a:r>
            <a:r>
              <a:rPr kumimoji="1" lang="ja-JP" altLang="en-US"/>
              <a:t>はどのように計算するのかというと，アルファベット集合</a:t>
            </a:r>
            <a:r>
              <a:rPr kumimoji="1" lang="en-US" altLang="ja-JP" dirty="0" err="1"/>
              <a:t>λ</a:t>
            </a:r>
            <a:r>
              <a:rPr kumimoji="1" lang="ja-JP" altLang="en-US"/>
              <a:t>があるとして，その</a:t>
            </a:r>
            <a:r>
              <a:rPr kumimoji="1" lang="en-US" altLang="ja-JP" dirty="0" err="1"/>
              <a:t>λ</a:t>
            </a:r>
            <a:r>
              <a:rPr kumimoji="1" lang="ja-JP" altLang="en-US"/>
              <a:t>のアルファベットに対して，この表のようにランダムな値を割り当てます．そして，</a:t>
            </a:r>
            <a:endParaRPr kumimoji="1" lang="en-US" altLang="ja-JP" dirty="0"/>
          </a:p>
          <a:p>
            <a:r>
              <a:rPr kumimoji="1" lang="ja-JP" altLang="en-US"/>
              <a:t>集合</a:t>
            </a:r>
            <a:r>
              <a:rPr kumimoji="1" lang="en-US" altLang="ja-JP" dirty="0"/>
              <a:t>A</a:t>
            </a:r>
            <a:r>
              <a:rPr kumimoji="1" lang="ja-JP" altLang="en-US"/>
              <a:t>のハッシュ値は</a:t>
            </a:r>
            <a:r>
              <a:rPr kumimoji="1" lang="en-US" altLang="ja-JP" dirty="0"/>
              <a:t>A</a:t>
            </a:r>
            <a:r>
              <a:rPr kumimoji="1" lang="ja-JP" altLang="en-US"/>
              <a:t>に含まれる要素の中で割り当て値が最小値のものを使用します．</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4</a:t>
            </a:fld>
            <a:endParaRPr kumimoji="1" lang="ja-JP" altLang="en-US"/>
          </a:p>
        </p:txBody>
      </p:sp>
    </p:spTree>
    <p:extLst>
      <p:ext uri="{BB962C8B-B14F-4D97-AF65-F5344CB8AC3E}">
        <p14:creationId xmlns:p14="http://schemas.microsoft.com/office/powerpoint/2010/main" val="37230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Min-hash</a:t>
            </a:r>
            <a:r>
              <a:rPr kumimoji="1" lang="ja-JP" altLang="en-US"/>
              <a:t>は多重集合にも用いることができます．</a:t>
            </a:r>
            <a:endParaRPr kumimoji="1" lang="en-US" altLang="ja-JP" dirty="0"/>
          </a:p>
          <a:p>
            <a:endParaRPr kumimoji="1" lang="en-US" altLang="ja-JP" dirty="0"/>
          </a:p>
          <a:p>
            <a:r>
              <a:rPr kumimoji="1" lang="ja-JP" altLang="en-US"/>
              <a:t>*４枚目とうまくまとめる</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5</a:t>
            </a:fld>
            <a:endParaRPr kumimoji="1" lang="ja-JP" altLang="en-US"/>
          </a:p>
        </p:txBody>
      </p:sp>
    </p:spTree>
    <p:extLst>
      <p:ext uri="{BB962C8B-B14F-4D97-AF65-F5344CB8AC3E}">
        <p14:creationId xmlns:p14="http://schemas.microsoft.com/office/powerpoint/2010/main" val="108515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最近では動的に変化する集合に対する類似検索も注目されています．</a:t>
            </a:r>
            <a:endParaRPr kumimoji="1" lang="en-US" altLang="ja-JP" dirty="0"/>
          </a:p>
          <a:p>
            <a:endParaRPr kumimoji="1" lang="en-US" altLang="ja-JP" dirty="0"/>
          </a:p>
          <a:p>
            <a:r>
              <a:rPr kumimoji="1" lang="ja-JP" altLang="en-US"/>
              <a:t>動的集合に対する類似検索の１つの例として，ストリームデータの類似検索があります．ストリームデータとは毎時刻アルファベットが１つ到着するデータであり，直近の</a:t>
            </a:r>
            <a:r>
              <a:rPr kumimoji="1" lang="en-US" altLang="ja-JP" dirty="0"/>
              <a:t>w</a:t>
            </a:r>
            <a:r>
              <a:rPr kumimoji="1" lang="ja-JP" altLang="en-US"/>
              <a:t>個の要素をスライディングウインドウとして，動的に変化する集合とみなせます．</a:t>
            </a:r>
            <a:endParaRPr kumimoji="1" lang="en-US" altLang="ja-JP" dirty="0"/>
          </a:p>
          <a:p>
            <a:endParaRPr kumimoji="1" lang="en-US" altLang="ja-JP" dirty="0"/>
          </a:p>
          <a:p>
            <a:r>
              <a:rPr kumimoji="1" lang="ja-JP" altLang="en-US"/>
              <a:t>動的集合に対して，</a:t>
            </a:r>
            <a:r>
              <a:rPr kumimoji="1" lang="en-US" altLang="ja-JP" dirty="0"/>
              <a:t>Jaccard</a:t>
            </a:r>
            <a:r>
              <a:rPr kumimoji="1" lang="ja-JP" altLang="en-US"/>
              <a:t>計算を近似しようとすると，スケッチの更新が必要となって，毎時刻</a:t>
            </a:r>
            <a:r>
              <a:rPr kumimoji="1" lang="en-US" altLang="ja-JP" dirty="0"/>
              <a:t>Min-hash</a:t>
            </a:r>
            <a:r>
              <a:rPr kumimoji="1" lang="ja-JP" altLang="en-US"/>
              <a:t>のハッシュ値の更新が必要になります．</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6</a:t>
            </a:fld>
            <a:endParaRPr kumimoji="1" lang="ja-JP" altLang="en-US"/>
          </a:p>
        </p:txBody>
      </p:sp>
    </p:spTree>
    <p:extLst>
      <p:ext uri="{BB962C8B-B14F-4D97-AF65-F5344CB8AC3E}">
        <p14:creationId xmlns:p14="http://schemas.microsoft.com/office/powerpoint/2010/main" val="200310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Datar</a:t>
            </a:r>
            <a:r>
              <a:rPr kumimoji="1" lang="ja-JP" altLang="en-US"/>
              <a:t>らは時間と共に変化する集合に対するハッシュ値更新を効率よく行う方法を提案しました．</a:t>
            </a:r>
            <a:endParaRPr kumimoji="1" lang="en-US" altLang="ja-JP" dirty="0"/>
          </a:p>
          <a:p>
            <a:endParaRPr kumimoji="1" lang="en-US" altLang="ja-JP" dirty="0"/>
          </a:p>
          <a:p>
            <a:r>
              <a:rPr kumimoji="1" lang="en-US" altLang="ja-JP" dirty="0" err="1"/>
              <a:t>Datar</a:t>
            </a:r>
            <a:r>
              <a:rPr kumimoji="1" lang="ja-JP" altLang="en-US"/>
              <a:t>らのやり方は過去の計算結果を利用するやり方です．これは最小値になり得ない要素を消し，更新時に調べる要素数を削減するということです．スライディングウインドウでは，自分より後ろに小さい値を持つ要素が存在する限り，その値は先に抜け，必ず最小値になる要素はない．</a:t>
            </a:r>
            <a:endParaRPr kumimoji="1" lang="en-US" altLang="ja-JP" dirty="0"/>
          </a:p>
          <a:p>
            <a:r>
              <a:rPr kumimoji="1" lang="ja-JP" altLang="en-US"/>
              <a:t>最小値になりうる要素を</a:t>
            </a:r>
            <a:r>
              <a:rPr kumimoji="1" lang="en-US" altLang="ja-JP" dirty="0" err="1"/>
              <a:t>Minlist</a:t>
            </a:r>
            <a:r>
              <a:rPr kumimoji="1" lang="ja-JP" altLang="en-US"/>
              <a:t>に保持します．</a:t>
            </a:r>
            <a:endParaRPr kumimoji="1" lang="en-US" altLang="ja-JP" dirty="0"/>
          </a:p>
          <a:p>
            <a:endParaRPr kumimoji="1" lang="en-US" altLang="ja-JP" dirty="0"/>
          </a:p>
          <a:p>
            <a:endParaRPr kumimoji="1" lang="en-US" altLang="ja-JP" dirty="0"/>
          </a:p>
          <a:p>
            <a:r>
              <a:rPr kumimoji="1" lang="ja-JP" altLang="en-US"/>
              <a:t>*将来的に最小値になり得ない要素を削除</a:t>
            </a:r>
            <a:endParaRPr kumimoji="1" lang="en-US" altLang="ja-JP" dirty="0"/>
          </a:p>
          <a:p>
            <a:r>
              <a:rPr kumimoji="1" lang="ja-JP" altLang="en-US"/>
              <a:t>残った要素を</a:t>
            </a:r>
            <a:r>
              <a:rPr kumimoji="1" lang="en-US" altLang="ja-JP" dirty="0" err="1"/>
              <a:t>Minlist</a:t>
            </a:r>
            <a:r>
              <a:rPr kumimoji="1" lang="ja-JP" altLang="en-US"/>
              <a:t>で管理</a:t>
            </a:r>
            <a:endParaRPr kumimoji="1" lang="en-US" altLang="ja-JP" dirty="0"/>
          </a:p>
          <a:p>
            <a:r>
              <a:rPr kumimoji="1" lang="ja-JP" altLang="en-US"/>
              <a:t>更新時は</a:t>
            </a:r>
            <a:r>
              <a:rPr kumimoji="1" lang="en-US" altLang="ja-JP" dirty="0" err="1"/>
              <a:t>Minlist</a:t>
            </a:r>
            <a:r>
              <a:rPr kumimoji="1" lang="ja-JP" altLang="en-US"/>
              <a:t>の中から最小値を探索</a:t>
            </a:r>
            <a:endParaRPr kumimoji="1" lang="en-US" altLang="ja-JP" dirty="0"/>
          </a:p>
          <a:p>
            <a:endParaRPr kumimoji="1" lang="en-US" altLang="ja-JP" dirty="0"/>
          </a:p>
          <a:p>
            <a:r>
              <a:rPr kumimoji="1" lang="en-US" altLang="ja-JP" dirty="0" err="1"/>
              <a:t>Datar</a:t>
            </a:r>
            <a:r>
              <a:rPr kumimoji="1" lang="ja-JP" altLang="en-US"/>
              <a:t>らのやり方を多重集合にそのまま実装する問題点</a:t>
            </a:r>
            <a:endParaRPr kumimoji="1" lang="en-US" altLang="ja-JP" dirty="0"/>
          </a:p>
          <a:p>
            <a:r>
              <a:rPr kumimoji="1" lang="ja-JP" altLang="en-US"/>
              <a:t>複数個持ってしまう→割り当て値の修正</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7</a:t>
            </a:fld>
            <a:endParaRPr kumimoji="1" lang="ja-JP" altLang="en-US"/>
          </a:p>
        </p:txBody>
      </p:sp>
    </p:spTree>
    <p:extLst>
      <p:ext uri="{BB962C8B-B14F-4D97-AF65-F5344CB8AC3E}">
        <p14:creationId xmlns:p14="http://schemas.microsoft.com/office/powerpoint/2010/main" val="216000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本研究の目的は先ほど説明した</a:t>
            </a:r>
            <a:r>
              <a:rPr kumimoji="1" lang="en-US" altLang="ja-JP" dirty="0" err="1"/>
              <a:t>Datar</a:t>
            </a:r>
            <a:r>
              <a:rPr kumimoji="1" lang="ja-JP" altLang="en-US"/>
              <a:t>による動的に変化する集合に対してのハッシュ値更新のアルゴリズムを動的多重集合に拡張することです．</a:t>
            </a:r>
            <a:endParaRPr kumimoji="1" lang="en-US" altLang="ja-JP" dirty="0"/>
          </a:p>
          <a:p>
            <a:endParaRPr kumimoji="1" lang="en-US" altLang="ja-JP" dirty="0"/>
          </a:p>
          <a:p>
            <a:r>
              <a:rPr kumimoji="1" lang="ja-JP" altLang="en-US"/>
              <a:t>ただ集合が多重集合になることは難しさがあります．それは，スライディングウインドウ内のアルファベットの個数によって，割り当て値が変化することです．</a:t>
            </a:r>
            <a:endParaRPr kumimoji="1" lang="en-US" altLang="ja-JP" dirty="0"/>
          </a:p>
          <a:p>
            <a:endParaRPr kumimoji="1" lang="en-US" altLang="ja-JP" dirty="0"/>
          </a:p>
          <a:p>
            <a:r>
              <a:rPr kumimoji="1" lang="ja-JP" altLang="en-US"/>
              <a:t>＊</a:t>
            </a:r>
            <a:r>
              <a:rPr kumimoji="1" lang="en-US" altLang="ja-JP" dirty="0" err="1"/>
              <a:t>Datar</a:t>
            </a:r>
            <a:r>
              <a:rPr kumimoji="1" lang="ja-JP" altLang="en-US"/>
              <a:t>のハッシュ値更新アルゴリズムを多重集合へ拡張</a:t>
            </a:r>
            <a:endParaRPr kumimoji="1" lang="en-US" altLang="ja-JP" dirty="0"/>
          </a:p>
          <a:p>
            <a:r>
              <a:rPr kumimoji="1" lang="en-US" altLang="ja-JP" dirty="0"/>
              <a:t>B</a:t>
            </a:r>
            <a:r>
              <a:rPr kumimoji="1" lang="ja-JP" altLang="en-US"/>
              <a:t>が</a:t>
            </a:r>
            <a:r>
              <a:rPr kumimoji="1" lang="en-US" altLang="ja-JP" dirty="0"/>
              <a:t>15</a:t>
            </a:r>
            <a:r>
              <a:rPr kumimoji="1" lang="ja-JP" altLang="en-US"/>
              <a:t>から１０に変化する→言葉で書く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多重集合になると将来的に最小値になるかの判定が難しい→割り当て値が変化するから</a:t>
            </a:r>
            <a:endParaRPr kumimoji="1" lang="en-US" altLang="ja-JP" dirty="0"/>
          </a:p>
          <a:p>
            <a:r>
              <a:rPr kumimoji="1" lang="en-US" altLang="ja-JP" dirty="0"/>
              <a:t>A</a:t>
            </a:r>
            <a:r>
              <a:rPr kumimoji="1" lang="ja-JP" altLang="en-US"/>
              <a:t>を入れて、判定の難しさを強調する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8</a:t>
            </a:fld>
            <a:endParaRPr kumimoji="1" lang="ja-JP" altLang="en-US"/>
          </a:p>
        </p:txBody>
      </p:sp>
    </p:spTree>
    <p:extLst>
      <p:ext uri="{BB962C8B-B14F-4D97-AF65-F5344CB8AC3E}">
        <p14:creationId xmlns:p14="http://schemas.microsoft.com/office/powerpoint/2010/main" val="93550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Minlist</a:t>
            </a:r>
            <a:r>
              <a:rPr kumimoji="1" lang="ja-JP" altLang="en-US"/>
              <a:t>内で同一アルファベットを１つ保持すれば済むように，割り当て値表を修正</a:t>
            </a:r>
            <a:endParaRPr kumimoji="1" lang="en-US" altLang="ja-JP" dirty="0"/>
          </a:p>
          <a:p>
            <a:endParaRPr kumimoji="1" lang="en-US" altLang="ja-JP" dirty="0"/>
          </a:p>
          <a:p>
            <a:r>
              <a:rPr kumimoji="1" lang="ja-JP" altLang="en-US"/>
              <a:t>１つのアルファベットに注目して，２個目の割り当て値が１大きい場合，１個目の割り当て値に書き換える．</a:t>
            </a:r>
            <a:endParaRPr kumimoji="1" lang="en-US" altLang="ja-JP" dirty="0"/>
          </a:p>
          <a:p>
            <a:endParaRPr kumimoji="1" lang="en-US" altLang="ja-JP" dirty="0"/>
          </a:p>
          <a:p>
            <a:r>
              <a:rPr kumimoji="1" lang="ja-JP" altLang="en-US"/>
              <a:t>＊提案手法の全体説明を入れる</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9</a:t>
            </a:fld>
            <a:endParaRPr kumimoji="1" lang="ja-JP" altLang="en-US"/>
          </a:p>
        </p:txBody>
      </p:sp>
    </p:spTree>
    <p:extLst>
      <p:ext uri="{BB962C8B-B14F-4D97-AF65-F5344CB8AC3E}">
        <p14:creationId xmlns:p14="http://schemas.microsoft.com/office/powerpoint/2010/main" val="275302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2CF4C-2602-934D-A79C-8FBE2F4C4E9D}"/>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6864F3-EF3E-3349-8E37-CAB62252C5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8C45967C-0EC5-AC48-8254-B77647604BD0}"/>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5914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D6BAF-4EC5-874E-A321-968680BEEF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B0AD2D-E579-C848-A55B-9370D1AACBF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270D61-4CD1-6C45-95E6-18686A01DDAC}"/>
              </a:ext>
            </a:extLst>
          </p:cNvPr>
          <p:cNvSpPr>
            <a:spLocks noGrp="1"/>
          </p:cNvSpPr>
          <p:nvPr>
            <p:ph type="dt" sz="half" idx="10"/>
          </p:nvPr>
        </p:nvSpPr>
        <p:spPr/>
        <p:txBody>
          <a:bodyPr/>
          <a:lstStyle/>
          <a:p>
            <a:fld id="{F8646E54-4533-1C4E-B948-E64E0DE1D820}" type="datetime1">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8FD98A1A-24A5-9946-BE61-0FE9AE31A3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0A97A-4687-F84C-9F65-B95089C82449}"/>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5871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55A87B-6707-7347-B8A0-952E0D6E0EEA}"/>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B95B7B-57A8-BC46-9F37-E7787C063265}"/>
              </a:ext>
            </a:extLst>
          </p:cNvPr>
          <p:cNvSpPr>
            <a:spLocks noGrp="1"/>
          </p:cNvSpPr>
          <p:nvPr>
            <p:ph type="body" orient="vert" idx="1"/>
          </p:nvPr>
        </p:nvSpPr>
        <p:spPr>
          <a:xfrm>
            <a:off x="628650" y="365125"/>
            <a:ext cx="5800725"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F6251B-A0A5-1746-BADD-52BB033930BD}"/>
              </a:ext>
            </a:extLst>
          </p:cNvPr>
          <p:cNvSpPr>
            <a:spLocks noGrp="1"/>
          </p:cNvSpPr>
          <p:nvPr>
            <p:ph type="dt" sz="half" idx="10"/>
          </p:nvPr>
        </p:nvSpPr>
        <p:spPr/>
        <p:txBody>
          <a:bodyPr/>
          <a:lstStyle/>
          <a:p>
            <a:fld id="{A264AF73-4DA5-F64B-BBEA-D4699AC31B7B}" type="datetime1">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D1F3EB6-4CAB-C848-ACAA-CBBECEB5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FC5BE-13FA-854D-A0A9-7A1E8D6F0BB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26726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74718-D196-6249-AF0B-6C706CE0EB65}"/>
              </a:ext>
            </a:extLst>
          </p:cNvPr>
          <p:cNvSpPr>
            <a:spLocks noGrp="1"/>
          </p:cNvSpPr>
          <p:nvPr>
            <p:ph type="title"/>
          </p:nvPr>
        </p:nvSpPr>
        <p:spPr>
          <a:xfrm>
            <a:off x="0" y="50801"/>
            <a:ext cx="9144000" cy="1325563"/>
          </a:xfrm>
        </p:spPr>
        <p:txBody>
          <a:bodyPr/>
          <a:lstStyle>
            <a:lvl1pPr>
              <a:defRPr b="1" u="sng"/>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BC88C3-FECD-E246-92AF-D86A06C534B9}"/>
              </a:ext>
            </a:extLst>
          </p:cNvPr>
          <p:cNvSpPr>
            <a:spLocks noGrp="1"/>
          </p:cNvSpPr>
          <p:nvPr>
            <p:ph idx="1"/>
          </p:nvPr>
        </p:nvSpPr>
        <p:spPr>
          <a:xfrm>
            <a:off x="0" y="1376363"/>
            <a:ext cx="9144000" cy="5021263"/>
          </a:xfrm>
        </p:spPr>
        <p:txBody>
          <a:bodyPr/>
          <a:lstStyle>
            <a:lvl1pPr>
              <a:defRPr sz="2400"/>
            </a:lvl1pPr>
            <a:lvl2pPr marL="514350" indent="-171450">
              <a:buFont typeface="Wingdings" pitchFamily="2" charset="2"/>
              <a:buChar char="Ø"/>
              <a:defRPr sz="2000"/>
            </a:lvl2pPr>
            <a:lvl3pPr marL="857250" indent="-171450">
              <a:buFont typeface="Wingdings" pitchFamily="2" charset="2"/>
              <a:buChar char="n"/>
              <a:defRPr sz="1800"/>
            </a:lvl3pPr>
            <a:lvl4pPr>
              <a:defRPr sz="1600"/>
            </a:lvl4pPr>
            <a:lvl5pPr>
              <a:defRPr sz="1400"/>
            </a:lvl5pPr>
          </a:lstStyle>
          <a:p>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endParaRPr kumimoji="1" lang="en-US" altLang="ja-JP" dirty="0"/>
          </a:p>
          <a:p>
            <a:pPr lvl="2"/>
            <a:r>
              <a:rPr kumimoji="1" lang="en-US" altLang="ja-JP" dirty="0"/>
              <a:t>3</a:t>
            </a:r>
          </a:p>
          <a:p>
            <a:pPr lvl="3"/>
            <a:r>
              <a:rPr kumimoji="1" lang="en-US" altLang="ja-JP" dirty="0"/>
              <a:t>4</a:t>
            </a:r>
          </a:p>
          <a:p>
            <a:pPr lvl="4"/>
            <a:r>
              <a:rPr kumimoji="1" lang="en-US" altLang="ja-JP" dirty="0"/>
              <a:t>5</a:t>
            </a:r>
            <a:endParaRPr kumimoji="1" lang="ja-JP" altLang="en-US"/>
          </a:p>
        </p:txBody>
      </p:sp>
      <p:sp>
        <p:nvSpPr>
          <p:cNvPr id="6" name="スライド番号プレースホルダー 5">
            <a:extLst>
              <a:ext uri="{FF2B5EF4-FFF2-40B4-BE49-F238E27FC236}">
                <a16:creationId xmlns:a16="http://schemas.microsoft.com/office/drawing/2014/main" id="{23EDDA8F-9CF1-F948-B108-48ADBE577D79}"/>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3105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D1D0-522D-7A45-959A-AA5433323E30}"/>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4B73B9-5DB0-CA49-999E-0BC4276D28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0E633C-9F3F-AD4A-B607-A94FE2A7D779}"/>
              </a:ext>
            </a:extLst>
          </p:cNvPr>
          <p:cNvSpPr>
            <a:spLocks noGrp="1"/>
          </p:cNvSpPr>
          <p:nvPr>
            <p:ph type="dt" sz="half" idx="10"/>
          </p:nvPr>
        </p:nvSpPr>
        <p:spPr/>
        <p:txBody>
          <a:bodyPr/>
          <a:lstStyle/>
          <a:p>
            <a:fld id="{ED336007-625C-6F4A-9D41-221081D957BC}" type="datetime1">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48F3771-8078-D246-869A-8A41D729C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3E2C5-EEBF-0246-BA24-B63EE5E829D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596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D2E1B-8068-D248-8064-D339A28E96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759032-9276-4C42-8497-0DA8135BE455}"/>
              </a:ext>
            </a:extLst>
          </p:cNvPr>
          <p:cNvSpPr>
            <a:spLocks noGrp="1"/>
          </p:cNvSpPr>
          <p:nvPr>
            <p:ph sz="half" idx="1"/>
          </p:nvPr>
        </p:nvSpPr>
        <p:spPr>
          <a:xfrm>
            <a:off x="6286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73F8B1-0E1D-904B-AB8A-8C6CE142FC1B}"/>
              </a:ext>
            </a:extLst>
          </p:cNvPr>
          <p:cNvSpPr>
            <a:spLocks noGrp="1"/>
          </p:cNvSpPr>
          <p:nvPr>
            <p:ph sz="half" idx="2"/>
          </p:nvPr>
        </p:nvSpPr>
        <p:spPr>
          <a:xfrm>
            <a:off x="46291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A9585F3-1DC8-474B-8B91-F858E1F861F1}"/>
              </a:ext>
            </a:extLst>
          </p:cNvPr>
          <p:cNvSpPr>
            <a:spLocks noGrp="1"/>
          </p:cNvSpPr>
          <p:nvPr>
            <p:ph type="dt" sz="half" idx="10"/>
          </p:nvPr>
        </p:nvSpPr>
        <p:spPr/>
        <p:txBody>
          <a:bodyPr/>
          <a:lstStyle/>
          <a:p>
            <a:fld id="{C433E576-42AC-3F41-B979-B05609C9A6F1}" type="datetime1">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D0094B69-8DC2-DB49-9E86-23F6900E0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965CF6-06FE-0A43-AE46-010D78329F1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3869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FBCA6-2DF5-CD4B-B54D-E4666A7CE3AB}"/>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3755B-68D3-7846-9939-9AF83612BD9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2B4499-E344-E742-B283-A6BA51C10C15}"/>
              </a:ext>
            </a:extLst>
          </p:cNvPr>
          <p:cNvSpPr>
            <a:spLocks noGrp="1"/>
          </p:cNvSpPr>
          <p:nvPr>
            <p:ph sz="half" idx="2"/>
          </p:nvPr>
        </p:nvSpPr>
        <p:spPr>
          <a:xfrm>
            <a:off x="629842" y="2505075"/>
            <a:ext cx="3868340"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8732D5-6641-224F-9DFB-93C22EE63A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0F00BD85-66BD-B944-BC66-65C470F9191F}"/>
              </a:ext>
            </a:extLst>
          </p:cNvPr>
          <p:cNvSpPr>
            <a:spLocks noGrp="1"/>
          </p:cNvSpPr>
          <p:nvPr>
            <p:ph sz="quarter" idx="4"/>
          </p:nvPr>
        </p:nvSpPr>
        <p:spPr>
          <a:xfrm>
            <a:off x="4629150" y="2505075"/>
            <a:ext cx="3887391"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831846-91E5-4E4B-B091-4F86AE120AF4}"/>
              </a:ext>
            </a:extLst>
          </p:cNvPr>
          <p:cNvSpPr>
            <a:spLocks noGrp="1"/>
          </p:cNvSpPr>
          <p:nvPr>
            <p:ph type="dt" sz="half" idx="10"/>
          </p:nvPr>
        </p:nvSpPr>
        <p:spPr/>
        <p:txBody>
          <a:bodyPr/>
          <a:lstStyle/>
          <a:p>
            <a:fld id="{A36F8E6D-0D0C-B148-89C4-48302691E5CE}" type="datetime1">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E00F5818-A275-7140-BAB4-9750C99E93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C84BF7-FE61-7B4D-B83C-80B02696E0D0}"/>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43139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5DF6B-795D-4147-9EF8-881245D3E7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2CB133-E2FD-FB45-A748-DE1ADF3CBEC8}"/>
              </a:ext>
            </a:extLst>
          </p:cNvPr>
          <p:cNvSpPr>
            <a:spLocks noGrp="1"/>
          </p:cNvSpPr>
          <p:nvPr>
            <p:ph type="dt" sz="half" idx="10"/>
          </p:nvPr>
        </p:nvSpPr>
        <p:spPr/>
        <p:txBody>
          <a:bodyPr/>
          <a:lstStyle/>
          <a:p>
            <a:fld id="{141740DE-232E-1445-9D48-C2FAC552B33A}" type="datetime1">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98937E37-2C1E-5142-B3E6-32D5111FF9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1A036A-035F-0B47-B85D-79FB326A7E0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833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EDB5C-C7A1-524A-820E-1F1A34DD4267}"/>
              </a:ext>
            </a:extLst>
          </p:cNvPr>
          <p:cNvSpPr>
            <a:spLocks noGrp="1"/>
          </p:cNvSpPr>
          <p:nvPr>
            <p:ph type="dt" sz="half" idx="10"/>
          </p:nvPr>
        </p:nvSpPr>
        <p:spPr/>
        <p:txBody>
          <a:bodyPr/>
          <a:lstStyle/>
          <a:p>
            <a:fld id="{11D87E6D-3BF9-464B-BC77-FA9B3D98ACEE}" type="datetime1">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6A69AEE9-0235-704D-ACE2-474BFB1BD3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BF632C-ED10-1445-93D1-02AE2C756FD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80776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5BA11-63BB-894D-9208-9C6C88D7128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9CD255-5C38-5B4A-9ED1-0061038409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77475A-E81E-8F48-9C7D-524652B0FA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5EA99C-0642-714B-B156-09EE6F30F1D4}"/>
              </a:ext>
            </a:extLst>
          </p:cNvPr>
          <p:cNvSpPr>
            <a:spLocks noGrp="1"/>
          </p:cNvSpPr>
          <p:nvPr>
            <p:ph type="dt" sz="half" idx="10"/>
          </p:nvPr>
        </p:nvSpPr>
        <p:spPr/>
        <p:txBody>
          <a:bodyPr/>
          <a:lstStyle/>
          <a:p>
            <a:fld id="{F3B14908-7662-EA45-97A4-2C9325F444FD}" type="datetime1">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AD6B25B8-3BB4-2547-852E-268995A2F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9FCD0-25EB-A149-A422-F8241DC8AF3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7703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F584F-AE46-794C-B6C4-50EC4790F22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C70246D-F611-BD4A-8A1A-AC7F271878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7F78A0-BBEA-A649-887C-C52F615249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A95EC1-6A5D-E042-818E-571533112AF5}"/>
              </a:ext>
            </a:extLst>
          </p:cNvPr>
          <p:cNvSpPr>
            <a:spLocks noGrp="1"/>
          </p:cNvSpPr>
          <p:nvPr>
            <p:ph type="dt" sz="half" idx="10"/>
          </p:nvPr>
        </p:nvSpPr>
        <p:spPr/>
        <p:txBody>
          <a:bodyPr/>
          <a:lstStyle/>
          <a:p>
            <a:fld id="{B1B8F3E3-5FA5-6140-AACC-25F49DD5B60B}" type="datetime1">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C1AB561F-09DF-3940-A664-C56261340B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8AAB8C-47B7-CB43-9307-D32603153FA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167082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5ABFCE-1CC2-AD47-886D-B7911288D4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C8233-EB09-FB42-8573-CB85DA7EC6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034A43-A62E-6A43-9E6A-B60306DFE7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1/24/22</a:t>
            </a:fld>
            <a:endParaRPr lang="en-US" dirty="0"/>
          </a:p>
        </p:txBody>
      </p:sp>
      <p:sp>
        <p:nvSpPr>
          <p:cNvPr id="5" name="フッター プレースホルダー 4">
            <a:extLst>
              <a:ext uri="{FF2B5EF4-FFF2-40B4-BE49-F238E27FC236}">
                <a16:creationId xmlns:a16="http://schemas.microsoft.com/office/drawing/2014/main" id="{9AC32C87-2845-AF4C-8B8C-7A2B71B0D56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E015E2AD-6AEF-FB4D-987C-1AEA3E431E0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A5079-F6E1-374B-BEF2-E44A163B5C29}" type="slidenum">
              <a:rPr lang="ja-JP" altLang="en-US" smtClean="0"/>
              <a:pPr/>
              <a:t>‹#›</a:t>
            </a:fld>
            <a:endParaRPr lang="ja-JP" altLang="en-US"/>
          </a:p>
        </p:txBody>
      </p:sp>
    </p:spTree>
    <p:extLst>
      <p:ext uri="{BB962C8B-B14F-4D97-AF65-F5344CB8AC3E}">
        <p14:creationId xmlns:p14="http://schemas.microsoft.com/office/powerpoint/2010/main" val="387775775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E0F1-48D4-504E-98AF-891893FE653A}"/>
              </a:ext>
            </a:extLst>
          </p:cNvPr>
          <p:cNvSpPr>
            <a:spLocks noGrp="1"/>
          </p:cNvSpPr>
          <p:nvPr>
            <p:ph type="ctrTitle"/>
          </p:nvPr>
        </p:nvSpPr>
        <p:spPr/>
        <p:txBody>
          <a:bodyPr>
            <a:normAutofit/>
          </a:bodyPr>
          <a:lstStyle/>
          <a:p>
            <a:r>
              <a:rPr kumimoji="1" lang="ja-JP" altLang="en-US" sz="3200" b="1"/>
              <a:t>時間と共に変化する多重集合に</a:t>
            </a:r>
            <a:br>
              <a:rPr kumimoji="1" lang="en-US" altLang="ja-JP" sz="3200" b="1" dirty="0"/>
            </a:br>
            <a:r>
              <a:rPr kumimoji="1" lang="ja-JP" altLang="en-US" sz="3200" b="1"/>
              <a:t>対する</a:t>
            </a:r>
            <a:r>
              <a:rPr kumimoji="1" lang="en-US" altLang="ja-JP" sz="3200" b="1" dirty="0"/>
              <a:t>min-hash</a:t>
            </a:r>
            <a:r>
              <a:rPr kumimoji="1" lang="ja-JP" altLang="en-US" sz="3200" b="1"/>
              <a:t>の高速計算</a:t>
            </a:r>
          </a:p>
        </p:txBody>
      </p:sp>
      <p:sp>
        <p:nvSpPr>
          <p:cNvPr id="3" name="字幕 2">
            <a:extLst>
              <a:ext uri="{FF2B5EF4-FFF2-40B4-BE49-F238E27FC236}">
                <a16:creationId xmlns:a16="http://schemas.microsoft.com/office/drawing/2014/main" id="{D091E4A5-171E-2146-B10A-53A62AF0FB25}"/>
              </a:ext>
            </a:extLst>
          </p:cNvPr>
          <p:cNvSpPr>
            <a:spLocks noGrp="1"/>
          </p:cNvSpPr>
          <p:nvPr>
            <p:ph type="subTitle" idx="1"/>
          </p:nvPr>
        </p:nvSpPr>
        <p:spPr/>
        <p:txBody>
          <a:bodyPr>
            <a:normAutofit/>
          </a:bodyPr>
          <a:lstStyle/>
          <a:p>
            <a:r>
              <a:rPr lang="ja-JP" altLang="en-US" sz="1500" b="1"/>
              <a:t>古賀研究室　</a:t>
            </a:r>
            <a:r>
              <a:rPr lang="en-US" altLang="ja-JP" sz="1500" b="1" dirty="0"/>
              <a:t>B4</a:t>
            </a:r>
            <a:r>
              <a:rPr lang="ja-JP" altLang="en-US" sz="1500" b="1"/>
              <a:t> 三原寛寿</a:t>
            </a:r>
            <a:endParaRPr lang="en-US" altLang="ja-JP" sz="1500" b="1" dirty="0"/>
          </a:p>
          <a:p>
            <a:r>
              <a:rPr lang="en-US" altLang="ja-JP" sz="1500" b="1" dirty="0"/>
              <a:t>2020/2/6</a:t>
            </a:r>
            <a:endParaRPr lang="ja-JP" altLang="en-US" sz="1500" b="1"/>
          </a:p>
        </p:txBody>
      </p:sp>
      <p:sp>
        <p:nvSpPr>
          <p:cNvPr id="4" name="スライド番号プレースホルダー 3">
            <a:extLst>
              <a:ext uri="{FF2B5EF4-FFF2-40B4-BE49-F238E27FC236}">
                <a16:creationId xmlns:a16="http://schemas.microsoft.com/office/drawing/2014/main" id="{6C93986F-E52B-C440-A92B-9DA183953194}"/>
              </a:ext>
            </a:extLst>
          </p:cNvPr>
          <p:cNvSpPr>
            <a:spLocks noGrp="1"/>
          </p:cNvSpPr>
          <p:nvPr>
            <p:ph type="sldNum" sz="quarter" idx="12"/>
          </p:nvPr>
        </p:nvSpPr>
        <p:spPr/>
        <p:txBody>
          <a:bodyPr/>
          <a:lstStyle/>
          <a:p>
            <a:fld id="{CA9259F1-6CA6-B243-B8B4-60489EF6CFAE}" type="slidenum">
              <a:rPr kumimoji="1" lang="ja-JP" altLang="en-US" smtClean="0"/>
              <a:t>1</a:t>
            </a:fld>
            <a:endParaRPr kumimoji="1" lang="ja-JP" altLang="en-US"/>
          </a:p>
        </p:txBody>
      </p:sp>
    </p:spTree>
    <p:extLst>
      <p:ext uri="{BB962C8B-B14F-4D97-AF65-F5344CB8AC3E}">
        <p14:creationId xmlns:p14="http://schemas.microsoft.com/office/powerpoint/2010/main" val="1305174448"/>
      </p:ext>
    </p:extLst>
  </p:cSld>
  <p:clrMapOvr>
    <a:masterClrMapping/>
  </p:clrMapOvr>
  <mc:AlternateContent xmlns:mc="http://schemas.openxmlformats.org/markup-compatibility/2006" xmlns:p14="http://schemas.microsoft.com/office/powerpoint/2010/main">
    <mc:Choice Requires="p14">
      <p:transition spd="slow" p14:dur="2000" advTm="2284"/>
    </mc:Choice>
    <mc:Fallback xmlns="">
      <p:transition spd="slow" advTm="22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69017-FB0D-7B43-9992-B8321D64336C}"/>
              </a:ext>
            </a:extLst>
          </p:cNvPr>
          <p:cNvSpPr>
            <a:spLocks noGrp="1"/>
          </p:cNvSpPr>
          <p:nvPr>
            <p:ph type="title"/>
          </p:nvPr>
        </p:nvSpPr>
        <p:spPr/>
        <p:txBody>
          <a:bodyPr/>
          <a:lstStyle/>
          <a:p>
            <a:r>
              <a:rPr lang="ja-JP" altLang="en-US"/>
              <a:t>ウインドウの更新の処理</a:t>
            </a:r>
            <a:endParaRPr kumimoji="1" lang="ja-JP" altLang="en-US"/>
          </a:p>
        </p:txBody>
      </p:sp>
      <p:sp>
        <p:nvSpPr>
          <p:cNvPr id="4" name="スライド番号プレースホルダー 3">
            <a:extLst>
              <a:ext uri="{FF2B5EF4-FFF2-40B4-BE49-F238E27FC236}">
                <a16:creationId xmlns:a16="http://schemas.microsoft.com/office/drawing/2014/main" id="{DBD7B8AB-585B-6E43-933D-283EE060E0D4}"/>
              </a:ext>
            </a:extLst>
          </p:cNvPr>
          <p:cNvSpPr>
            <a:spLocks noGrp="1"/>
          </p:cNvSpPr>
          <p:nvPr>
            <p:ph type="sldNum" sz="quarter" idx="12"/>
          </p:nvPr>
        </p:nvSpPr>
        <p:spPr/>
        <p:txBody>
          <a:bodyPr/>
          <a:lstStyle/>
          <a:p>
            <a:fld id="{CA9259F1-6CA6-B243-B8B4-60489EF6CFAE}"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48B528A6-21D8-234B-AFF4-FC70D981D263}"/>
                  </a:ext>
                </a:extLst>
              </p:cNvPr>
              <p:cNvSpPr>
                <a:spLocks noGrp="1"/>
              </p:cNvSpPr>
              <p:nvPr>
                <p:ph idx="1"/>
              </p:nvPr>
            </p:nvSpPr>
            <p:spPr>
              <a:xfrm>
                <a:off x="0" y="1376363"/>
                <a:ext cx="9144000" cy="5481637"/>
              </a:xfrm>
            </p:spPr>
            <p:txBody>
              <a:bodyPr/>
              <a:lstStyle/>
              <a:p>
                <a:r>
                  <a:rPr lang="ja-JP" altLang="en-US"/>
                  <a:t>アルファベット</a:t>
                </a:r>
                <a14:m>
                  <m:oMath xmlns:m="http://schemas.openxmlformats.org/officeDocument/2006/math">
                    <m:r>
                      <a:rPr lang="en-US" altLang="ja-JP" b="0" i="1" smtClean="0">
                        <a:latin typeface="Cambria Math" panose="02040503050406030204" pitchFamily="18" charset="0"/>
                      </a:rPr>
                      <m:t>𝑦</m:t>
                    </m:r>
                  </m:oMath>
                </a14:m>
                <a:r>
                  <a:rPr lang="ja-JP" altLang="en-US"/>
                  <a:t>である要素</a:t>
                </a:r>
                <a14:m>
                  <m:oMath xmlns:m="http://schemas.openxmlformats.org/officeDocument/2006/math">
                    <m:r>
                      <a:rPr lang="en-US" altLang="ja-JP" i="1" smtClean="0">
                        <a:latin typeface="Cambria Math" panose="02040503050406030204" pitchFamily="18" charset="0"/>
                      </a:rPr>
                      <m:t>𝑒</m:t>
                    </m:r>
                  </m:oMath>
                </a14:m>
                <a:r>
                  <a:rPr lang="ja-JP" altLang="en-US"/>
                  <a:t>をウィンドウに追加する処理</a:t>
                </a:r>
                <a:endParaRPr lang="en-US" altLang="ja-JP" dirty="0"/>
              </a:p>
              <a:p>
                <a:pPr lvl="1"/>
                <a:r>
                  <a:rPr lang="en-US" altLang="ja-JP" dirty="0" err="1"/>
                  <a:t>Mnlist</a:t>
                </a:r>
                <a:r>
                  <a:rPr lang="ja-JP" altLang="en-US"/>
                  <a:t>から</a:t>
                </a:r>
                <a14:m>
                  <m:oMath xmlns:m="http://schemas.openxmlformats.org/officeDocument/2006/math">
                    <m:r>
                      <m:rPr>
                        <m:sty m:val="p"/>
                      </m:rPr>
                      <a:rPr lang="en-US" altLang="ja-JP" i="1" smtClean="0">
                        <a:latin typeface="Cambria Math" panose="02040503050406030204" pitchFamily="18" charset="0"/>
                      </a:rPr>
                      <m:t>π</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oMath>
                </a14:m>
                <a:r>
                  <a:rPr lang="ja-JP" altLang="en-US"/>
                  <a:t>より大きい割り当て値を持つ要素を削除</a:t>
                </a:r>
                <a:endParaRPr lang="en-US" altLang="ja-JP" dirty="0"/>
              </a:p>
              <a:p>
                <a:pPr lvl="2"/>
                <a14:m>
                  <m:oMath xmlns:m="http://schemas.openxmlformats.org/officeDocument/2006/math">
                    <m:r>
                      <m:rPr>
                        <m:sty m:val="p"/>
                      </m:rPr>
                      <a:rPr lang="en-US" altLang="ja-JP" i="1">
                        <a:latin typeface="Cambria Math" panose="02040503050406030204" pitchFamily="18" charset="0"/>
                      </a:rPr>
                      <m:t>π</m:t>
                    </m:r>
                    <m:r>
                      <a:rPr lang="en-US" altLang="ja-JP" i="1">
                        <a:latin typeface="Cambria Math" panose="02040503050406030204" pitchFamily="18" charset="0"/>
                      </a:rPr>
                      <m:t>(</m:t>
                    </m:r>
                    <m:r>
                      <a:rPr lang="en-US" altLang="ja-JP" b="0" i="1" smtClean="0">
                        <a:latin typeface="Cambria Math" panose="02040503050406030204" pitchFamily="18" charset="0"/>
                      </a:rPr>
                      <m:t>𝑒</m:t>
                    </m:r>
                    <m:r>
                      <a:rPr lang="en-US" altLang="ja-JP" i="1">
                        <a:latin typeface="Cambria Math" panose="02040503050406030204" pitchFamily="18" charset="0"/>
                      </a:rPr>
                      <m:t>)</m:t>
                    </m:r>
                    <m:r>
                      <a:rPr lang="ja-JP" altLang="en-US" i="1" smtClean="0">
                        <a:latin typeface="Cambria Math" panose="02040503050406030204" pitchFamily="18" charset="0"/>
                      </a:rPr>
                      <m:t>より</m:t>
                    </m:r>
                    <m:r>
                      <a:rPr lang="ja-JP" altLang="en-US" i="1">
                        <a:latin typeface="Cambria Math" panose="02040503050406030204" pitchFamily="18" charset="0"/>
                      </a:rPr>
                      <m:t>大き</m:t>
                    </m:r>
                    <m:r>
                      <a:rPr lang="ja-JP" altLang="en-US" i="1" smtClean="0">
                        <a:latin typeface="Cambria Math" panose="02040503050406030204" pitchFamily="18" charset="0"/>
                      </a:rPr>
                      <m:t>い</m:t>
                    </m:r>
                    <m:r>
                      <a:rPr lang="ja-JP" altLang="en-US" i="1">
                        <a:latin typeface="Cambria Math" panose="02040503050406030204" pitchFamily="18" charset="0"/>
                      </a:rPr>
                      <m:t>値</m:t>
                    </m:r>
                    <m:r>
                      <a:rPr lang="ja-JP" altLang="en-US" i="1" smtClean="0">
                        <a:latin typeface="Cambria Math" panose="02040503050406030204" pitchFamily="18" charset="0"/>
                      </a:rPr>
                      <m:t>を</m:t>
                    </m:r>
                    <m:r>
                      <a:rPr lang="ja-JP" altLang="en-US" i="1">
                        <a:latin typeface="Cambria Math" panose="02040503050406030204" pitchFamily="18" charset="0"/>
                      </a:rPr>
                      <m:t>持つ</m:t>
                    </m:r>
                    <m:r>
                      <a:rPr lang="ja-JP" altLang="en-US" i="1" smtClean="0">
                        <a:latin typeface="Cambria Math" panose="02040503050406030204" pitchFamily="18" charset="0"/>
                      </a:rPr>
                      <m:t>要素</m:t>
                    </m:r>
                    <m:r>
                      <a:rPr lang="ja-JP" altLang="en-US" i="1">
                        <a:latin typeface="Cambria Math" panose="02040503050406030204" pitchFamily="18" charset="0"/>
                      </a:rPr>
                      <m:t>ではな</m:t>
                    </m:r>
                    <m:r>
                      <a:rPr lang="ja-JP" altLang="en-US" i="1" smtClean="0">
                        <a:latin typeface="Cambria Math" panose="02040503050406030204" pitchFamily="18" charset="0"/>
                      </a:rPr>
                      <m:t>い</m:t>
                    </m:r>
                  </m:oMath>
                </a14:m>
                <a:endParaRPr lang="en-US" altLang="ja-JP" dirty="0"/>
              </a:p>
              <a:p>
                <a:pPr marL="685800" lvl="2" indent="0">
                  <a:buNone/>
                </a:pPr>
                <a:endParaRPr lang="en-US" altLang="ja-JP" dirty="0"/>
              </a:p>
              <a:p>
                <a:pPr lvl="1"/>
                <a:r>
                  <a:rPr lang="en-US" altLang="ja-JP" dirty="0" err="1"/>
                  <a:t>Minlist</a:t>
                </a:r>
                <a:r>
                  <a:rPr lang="en-US" altLang="ja-JP" dirty="0"/>
                  <a:t>[</a:t>
                </a:r>
                <a:r>
                  <a:rPr lang="en-US" altLang="ja-JP" dirty="0" err="1"/>
                  <a:t>i</a:t>
                </a:r>
                <a:r>
                  <a:rPr lang="en-US" altLang="ja-JP" dirty="0"/>
                  <a:t>]</a:t>
                </a:r>
                <a:r>
                  <a:rPr lang="ja-JP" altLang="en-US"/>
                  <a:t>のアルファベットが要素</a:t>
                </a:r>
                <a14:m>
                  <m:oMath xmlns:m="http://schemas.openxmlformats.org/officeDocument/2006/math">
                    <m:r>
                      <a:rPr lang="en-US" altLang="ja-JP" b="0" i="1" smtClean="0">
                        <a:latin typeface="Cambria Math" panose="02040503050406030204" pitchFamily="18" charset="0"/>
                      </a:rPr>
                      <m:t>𝑒</m:t>
                    </m:r>
                  </m:oMath>
                </a14:m>
                <a:r>
                  <a:rPr lang="ja-JP" altLang="en-US"/>
                  <a:t>と同一である場合も削除</a:t>
                </a:r>
                <a:endParaRPr lang="en-US" altLang="ja-JP" dirty="0"/>
              </a:p>
              <a:p>
                <a:pPr marL="342900" lvl="1" indent="0">
                  <a:buNone/>
                </a:pPr>
                <a:endParaRPr lang="en-US" altLang="ja-JP" dirty="0"/>
              </a:p>
              <a:p>
                <a:pPr lvl="1"/>
                <a:r>
                  <a:rPr lang="en-US" altLang="ja-JP" dirty="0" err="1"/>
                  <a:t>Minlist</a:t>
                </a:r>
                <a:r>
                  <a:rPr lang="ja-JP" altLang="en-US"/>
                  <a:t>の最後尾に</a:t>
                </a:r>
                <a14:m>
                  <m:oMath xmlns:m="http://schemas.openxmlformats.org/officeDocument/2006/math">
                    <m:r>
                      <m:rPr>
                        <m:sty m:val="p"/>
                      </m:rPr>
                      <a:rPr lang="en-US" altLang="ja-JP" i="1" smtClean="0">
                        <a:latin typeface="Cambria Math" panose="02040503050406030204" pitchFamily="18" charset="0"/>
                      </a:rPr>
                      <m:t>π</m:t>
                    </m:r>
                    <m:r>
                      <a:rPr lang="en-US" altLang="ja-JP" b="0" i="1" smtClean="0">
                        <a:latin typeface="Cambria Math" panose="02040503050406030204" pitchFamily="18" charset="0"/>
                      </a:rPr>
                      <m:t>(</m:t>
                    </m:r>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ja-JP" altLang="en-US" i="1">
                        <a:latin typeface="Cambria Math" panose="02040503050406030204" pitchFamily="18" charset="0"/>
                      </a:rPr>
                      <m:t>を</m:t>
                    </m:r>
                    <m:r>
                      <a:rPr lang="ja-JP" altLang="en-US" i="1" smtClean="0">
                        <a:latin typeface="Cambria Math" panose="02040503050406030204" pitchFamily="18" charset="0"/>
                      </a:rPr>
                      <m:t>登録</m:t>
                    </m:r>
                  </m:oMath>
                </a14:m>
                <a:endParaRPr lang="en-US" altLang="ja-JP" dirty="0"/>
              </a:p>
              <a:p>
                <a:pPr lvl="1"/>
                <a:endParaRPr lang="en-US" altLang="ja-JP" dirty="0"/>
              </a:p>
              <a:p>
                <a:pPr lvl="1"/>
                <a:endParaRPr lang="en-US" altLang="ja-JP" dirty="0"/>
              </a:p>
              <a:p>
                <a:pPr marL="342900" lvl="1" indent="0">
                  <a:buNone/>
                </a:pPr>
                <a:endParaRPr lang="en-US" altLang="ja-JP" dirty="0"/>
              </a:p>
              <a:p>
                <a:pPr lvl="1"/>
                <a:endParaRPr lang="en-US" altLang="ja-JP" dirty="0"/>
              </a:p>
              <a:p>
                <a:pPr lvl="1"/>
                <a:endParaRPr lang="en-US" altLang="ja-JP" dirty="0"/>
              </a:p>
              <a:p>
                <a:pPr lvl="1"/>
                <a:endParaRPr lang="en-US" altLang="ja-JP" dirty="0"/>
              </a:p>
              <a:p>
                <a:pPr marL="0" indent="0">
                  <a:buNone/>
                </a:pPr>
                <a:endParaRPr lang="en-US" altLang="ja-JP" dirty="0"/>
              </a:p>
              <a:p>
                <a:endParaRPr lang="ja-JP" altLang="en-US"/>
              </a:p>
            </p:txBody>
          </p:sp>
        </mc:Choice>
        <mc:Fallback xmlns="">
          <p:sp>
            <p:nvSpPr>
              <p:cNvPr id="8" name="コンテンツ プレースホルダー 7">
                <a:extLst>
                  <a:ext uri="{FF2B5EF4-FFF2-40B4-BE49-F238E27FC236}">
                    <a16:creationId xmlns:a16="http://schemas.microsoft.com/office/drawing/2014/main" id="{48B528A6-21D8-234B-AFF4-FC70D981D263}"/>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3FF03EE-9AB3-7040-8BE4-0084A0128CDA}"/>
              </a:ext>
            </a:extLst>
          </p:cNvPr>
          <p:cNvPicPr>
            <a:picLocks noChangeAspect="1"/>
          </p:cNvPicPr>
          <p:nvPr/>
        </p:nvPicPr>
        <p:blipFill>
          <a:blip r:embed="rId4"/>
          <a:stretch>
            <a:fillRect/>
          </a:stretch>
        </p:blipFill>
        <p:spPr>
          <a:xfrm>
            <a:off x="660400" y="3940179"/>
            <a:ext cx="7823200" cy="2362200"/>
          </a:xfrm>
          <a:prstGeom prst="rect">
            <a:avLst/>
          </a:prstGeom>
        </p:spPr>
      </p:pic>
    </p:spTree>
    <p:extLst>
      <p:ext uri="{BB962C8B-B14F-4D97-AF65-F5344CB8AC3E}">
        <p14:creationId xmlns:p14="http://schemas.microsoft.com/office/powerpoint/2010/main" val="339632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500A4-3AB1-6B4F-ACB7-8A03F2C8DB05}"/>
              </a:ext>
            </a:extLst>
          </p:cNvPr>
          <p:cNvSpPr>
            <a:spLocks noGrp="1"/>
          </p:cNvSpPr>
          <p:nvPr>
            <p:ph type="title"/>
          </p:nvPr>
        </p:nvSpPr>
        <p:spPr/>
        <p:txBody>
          <a:bodyPr/>
          <a:lstStyle/>
          <a:p>
            <a:r>
              <a:rPr lang="ja-JP" altLang="en-US"/>
              <a:t>処理時間についての実験と評価</a:t>
            </a:r>
            <a:br>
              <a:rPr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CC7CD0-09BF-1549-85DA-B6A8E573BE63}"/>
                  </a:ext>
                </a:extLst>
              </p:cNvPr>
              <p:cNvSpPr>
                <a:spLocks noGrp="1"/>
              </p:cNvSpPr>
              <p:nvPr>
                <p:ph idx="1"/>
              </p:nvPr>
            </p:nvSpPr>
            <p:spPr/>
            <p:txBody>
              <a:bodyPr/>
              <a:lstStyle/>
              <a:p>
                <a:r>
                  <a:rPr kumimoji="1" lang="ja-JP" altLang="en-US"/>
                  <a:t>クエリが変化せず，データベースを毎時刻更新する問題設定</a:t>
                </a:r>
                <a:endParaRPr kumimoji="1" lang="en-US" altLang="ja-JP" dirty="0"/>
              </a:p>
              <a:p>
                <a:r>
                  <a:rPr kumimoji="1" lang="ja-JP" altLang="en-US"/>
                  <a:t>アルファベットの多重度の上限値</a:t>
                </a:r>
                <a14:m>
                  <m:oMath xmlns:m="http://schemas.openxmlformats.org/officeDocument/2006/math">
                    <m:r>
                      <a:rPr lang="en-US" altLang="ja-JP" b="0" i="1" smtClean="0">
                        <a:latin typeface="Cambria Math" panose="02040503050406030204" pitchFamily="18" charset="0"/>
                      </a:rPr>
                      <m:t>𝐿</m:t>
                    </m:r>
                    <m:r>
                      <a:rPr lang="en-US" altLang="ja-JP" b="0" i="1" smtClean="0">
                        <a:latin typeface="Cambria Math" panose="02040503050406030204" pitchFamily="18" charset="0"/>
                      </a:rPr>
                      <m:t>={2,3,4,5}</m:t>
                    </m:r>
                  </m:oMath>
                </a14:m>
                <a:endParaRPr kumimoji="1" lang="en-US" altLang="ja-JP" dirty="0"/>
              </a:p>
              <a:p>
                <a:r>
                  <a:rPr lang="ja-JP" altLang="en-US"/>
                  <a:t>データベース内の集合数</a:t>
                </a:r>
                <a:r>
                  <a:rPr lang="en-US" altLang="ja-JP" dirty="0"/>
                  <a:t>:1000</a:t>
                </a:r>
              </a:p>
              <a:p>
                <a:r>
                  <a:rPr kumimoji="1" lang="ja-JP" altLang="en-US"/>
                  <a:t>時刻</a:t>
                </a:r>
                <a:r>
                  <a:rPr kumimoji="1" lang="en-US" altLang="ja-JP" dirty="0"/>
                  <a:t>t=1</a:t>
                </a:r>
                <a:r>
                  <a:rPr kumimoji="1" lang="ja-JP" altLang="en-US"/>
                  <a:t>から</a:t>
                </a:r>
                <a:r>
                  <a:rPr kumimoji="1" lang="en-US" altLang="ja-JP" dirty="0"/>
                  <a:t>1000</a:t>
                </a:r>
                <a:r>
                  <a:rPr kumimoji="1" lang="ja-JP" altLang="en-US"/>
                  <a:t>まで進め</a:t>
                </a:r>
                <a:r>
                  <a:rPr lang="ja-JP" altLang="en-US"/>
                  <a:t>，</a:t>
                </a:r>
                <a:r>
                  <a:rPr lang="en-US" altLang="ja-JP" dirty="0"/>
                  <a:t>1000</a:t>
                </a:r>
                <a:r>
                  <a:rPr lang="ja-JP" altLang="en-US"/>
                  <a:t>回の類似度</a:t>
                </a:r>
                <a:r>
                  <a:rPr lang="en-US" altLang="ja-JP" dirty="0"/>
                  <a:t>top-10</a:t>
                </a:r>
                <a:r>
                  <a:rPr lang="ja-JP" altLang="en-US"/>
                  <a:t>検索にかかる合計の処理時間の比較</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CECC7CD0-09BF-1549-85DA-B6A8E573BE63}"/>
                  </a:ext>
                </a:extLst>
              </p:cNvPr>
              <p:cNvSpPr>
                <a:spLocks noGrp="1" noRot="1" noChangeAspect="1" noMove="1" noResize="1" noEditPoints="1" noAdjustHandles="1" noChangeArrowheads="1" noChangeShapeType="1" noTextEdit="1"/>
              </p:cNvSpPr>
              <p:nvPr>
                <p:ph idx="1"/>
              </p:nvPr>
            </p:nvSpPr>
            <p:spPr>
              <a:blipFill>
                <a:blip r:embed="rId3"/>
                <a:stretch>
                  <a:fillRect l="-556" t="-126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351F8E1-B070-8346-ACFB-E823E237A21E}"/>
              </a:ext>
            </a:extLst>
          </p:cNvPr>
          <p:cNvSpPr>
            <a:spLocks noGrp="1"/>
          </p:cNvSpPr>
          <p:nvPr>
            <p:ph type="sldNum" sz="quarter" idx="12"/>
          </p:nvPr>
        </p:nvSpPr>
        <p:spPr/>
        <p:txBody>
          <a:bodyPr/>
          <a:lstStyle/>
          <a:p>
            <a:fld id="{CA9259F1-6CA6-B243-B8B4-60489EF6CFAE}"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B848E43A-0D6D-5D47-B039-6AEED4F00643}"/>
              </a:ext>
            </a:extLst>
          </p:cNvPr>
          <p:cNvPicPr>
            <a:picLocks noChangeAspect="1"/>
          </p:cNvPicPr>
          <p:nvPr/>
        </p:nvPicPr>
        <p:blipFill>
          <a:blip r:embed="rId4"/>
          <a:stretch>
            <a:fillRect/>
          </a:stretch>
        </p:blipFill>
        <p:spPr>
          <a:xfrm>
            <a:off x="1678330" y="3368039"/>
            <a:ext cx="5795546" cy="3489961"/>
          </a:xfrm>
          <a:prstGeom prst="rect">
            <a:avLst/>
          </a:prstGeom>
        </p:spPr>
      </p:pic>
    </p:spTree>
    <p:extLst>
      <p:ext uri="{BB962C8B-B14F-4D97-AF65-F5344CB8AC3E}">
        <p14:creationId xmlns:p14="http://schemas.microsoft.com/office/powerpoint/2010/main" val="272751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CFB94-8573-8349-8CBC-A0EAC8776232}"/>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281FCED6-75A2-9548-9896-097E09799D45}"/>
              </a:ext>
            </a:extLst>
          </p:cNvPr>
          <p:cNvSpPr>
            <a:spLocks noGrp="1"/>
          </p:cNvSpPr>
          <p:nvPr>
            <p:ph idx="1"/>
          </p:nvPr>
        </p:nvSpPr>
        <p:spPr/>
        <p:txBody>
          <a:bodyPr/>
          <a:lstStyle/>
          <a:p>
            <a:r>
              <a:rPr lang="ja-JP" altLang="en-US"/>
              <a:t>動的に変化する集合に対して，</a:t>
            </a:r>
            <a:r>
              <a:rPr lang="en-US" altLang="ja-JP" dirty="0"/>
              <a:t>Min-hash</a:t>
            </a:r>
            <a:r>
              <a:rPr lang="ja-JP" altLang="en-US"/>
              <a:t>値を更新するアルゴリズムを多重集合へ対応するように拡張</a:t>
            </a:r>
            <a:endParaRPr lang="en-US" altLang="ja-JP" dirty="0"/>
          </a:p>
          <a:p>
            <a:pPr lvl="1"/>
            <a:r>
              <a:rPr lang="ja-JP" altLang="en-US"/>
              <a:t>割り当て値の保持とスライディングウインドウ更新の処理に工夫を加えた</a:t>
            </a:r>
            <a:endParaRPr lang="en-US" altLang="ja-JP" dirty="0"/>
          </a:p>
          <a:p>
            <a:endParaRPr lang="en-US" altLang="ja-JP" dirty="0"/>
          </a:p>
          <a:p>
            <a:r>
              <a:rPr lang="ja-JP" altLang="en-US"/>
              <a:t>単純手法より，多重集合に対して，高速に類似度を近似計算できることを示せた</a:t>
            </a:r>
          </a:p>
          <a:p>
            <a:endParaRPr lang="en-US" altLang="ja-JP" dirty="0"/>
          </a:p>
          <a:p>
            <a:endParaRPr lang="en-US" altLang="ja-JP" dirty="0"/>
          </a:p>
          <a:p>
            <a:r>
              <a:rPr kumimoji="1" lang="ja-JP" altLang="en-US"/>
              <a:t>今後の課題</a:t>
            </a:r>
            <a:endParaRPr kumimoji="1" lang="en-US" altLang="ja-JP" dirty="0"/>
          </a:p>
          <a:p>
            <a:pPr lvl="1"/>
            <a:r>
              <a:rPr lang="ja-JP" altLang="en-US"/>
              <a:t>データを保持するためにヒストグラムを多用して，メモリを多く使用しているので，ヒストグラムを使用せずに類似度計算を行い，メモリを削減させること</a:t>
            </a:r>
            <a:endParaRPr lang="en-US" altLang="ja-JP" dirty="0"/>
          </a:p>
        </p:txBody>
      </p:sp>
      <p:sp>
        <p:nvSpPr>
          <p:cNvPr id="4" name="スライド番号プレースホルダー 3">
            <a:extLst>
              <a:ext uri="{FF2B5EF4-FFF2-40B4-BE49-F238E27FC236}">
                <a16:creationId xmlns:a16="http://schemas.microsoft.com/office/drawing/2014/main" id="{E0F10658-6644-764D-A177-1386C3884BE0}"/>
              </a:ext>
            </a:extLst>
          </p:cNvPr>
          <p:cNvSpPr>
            <a:spLocks noGrp="1"/>
          </p:cNvSpPr>
          <p:nvPr>
            <p:ph type="sldNum" sz="quarter" idx="12"/>
          </p:nvPr>
        </p:nvSpPr>
        <p:spPr/>
        <p:txBody>
          <a:bodyPr/>
          <a:lstStyle/>
          <a:p>
            <a:fld id="{CA9259F1-6CA6-B243-B8B4-60489EF6CFAE}" type="slidenum">
              <a:rPr kumimoji="1" lang="ja-JP" altLang="en-US" smtClean="0"/>
              <a:t>12</a:t>
            </a:fld>
            <a:endParaRPr kumimoji="1" lang="ja-JP" altLang="en-US"/>
          </a:p>
        </p:txBody>
      </p:sp>
    </p:spTree>
    <p:extLst>
      <p:ext uri="{BB962C8B-B14F-4D97-AF65-F5344CB8AC3E}">
        <p14:creationId xmlns:p14="http://schemas.microsoft.com/office/powerpoint/2010/main" val="279779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FA27-D6C6-4344-9FE7-E223D342FF03}"/>
              </a:ext>
            </a:extLst>
          </p:cNvPr>
          <p:cNvSpPr>
            <a:spLocks noGrp="1"/>
          </p:cNvSpPr>
          <p:nvPr>
            <p:ph type="title"/>
          </p:nvPr>
        </p:nvSpPr>
        <p:spPr/>
        <p:txBody>
          <a:bodyPr/>
          <a:lstStyle/>
          <a:p>
            <a:r>
              <a:rPr lang="ja-JP" altLang="en-US"/>
              <a:t>背景：集合間類似検索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D5F96-12BA-5047-BA50-1789E65CE9C7}"/>
                  </a:ext>
                </a:extLst>
              </p:cNvPr>
              <p:cNvSpPr>
                <a:spLocks noGrp="1"/>
              </p:cNvSpPr>
              <p:nvPr>
                <p:ph idx="1"/>
              </p:nvPr>
            </p:nvSpPr>
            <p:spPr>
              <a:xfrm>
                <a:off x="0" y="1376363"/>
                <a:ext cx="9144000" cy="5481637"/>
              </a:xfrm>
            </p:spPr>
            <p:txBody>
              <a:bodyPr/>
              <a:lstStyle/>
              <a:p>
                <a:r>
                  <a:rPr kumimoji="1" lang="ja-JP" altLang="en-US"/>
                  <a:t>クエリ集合と類似している集合をデータベースから検索する問題</a:t>
                </a:r>
                <a:endParaRPr kumimoji="1" lang="en-US" altLang="ja-JP" dirty="0"/>
              </a:p>
              <a:p>
                <a:pPr lvl="1"/>
                <a:r>
                  <a:rPr kumimoji="1" lang="ja-JP" altLang="en-US"/>
                  <a:t>応用：類似文書の検索</a:t>
                </a:r>
                <a:endParaRPr lang="en-US" altLang="ja-JP" dirty="0"/>
              </a:p>
              <a:p>
                <a:pPr lvl="1"/>
                <a:endParaRPr kumimoji="1" lang="en-US" altLang="ja-JP" dirty="0"/>
              </a:p>
              <a:p>
                <a:pPr lvl="1"/>
                <a:endParaRPr lang="en-US" altLang="ja-JP" dirty="0"/>
              </a:p>
              <a:p>
                <a:pPr lvl="1"/>
                <a:endParaRPr kumimoji="1" lang="en-US" altLang="ja-JP" dirty="0"/>
              </a:p>
              <a:p>
                <a:pPr marL="342900" lvl="1" indent="0">
                  <a:buNone/>
                </a:pPr>
                <a:endParaRPr kumimoji="1" lang="en-US" altLang="ja-JP" dirty="0"/>
              </a:p>
              <a:p>
                <a:r>
                  <a:rPr lang="ja-JP" altLang="en-US"/>
                  <a:t>集合間類似度を何度も計算する必要</a:t>
                </a:r>
                <a:endParaRPr lang="en-US" altLang="ja-JP" dirty="0"/>
              </a:p>
              <a:p>
                <a:pPr lvl="1"/>
                <a:r>
                  <a:rPr kumimoji="1" lang="en-US" altLang="ja-JP" dirty="0"/>
                  <a:t>Jaccard</a:t>
                </a:r>
                <a:r>
                  <a:rPr kumimoji="1" lang="ja-JP" altLang="en-US"/>
                  <a:t>係数</a:t>
                </a:r>
                <a:r>
                  <a:rPr lang="ja-JP" altLang="en-US"/>
                  <a:t>：２つの集合に含まれている要素のうち共通要素が占める割合</a:t>
                </a:r>
                <a:endParaRPr lang="en-US" altLang="ja-JP" dirty="0"/>
              </a:p>
              <a:p>
                <a:pPr marL="342900" lvl="1"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cs typeface="Times New Roman" panose="02020603050405020304" pitchFamily="18" charset="0"/>
                        </a:rPr>
                        <m:t>sim</m:t>
                      </m:r>
                      <m:d>
                        <m:dPr>
                          <m:ctrlPr>
                            <a:rPr lang="en-US" altLang="ja-JP" i="1">
                              <a:latin typeface="Cambria Math" panose="02040503050406030204" pitchFamily="18" charset="0"/>
                              <a:cs typeface="Times New Roman" panose="02020603050405020304" pitchFamily="18" charset="0"/>
                            </a:rPr>
                          </m:ctrlPr>
                        </m:dPr>
                        <m:e>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𝐵</m:t>
                          </m:r>
                        </m:e>
                      </m:d>
                      <m:r>
                        <a:rPr lang="en-US" altLang="ja-JP" i="1">
                          <a:latin typeface="Cambria Math" panose="02040503050406030204" pitchFamily="18" charset="0"/>
                          <a:cs typeface="Times New Roman" panose="02020603050405020304" pitchFamily="18" charset="0"/>
                        </a:rPr>
                        <m:t>=</m:t>
                      </m:r>
                      <m:f>
                        <m:fPr>
                          <m:ctrlPr>
                            <a:rPr lang="en-US" altLang="ja-JP" i="1">
                              <a:latin typeface="Cambria Math" panose="02040503050406030204" pitchFamily="18" charset="0"/>
                              <a:cs typeface="Times New Roman" panose="02020603050405020304" pitchFamily="18" charset="0"/>
                            </a:rPr>
                          </m:ctrlPr>
                        </m:fPr>
                        <m:num>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num>
                        <m:den>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den>
                      </m:f>
                    </m:oMath>
                  </m:oMathPara>
                </a14:m>
                <a:endParaRPr kumimoji="1" lang="en-US" altLang="ja-JP" dirty="0"/>
              </a:p>
              <a:p>
                <a:endParaRPr lang="en-US" altLang="ja-JP" dirty="0"/>
              </a:p>
              <a:p>
                <a:r>
                  <a:rPr kumimoji="1" lang="en-US" altLang="ja-JP" dirty="0"/>
                  <a:t>Jaccard</a:t>
                </a:r>
                <a:r>
                  <a:rPr lang="ja-JP" altLang="en-US"/>
                  <a:t>係数を厳密に計算するとオーバーヘッドが大きい</a:t>
                </a:r>
                <a:endParaRPr lang="en-US" altLang="ja-JP" dirty="0"/>
              </a:p>
            </p:txBody>
          </p:sp>
        </mc:Choice>
        <mc:Fallback xmlns="">
          <p:sp>
            <p:nvSpPr>
              <p:cNvPr id="3" name="コンテンツ プレースホルダー 2">
                <a:extLst>
                  <a:ext uri="{FF2B5EF4-FFF2-40B4-BE49-F238E27FC236}">
                    <a16:creationId xmlns:a16="http://schemas.microsoft.com/office/drawing/2014/main" id="{FB1D5F96-12BA-5047-BA50-1789E65CE9C7}"/>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BFB3E14-5D90-E846-8E86-00B4397E99A0}"/>
              </a:ext>
            </a:extLst>
          </p:cNvPr>
          <p:cNvSpPr>
            <a:spLocks noGrp="1"/>
          </p:cNvSpPr>
          <p:nvPr>
            <p:ph type="sldNum" sz="quarter" idx="12"/>
          </p:nvPr>
        </p:nvSpPr>
        <p:spPr/>
        <p:txBody>
          <a:bodyPr/>
          <a:lstStyle/>
          <a:p>
            <a:fld id="{CA9259F1-6CA6-B243-B8B4-60489EF6CFAE}"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7FFA692B-3086-3E4B-B378-7F501AB43D16}"/>
              </a:ext>
            </a:extLst>
          </p:cNvPr>
          <p:cNvPicPr>
            <a:picLocks noChangeAspect="1"/>
          </p:cNvPicPr>
          <p:nvPr/>
        </p:nvPicPr>
        <p:blipFill>
          <a:blip r:embed="rId4"/>
          <a:stretch>
            <a:fillRect/>
          </a:stretch>
        </p:blipFill>
        <p:spPr>
          <a:xfrm>
            <a:off x="4876800" y="1910993"/>
            <a:ext cx="2874387" cy="1609971"/>
          </a:xfrm>
          <a:prstGeom prst="rect">
            <a:avLst/>
          </a:prstGeom>
        </p:spPr>
      </p:pic>
    </p:spTree>
    <p:extLst>
      <p:ext uri="{BB962C8B-B14F-4D97-AF65-F5344CB8AC3E}">
        <p14:creationId xmlns:p14="http://schemas.microsoft.com/office/powerpoint/2010/main" val="142270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8E472-F071-2C47-AB5D-0C5504A06319}"/>
              </a:ext>
            </a:extLst>
          </p:cNvPr>
          <p:cNvSpPr>
            <a:spLocks noGrp="1"/>
          </p:cNvSpPr>
          <p:nvPr>
            <p:ph type="title"/>
          </p:nvPr>
        </p:nvSpPr>
        <p:spPr/>
        <p:txBody>
          <a:bodyPr/>
          <a:lstStyle/>
          <a:p>
            <a:r>
              <a:rPr lang="en-US" altLang="ja-JP" dirty="0"/>
              <a:t>Jaccard</a:t>
            </a:r>
            <a:r>
              <a:rPr lang="ja-JP" altLang="en-US"/>
              <a:t>係数の近似高速計算</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D5B8407-38FE-FF4F-9151-66AF12A9F93C}"/>
                  </a:ext>
                </a:extLst>
              </p:cNvPr>
              <p:cNvSpPr>
                <a:spLocks noGrp="1"/>
              </p:cNvSpPr>
              <p:nvPr>
                <p:ph idx="1"/>
              </p:nvPr>
            </p:nvSpPr>
            <p:spPr>
              <a:xfrm>
                <a:off x="0" y="1376363"/>
                <a:ext cx="9144000" cy="5481637"/>
              </a:xfrm>
            </p:spPr>
            <p:txBody>
              <a:bodyPr>
                <a:normAutofit/>
              </a:bodyPr>
              <a:lstStyle/>
              <a:p>
                <a:pPr marL="0" indent="0">
                  <a:buNone/>
                </a:pPr>
                <a:endParaRPr lang="en-US" altLang="ja-JP" dirty="0"/>
              </a:p>
              <a:p>
                <a:pPr marL="457200" indent="-457200">
                  <a:buFont typeface="+mj-lt"/>
                  <a:buAutoNum type="arabicPeriod"/>
                </a:pPr>
                <a:r>
                  <a:rPr lang="ja-JP" altLang="en-US" sz="2400"/>
                  <a:t>集合</a:t>
                </a:r>
                <a:r>
                  <a:rPr lang="en-US" altLang="ja-JP" sz="2400" dirty="0"/>
                  <a:t>A</a:t>
                </a:r>
                <a:r>
                  <a:rPr lang="ja-JP" altLang="en-US" sz="2400"/>
                  <a:t>と</a:t>
                </a:r>
                <a:r>
                  <a:rPr lang="en-US" altLang="ja-JP" sz="2400" dirty="0"/>
                  <a:t>B</a:t>
                </a:r>
                <a:r>
                  <a:rPr lang="ja-JP" altLang="en-US" sz="2400"/>
                  <a:t>のコンパクトなスケッチ</a:t>
                </a:r>
                <a14:m>
                  <m:oMath xmlns:m="http://schemas.openxmlformats.org/officeDocument/2006/math">
                    <m:r>
                      <a:rPr lang="en-US" altLang="ja-JP" sz="2400" b="0" i="1" dirty="0" smtClean="0">
                        <a:latin typeface="Cambria Math" panose="02040503050406030204" pitchFamily="18" charset="0"/>
                      </a:rPr>
                      <m:t>𝑚</m:t>
                    </m:r>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𝑠</m:t>
                        </m:r>
                      </m:e>
                      <m:sub>
                        <m:r>
                          <a:rPr lang="en-US" altLang="ja-JP" sz="2400" b="0" i="1" dirty="0" smtClean="0">
                            <a:latin typeface="Cambria Math" panose="02040503050406030204" pitchFamily="18" charset="0"/>
                          </a:rPr>
                          <m:t>𝐴</m:t>
                        </m:r>
                      </m:sub>
                    </m:sSub>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𝑚</m:t>
                    </m:r>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𝑠</m:t>
                        </m:r>
                      </m:e>
                      <m:sub>
                        <m:r>
                          <a:rPr lang="en-US" altLang="ja-JP" sz="2400" b="0" i="1" dirty="0" smtClean="0">
                            <a:latin typeface="Cambria Math" panose="02040503050406030204" pitchFamily="18" charset="0"/>
                          </a:rPr>
                          <m:t>𝐵</m:t>
                        </m:r>
                      </m:sub>
                    </m:sSub>
                  </m:oMath>
                </a14:m>
                <a:r>
                  <a:rPr lang="ja-JP" altLang="en-US" sz="2400"/>
                  <a:t>を生成</a:t>
                </a:r>
                <a:endParaRPr lang="en-US" altLang="ja-JP" dirty="0"/>
              </a:p>
              <a:p>
                <a:pPr marL="457200" indent="-457200">
                  <a:buFont typeface="+mj-lt"/>
                  <a:buAutoNum type="arabicPeriod"/>
                </a:pPr>
                <a:endParaRPr lang="en-US" altLang="ja-JP" sz="2400" dirty="0"/>
              </a:p>
              <a:p>
                <a:pPr marL="457200" indent="-457200">
                  <a:buFont typeface="+mj-lt"/>
                  <a:buAutoNum type="arabicPeriod"/>
                </a:pPr>
                <a:r>
                  <a:rPr lang="ja-JP" altLang="en-US" sz="2400"/>
                  <a:t>スケッチ間で</a:t>
                </a:r>
                <a:r>
                  <a:rPr lang="en-US" altLang="ja-JP" sz="2400" dirty="0"/>
                  <a:t>Jaccard</a:t>
                </a:r>
                <a:r>
                  <a:rPr lang="ja-JP" altLang="en-US" sz="2400"/>
                  <a:t>係数を近似計算</a:t>
                </a:r>
                <a:endParaRPr lang="en-US" altLang="ja-JP" sz="2400" dirty="0"/>
              </a:p>
              <a:p>
                <a:pPr marL="457200" indent="-457200">
                  <a:buFont typeface="+mj-lt"/>
                  <a:buAutoNum type="arabicPeriod"/>
                </a:pPr>
                <a:endParaRPr lang="en-US" altLang="ja-JP" sz="2400" dirty="0"/>
              </a:p>
              <a:p>
                <a:r>
                  <a:rPr lang="ja-JP" altLang="en-US" sz="2400"/>
                  <a:t>スケッチの生成には</a:t>
                </a:r>
                <a:r>
                  <a:rPr lang="en-US" altLang="ja-JP" sz="2400" dirty="0"/>
                  <a:t>Min-Hash</a:t>
                </a:r>
                <a:r>
                  <a:rPr lang="ja-JP" altLang="en-US" sz="2400"/>
                  <a:t>が使用される</a:t>
                </a:r>
                <a:endParaRPr lang="en-US" altLang="ja-JP" sz="2400"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DD5B8407-38FE-FF4F-9151-66AF12A9F93C}"/>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111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B941249-03B0-B04D-BDD7-A47E5194E14C}"/>
              </a:ext>
            </a:extLst>
          </p:cNvPr>
          <p:cNvSpPr>
            <a:spLocks noGrp="1"/>
          </p:cNvSpPr>
          <p:nvPr>
            <p:ph type="sldNum" sz="quarter" idx="12"/>
          </p:nvPr>
        </p:nvSpPr>
        <p:spPr/>
        <p:txBody>
          <a:bodyPr/>
          <a:lstStyle/>
          <a:p>
            <a:fld id="{CA9259F1-6CA6-B243-B8B4-60489EF6CFAE}" type="slidenum">
              <a:rPr kumimoji="1" lang="ja-JP" altLang="en-US" smtClean="0"/>
              <a:t>3</a:t>
            </a:fld>
            <a:endParaRPr kumimoji="1" lang="ja-JP" altLang="en-US"/>
          </a:p>
        </p:txBody>
      </p:sp>
    </p:spTree>
    <p:extLst>
      <p:ext uri="{BB962C8B-B14F-4D97-AF65-F5344CB8AC3E}">
        <p14:creationId xmlns:p14="http://schemas.microsoft.com/office/powerpoint/2010/main" val="10754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1707A4-BD26-B24D-BF62-0D9269BE4D5C}"/>
              </a:ext>
            </a:extLst>
          </p:cNvPr>
          <p:cNvSpPr>
            <a:spLocks noGrp="1"/>
          </p:cNvSpPr>
          <p:nvPr>
            <p:ph type="title"/>
          </p:nvPr>
        </p:nvSpPr>
        <p:spPr/>
        <p:txBody>
          <a:bodyPr/>
          <a:lstStyle/>
          <a:p>
            <a:r>
              <a:rPr lang="en-US" altLang="ja-JP" dirty="0"/>
              <a:t>Min-hash</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3279D8C-4630-D94A-AACD-12E77D7E5DFD}"/>
                  </a:ext>
                </a:extLst>
              </p:cNvPr>
              <p:cNvSpPr>
                <a:spLocks noGrp="1"/>
              </p:cNvSpPr>
              <p:nvPr>
                <p:ph idx="1"/>
              </p:nvPr>
            </p:nvSpPr>
            <p:spPr/>
            <p:txBody>
              <a:bodyPr/>
              <a:lstStyle/>
              <a:p>
                <a:r>
                  <a:rPr lang="ja-JP" altLang="en-US"/>
                  <a:t>集合に対するハッシュ関数</a:t>
                </a:r>
                <a:endParaRPr lang="en-US" altLang="ja-JP" dirty="0"/>
              </a:p>
              <a:p>
                <a:r>
                  <a:rPr lang="en-US" altLang="ja-JP" dirty="0"/>
                  <a:t>Min-hash</a:t>
                </a:r>
                <a:r>
                  <a:rPr lang="ja-JP" altLang="en-US"/>
                  <a:t>の計算方法</a:t>
                </a:r>
                <a:endParaRPr lang="en-US" altLang="ja-JP" dirty="0"/>
              </a:p>
              <a:p>
                <a:pPr lvl="1"/>
                <a:r>
                  <a:rPr lang="ja-JP" altLang="en-US"/>
                  <a:t>アルファベット</a:t>
                </a:r>
                <a:r>
                  <a:rPr lang="ja-JP" altLang="en-US" dirty="0"/>
                  <a:t>集合：</a:t>
                </a:r>
                <a14:m>
                  <m:oMath xmlns:m="http://schemas.openxmlformats.org/officeDocument/2006/math">
                    <m:r>
                      <m:rPr>
                        <m:sty m:val="p"/>
                      </m:rPr>
                      <a:rPr lang="en-US" altLang="ja-JP" i="1" dirty="0">
                        <a:latin typeface="Cambria Math" panose="02040503050406030204" pitchFamily="18" charset="0"/>
                      </a:rPr>
                      <m:t>λ</m:t>
                    </m:r>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1</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2</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m:t>
                        </m:r>
                        <m:r>
                          <a:rPr lang="en-US" altLang="ja-JP" i="1" dirty="0">
                            <a:latin typeface="Cambria Math" panose="02040503050406030204" pitchFamily="18" charset="0"/>
                          </a:rPr>
                          <m:t>,</m:t>
                        </m:r>
                        <m:r>
                          <a:rPr lang="en-US" altLang="ja-JP" i="1" dirty="0">
                            <a:latin typeface="Cambria Math" panose="02040503050406030204" pitchFamily="18" charset="0"/>
                          </a:rPr>
                          <m:t>𝑥</m:t>
                        </m:r>
                      </m:e>
                      <m:sub>
                        <m:d>
                          <m:dPr>
                            <m:begChr m:val="|"/>
                            <m:endChr m:val="|"/>
                            <m:ctrlPr>
                              <a:rPr lang="en-US" altLang="ja-JP" i="1" dirty="0">
                                <a:latin typeface="Cambria Math" panose="02040503050406030204" pitchFamily="18" charset="0"/>
                              </a:rPr>
                            </m:ctrlPr>
                          </m:dPr>
                          <m:e>
                            <m:r>
                              <a:rPr lang="en-US" altLang="ja-JP" i="1" dirty="0">
                                <a:latin typeface="Cambria Math" panose="02040503050406030204" pitchFamily="18" charset="0"/>
                              </a:rPr>
                              <m:t>𝜆</m:t>
                            </m:r>
                          </m:e>
                        </m:d>
                      </m:sub>
                    </m:sSub>
                    <m:r>
                      <a:rPr lang="en-US" altLang="ja-JP" i="1" dirty="0">
                        <a:latin typeface="Cambria Math" panose="02040503050406030204" pitchFamily="18" charset="0"/>
                      </a:rPr>
                      <m:t>}</m:t>
                    </m:r>
                  </m:oMath>
                </a14:m>
                <a:endParaRPr lang="en-US" altLang="ja-JP" dirty="0"/>
              </a:p>
              <a:p>
                <a:pPr lvl="1"/>
                <a:r>
                  <a:rPr lang="en-US" altLang="ja-JP" dirty="0" err="1"/>
                  <a:t>λ</a:t>
                </a:r>
                <a:r>
                  <a:rPr lang="ja-JP" altLang="en-US"/>
                  <a:t>のアルファベットに対して，ランダムな値を割り当て</a:t>
                </a: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lvl="1"/>
                <a:r>
                  <a:rPr lang="ja-JP" altLang="en-US"/>
                  <a:t>集合</a:t>
                </a:r>
                <a:r>
                  <a:rPr lang="en-US" altLang="ja-JP" dirty="0"/>
                  <a:t>A</a:t>
                </a:r>
                <a:r>
                  <a:rPr lang="ja-JP" altLang="en-US"/>
                  <a:t>のハッシュ値</a:t>
                </a:r>
                <a:endParaRPr lang="en-US" altLang="ja-JP" dirty="0"/>
              </a:p>
              <a:p>
                <a:pPr marL="0" indent="0">
                  <a:buNone/>
                </a:pP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h</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𝐴</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limLow>
                            <m:limLowPr>
                              <m:ctrlPr>
                                <a:rPr lang="en-US" altLang="ja-JP" sz="2400" i="1">
                                  <a:latin typeface="Cambria Math" panose="02040503050406030204" pitchFamily="18" charset="0"/>
                                </a:rPr>
                              </m:ctrlPr>
                            </m:limLowPr>
                            <m:e>
                              <m:r>
                                <m:rPr>
                                  <m:sty m:val="p"/>
                                </m:rPr>
                                <a:rPr lang="en-US" altLang="ja-JP" sz="2400">
                                  <a:latin typeface="Cambria Math" panose="02040503050406030204" pitchFamily="18" charset="0"/>
                                </a:rPr>
                                <m:t>min</m:t>
                              </m:r>
                            </m:e>
                            <m:lim>
                              <m:r>
                                <a:rPr lang="en-US" altLang="ja-JP" sz="2400" i="1">
                                  <a:latin typeface="Cambria Math" panose="02040503050406030204" pitchFamily="18" charset="0"/>
                                </a:rPr>
                                <m:t>𝑒</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𝐴</m:t>
                              </m:r>
                            </m:lim>
                          </m:limLow>
                        </m:fName>
                        <m:e>
                          <m:r>
                            <m:rPr>
                              <m:sty m:val="p"/>
                            </m:rPr>
                            <a:rPr lang="en-US" altLang="ja-JP" sz="2400" i="1">
                              <a:latin typeface="Cambria Math" panose="02040503050406030204" pitchFamily="18" charset="0"/>
                            </a:rPr>
                            <m:t>π</m:t>
                          </m:r>
                          <m:r>
                            <a:rPr lang="en-US" altLang="ja-JP" sz="2400" i="1">
                              <a:latin typeface="Cambria Math" panose="02040503050406030204" pitchFamily="18" charset="0"/>
                            </a:rPr>
                            <m:t>(</m:t>
                          </m:r>
                          <m:r>
                            <a:rPr lang="en-US" altLang="ja-JP" sz="2400" i="1">
                              <a:latin typeface="Cambria Math" panose="02040503050406030204" pitchFamily="18" charset="0"/>
                            </a:rPr>
                            <m:t>𝑒</m:t>
                          </m:r>
                          <m:r>
                            <a:rPr lang="en-US" altLang="ja-JP" sz="2400" i="1">
                              <a:latin typeface="Cambria Math" panose="02040503050406030204" pitchFamily="18" charset="0"/>
                            </a:rPr>
                            <m:t>)</m:t>
                          </m:r>
                        </m:e>
                      </m:func>
                    </m:oMath>
                  </m:oMathPara>
                </a14:m>
                <a:endParaRPr lang="en-US" altLang="ja-JP" sz="2400"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23279D8C-4630-D94A-AACD-12E77D7E5DFD}"/>
                  </a:ext>
                </a:extLst>
              </p:cNvPr>
              <p:cNvSpPr>
                <a:spLocks noGrp="1" noRot="1" noChangeAspect="1" noMove="1" noResize="1" noEditPoints="1" noAdjustHandles="1" noChangeArrowheads="1" noChangeShapeType="1" noTextEdit="1"/>
              </p:cNvSpPr>
              <p:nvPr>
                <p:ph idx="1"/>
              </p:nvPr>
            </p:nvSpPr>
            <p:spPr>
              <a:blipFill>
                <a:blip r:embed="rId3"/>
                <a:stretch>
                  <a:fillRect l="-833" t="-17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2CD1EE3-FA3C-9B4B-9BFC-7A07717FFD9C}"/>
              </a:ext>
            </a:extLst>
          </p:cNvPr>
          <p:cNvSpPr>
            <a:spLocks noGrp="1"/>
          </p:cNvSpPr>
          <p:nvPr>
            <p:ph type="sldNum" sz="quarter" idx="12"/>
          </p:nvPr>
        </p:nvSpPr>
        <p:spPr/>
        <p:txBody>
          <a:bodyPr/>
          <a:lstStyle/>
          <a:p>
            <a:fld id="{CA9259F1-6CA6-B243-B8B4-60489EF6CFAE}" type="slidenum">
              <a:rPr kumimoji="1" lang="ja-JP" altLang="en-US" smtClean="0"/>
              <a:t>4</a:t>
            </a:fld>
            <a:endParaRPr kumimoji="1" lang="ja-JP" altLang="en-US"/>
          </a:p>
        </p:txBody>
      </p:sp>
      <p:graphicFrame>
        <p:nvGraphicFramePr>
          <p:cNvPr id="8" name="表 7">
            <a:extLst>
              <a:ext uri="{FF2B5EF4-FFF2-40B4-BE49-F238E27FC236}">
                <a16:creationId xmlns:a16="http://schemas.microsoft.com/office/drawing/2014/main" id="{AFF9F34B-A548-9F46-86DD-5692B9DA2CDE}"/>
              </a:ext>
            </a:extLst>
          </p:cNvPr>
          <p:cNvGraphicFramePr>
            <a:graphicFrameLocks noGrp="1"/>
          </p:cNvGraphicFramePr>
          <p:nvPr>
            <p:extLst>
              <p:ext uri="{D42A27DB-BD31-4B8C-83A1-F6EECF244321}">
                <p14:modId xmlns:p14="http://schemas.microsoft.com/office/powerpoint/2010/main" val="3501071925"/>
              </p:ext>
            </p:extLst>
          </p:nvPr>
        </p:nvGraphicFramePr>
        <p:xfrm>
          <a:off x="947838" y="3029392"/>
          <a:ext cx="7235465" cy="628208"/>
        </p:xfrm>
        <a:graphic>
          <a:graphicData uri="http://schemas.openxmlformats.org/drawingml/2006/table">
            <a:tbl>
              <a:tblPr firstRow="1" bandRow="1">
                <a:tableStyleId>{5940675A-B579-460E-94D1-54222C63F5DA}</a:tableStyleId>
              </a:tblPr>
              <a:tblGrid>
                <a:gridCol w="1447093">
                  <a:extLst>
                    <a:ext uri="{9D8B030D-6E8A-4147-A177-3AD203B41FA5}">
                      <a16:colId xmlns:a16="http://schemas.microsoft.com/office/drawing/2014/main" val="3237775601"/>
                    </a:ext>
                  </a:extLst>
                </a:gridCol>
                <a:gridCol w="1447093">
                  <a:extLst>
                    <a:ext uri="{9D8B030D-6E8A-4147-A177-3AD203B41FA5}">
                      <a16:colId xmlns:a16="http://schemas.microsoft.com/office/drawing/2014/main" val="2028931437"/>
                    </a:ext>
                  </a:extLst>
                </a:gridCol>
                <a:gridCol w="1447093">
                  <a:extLst>
                    <a:ext uri="{9D8B030D-6E8A-4147-A177-3AD203B41FA5}">
                      <a16:colId xmlns:a16="http://schemas.microsoft.com/office/drawing/2014/main" val="1342801239"/>
                    </a:ext>
                  </a:extLst>
                </a:gridCol>
                <a:gridCol w="1447093">
                  <a:extLst>
                    <a:ext uri="{9D8B030D-6E8A-4147-A177-3AD203B41FA5}">
                      <a16:colId xmlns:a16="http://schemas.microsoft.com/office/drawing/2014/main" val="3220120262"/>
                    </a:ext>
                  </a:extLst>
                </a:gridCol>
                <a:gridCol w="1447093">
                  <a:extLst>
                    <a:ext uri="{9D8B030D-6E8A-4147-A177-3AD203B41FA5}">
                      <a16:colId xmlns:a16="http://schemas.microsoft.com/office/drawing/2014/main" val="1657028731"/>
                    </a:ext>
                  </a:extLst>
                </a:gridCol>
              </a:tblGrid>
              <a:tr h="314104">
                <a:tc>
                  <a:txBody>
                    <a:bodyPr/>
                    <a:lstStyle/>
                    <a:p>
                      <a:pPr algn="ctr"/>
                      <a:endParaRPr kumimoji="1" lang="ja-JP" altLang="en-US"/>
                    </a:p>
                  </a:txBody>
                  <a:tcPr/>
                </a:tc>
                <a:tc>
                  <a:txBody>
                    <a:bodyPr/>
                    <a:lstStyle/>
                    <a:p>
                      <a:pPr algn="ctr"/>
                      <a:r>
                        <a:rPr kumimoji="1" lang="en-US" altLang="ja-JP" dirty="0"/>
                        <a:t>a</a:t>
                      </a:r>
                      <a:endParaRPr kumimoji="1" lang="ja-JP" altLang="en-US"/>
                    </a:p>
                  </a:txBody>
                  <a:tcPr/>
                </a:tc>
                <a:tc>
                  <a:txBody>
                    <a:bodyPr/>
                    <a:lstStyle/>
                    <a:p>
                      <a:pPr algn="ctr"/>
                      <a:r>
                        <a:rPr kumimoji="1" lang="en-US" altLang="ja-JP" dirty="0"/>
                        <a:t>b</a:t>
                      </a:r>
                      <a:endParaRPr kumimoji="1" lang="ja-JP" altLang="en-US"/>
                    </a:p>
                  </a:txBody>
                  <a:tcPr/>
                </a:tc>
                <a:tc>
                  <a:txBody>
                    <a:bodyPr/>
                    <a:lstStyle/>
                    <a:p>
                      <a:pPr algn="ctr"/>
                      <a:r>
                        <a:rPr kumimoji="1" lang="en-US" altLang="ja-JP" dirty="0"/>
                        <a:t>c</a:t>
                      </a:r>
                      <a:endParaRPr kumimoji="1" lang="ja-JP" altLang="en-US"/>
                    </a:p>
                  </a:txBody>
                  <a:tcPr/>
                </a:tc>
                <a:tc>
                  <a:txBody>
                    <a:bodyPr/>
                    <a:lstStyle/>
                    <a:p>
                      <a:pPr algn="ctr"/>
                      <a:r>
                        <a:rPr kumimoji="1" lang="en-US" altLang="ja-JP" dirty="0"/>
                        <a:t>d</a:t>
                      </a:r>
                      <a:endParaRPr kumimoji="1" lang="ja-JP" altLang="en-US"/>
                    </a:p>
                  </a:txBody>
                  <a:tcPr/>
                </a:tc>
                <a:extLst>
                  <a:ext uri="{0D108BD9-81ED-4DB2-BD59-A6C34878D82A}">
                    <a16:rowId xmlns:a16="http://schemas.microsoft.com/office/drawing/2014/main" val="2819154324"/>
                  </a:ext>
                </a:extLst>
              </a:tr>
              <a:tr h="314104">
                <a:tc>
                  <a:txBody>
                    <a:bodyPr/>
                    <a:lstStyle/>
                    <a:p>
                      <a:pPr algn="ctr"/>
                      <a:r>
                        <a:rPr kumimoji="1" lang="ja-JP" altLang="en-US"/>
                        <a:t>割り当て値</a:t>
                      </a:r>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15</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2</a:t>
                      </a:r>
                      <a:endParaRPr kumimoji="1" lang="ja-JP" altLang="en-US"/>
                    </a:p>
                  </a:txBody>
                  <a:tcPr/>
                </a:tc>
                <a:extLst>
                  <a:ext uri="{0D108BD9-81ED-4DB2-BD59-A6C34878D82A}">
                    <a16:rowId xmlns:a16="http://schemas.microsoft.com/office/drawing/2014/main" val="1924897413"/>
                  </a:ext>
                </a:extLst>
              </a:tr>
            </a:tbl>
          </a:graphicData>
        </a:graphic>
      </p:graphicFrame>
    </p:spTree>
    <p:extLst>
      <p:ext uri="{BB962C8B-B14F-4D97-AF65-F5344CB8AC3E}">
        <p14:creationId xmlns:p14="http://schemas.microsoft.com/office/powerpoint/2010/main" val="203530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AF154-0C54-1346-8C5F-D7C869198602}"/>
              </a:ext>
            </a:extLst>
          </p:cNvPr>
          <p:cNvSpPr>
            <a:spLocks noGrp="1"/>
          </p:cNvSpPr>
          <p:nvPr>
            <p:ph type="title"/>
          </p:nvPr>
        </p:nvSpPr>
        <p:spPr/>
        <p:txBody>
          <a:bodyPr/>
          <a:lstStyle/>
          <a:p>
            <a:r>
              <a:rPr kumimoji="1" lang="ja-JP" altLang="en-US"/>
              <a:t>多重集合に対する</a:t>
            </a:r>
            <a:r>
              <a:rPr kumimoji="1" lang="en-US" altLang="ja-JP" dirty="0"/>
              <a:t>Min-Hash</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9E20E-424E-2840-98C5-F7EE1ADD308A}"/>
                  </a:ext>
                </a:extLst>
              </p:cNvPr>
              <p:cNvSpPr>
                <a:spLocks noGrp="1"/>
              </p:cNvSpPr>
              <p:nvPr>
                <p:ph idx="1"/>
              </p:nvPr>
            </p:nvSpPr>
            <p:spPr>
              <a:xfrm>
                <a:off x="0" y="1376363"/>
                <a:ext cx="9144000" cy="5481637"/>
              </a:xfrm>
            </p:spPr>
            <p:txBody>
              <a:bodyPr/>
              <a:lstStyle/>
              <a:p>
                <a:r>
                  <a:rPr lang="ja-JP" altLang="en-US"/>
                  <a:t>多重集合：集合を同一集合の要素を複数持てるようにしたもの</a:t>
                </a:r>
                <a:endParaRPr lang="en-US" altLang="ja-JP" dirty="0"/>
              </a:p>
              <a:p>
                <a:pPr lvl="1"/>
                <a:r>
                  <a:rPr lang="ja-JP" altLang="en-US"/>
                  <a:t>例：</a:t>
                </a:r>
                <a14:m>
                  <m:oMath xmlns:m="http://schemas.openxmlformats.org/officeDocument/2006/math">
                    <m:r>
                      <a:rPr lang="en-US" altLang="ja-JP" b="0" i="1" dirty="0" smtClean="0">
                        <a:latin typeface="Cambria Math" panose="02040503050406030204" pitchFamily="18" charset="0"/>
                      </a:rPr>
                      <m:t>𝐴</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oMath>
                </a14:m>
                <a:endParaRPr lang="en-US" altLang="ja-JP" dirty="0"/>
              </a:p>
              <a:p>
                <a:pPr marL="0" indent="0">
                  <a:buNone/>
                </a:pPr>
                <a:endParaRPr lang="en-US" altLang="ja-JP" dirty="0"/>
              </a:p>
              <a:p>
                <a:r>
                  <a:rPr lang="ja-JP" altLang="en-US"/>
                  <a:t>多重集合の場合，同じアルファベットを複数含む場合には異なる割り当て値を与える</a:t>
                </a:r>
                <a:endParaRPr lang="en-US" altLang="ja-JP" dirty="0"/>
              </a:p>
              <a:p>
                <a:endParaRPr lang="en-US" altLang="ja-JP" dirty="0"/>
              </a:p>
              <a:p>
                <a:pPr marL="0" indent="0">
                  <a:buNone/>
                </a:pPr>
                <a:endParaRPr lang="en-US" altLang="ja-JP" dirty="0"/>
              </a:p>
              <a:p>
                <a:pPr marL="0" indent="0">
                  <a:buNone/>
                </a:pPr>
                <a:endParaRPr lang="en-US" altLang="ja-JP" dirty="0"/>
              </a:p>
              <a:p>
                <a:r>
                  <a:rPr lang="ja-JP" altLang="en-US"/>
                  <a:t>多重集合での</a:t>
                </a:r>
                <a:r>
                  <a:rPr lang="en-US" altLang="ja-JP" dirty="0"/>
                  <a:t>Min-hash</a:t>
                </a:r>
                <a:r>
                  <a:rPr lang="ja-JP" altLang="en-US"/>
                  <a:t>計算例</a:t>
                </a:r>
                <a:endParaRPr lang="en-US" altLang="ja-JP" dirty="0"/>
              </a:p>
              <a:p>
                <a:pPr lvl="1"/>
                <a:r>
                  <a:rPr lang="ja-JP" altLang="en-US"/>
                  <a:t>多重集合</a:t>
                </a:r>
                <a14:m>
                  <m:oMath xmlns:m="http://schemas.openxmlformats.org/officeDocument/2006/math">
                    <m:r>
                      <a:rPr lang="en-US" altLang="ja-JP" b="0" i="1" dirty="0" smtClean="0">
                        <a:latin typeface="Cambria Math" panose="02040503050406030204" pitchFamily="18" charset="0"/>
                      </a:rPr>
                      <m:t>𝐴</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𝑏</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𝑑</m:t>
                    </m:r>
                    <m:r>
                      <a:rPr lang="en-US" altLang="ja-JP" b="0" i="1" dirty="0" smtClean="0">
                        <a:latin typeface="Cambria Math" panose="02040503050406030204" pitchFamily="18" charset="0"/>
                      </a:rPr>
                      <m:t>}</m:t>
                    </m:r>
                  </m:oMath>
                </a14:m>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1DA9E20E-424E-2840-98C5-F7EE1ADD308A}"/>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24CF15-3A5A-714A-8E01-D9E2F761A8C9}"/>
              </a:ext>
            </a:extLst>
          </p:cNvPr>
          <p:cNvSpPr>
            <a:spLocks noGrp="1"/>
          </p:cNvSpPr>
          <p:nvPr>
            <p:ph type="sldNum" sz="quarter" idx="12"/>
          </p:nvPr>
        </p:nvSpPr>
        <p:spPr/>
        <p:txBody>
          <a:bodyPr/>
          <a:lstStyle/>
          <a:p>
            <a:fld id="{CA9259F1-6CA6-B243-B8B4-60489EF6CFAE}" type="slidenum">
              <a:rPr kumimoji="1" lang="ja-JP" altLang="en-US" smtClean="0"/>
              <a:t>5</a:t>
            </a:fld>
            <a:endParaRPr kumimoji="1" lang="ja-JP" altLang="en-US"/>
          </a:p>
        </p:txBody>
      </p:sp>
      <p:graphicFrame>
        <p:nvGraphicFramePr>
          <p:cNvPr id="10" name="表 9">
            <a:extLst>
              <a:ext uri="{FF2B5EF4-FFF2-40B4-BE49-F238E27FC236}">
                <a16:creationId xmlns:a16="http://schemas.microsoft.com/office/drawing/2014/main" id="{E24132D6-B1CA-0449-B7B2-EA79A3F3A703}"/>
              </a:ext>
            </a:extLst>
          </p:cNvPr>
          <p:cNvGraphicFramePr>
            <a:graphicFrameLocks noGrp="1"/>
          </p:cNvGraphicFramePr>
          <p:nvPr>
            <p:extLst>
              <p:ext uri="{D42A27DB-BD31-4B8C-83A1-F6EECF244321}">
                <p14:modId xmlns:p14="http://schemas.microsoft.com/office/powerpoint/2010/main" val="2334773816"/>
              </p:ext>
            </p:extLst>
          </p:nvPr>
        </p:nvGraphicFramePr>
        <p:xfrm>
          <a:off x="2190750" y="3529713"/>
          <a:ext cx="4762500" cy="762000"/>
        </p:xfrm>
        <a:graphic>
          <a:graphicData uri="http://schemas.openxmlformats.org/drawingml/2006/table">
            <a:tbl>
              <a:tblPr/>
              <a:tblGrid>
                <a:gridCol w="952500">
                  <a:extLst>
                    <a:ext uri="{9D8B030D-6E8A-4147-A177-3AD203B41FA5}">
                      <a16:colId xmlns:a16="http://schemas.microsoft.com/office/drawing/2014/main" val="147049473"/>
                    </a:ext>
                  </a:extLst>
                </a:gridCol>
                <a:gridCol w="952500">
                  <a:extLst>
                    <a:ext uri="{9D8B030D-6E8A-4147-A177-3AD203B41FA5}">
                      <a16:colId xmlns:a16="http://schemas.microsoft.com/office/drawing/2014/main" val="655088574"/>
                    </a:ext>
                  </a:extLst>
                </a:gridCol>
                <a:gridCol w="952500">
                  <a:extLst>
                    <a:ext uri="{9D8B030D-6E8A-4147-A177-3AD203B41FA5}">
                      <a16:colId xmlns:a16="http://schemas.microsoft.com/office/drawing/2014/main" val="922026573"/>
                    </a:ext>
                  </a:extLst>
                </a:gridCol>
                <a:gridCol w="952500">
                  <a:extLst>
                    <a:ext uri="{9D8B030D-6E8A-4147-A177-3AD203B41FA5}">
                      <a16:colId xmlns:a16="http://schemas.microsoft.com/office/drawing/2014/main" val="1900911334"/>
                    </a:ext>
                  </a:extLst>
                </a:gridCol>
                <a:gridCol w="952500">
                  <a:extLst>
                    <a:ext uri="{9D8B030D-6E8A-4147-A177-3AD203B41FA5}">
                      <a16:colId xmlns:a16="http://schemas.microsoft.com/office/drawing/2014/main" val="3751735626"/>
                    </a:ext>
                  </a:extLst>
                </a:gridCol>
              </a:tblGrid>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205444"/>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１個目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766311"/>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２個目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635590"/>
                  </a:ext>
                </a:extLst>
              </a:tr>
            </a:tbl>
          </a:graphicData>
        </a:graphic>
      </p:graphicFrame>
      <p:pic>
        <p:nvPicPr>
          <p:cNvPr id="8" name="図 7">
            <a:extLst>
              <a:ext uri="{FF2B5EF4-FFF2-40B4-BE49-F238E27FC236}">
                <a16:creationId xmlns:a16="http://schemas.microsoft.com/office/drawing/2014/main" id="{3202C9F8-AE67-A94F-B92F-CDE9F0A0464F}"/>
              </a:ext>
            </a:extLst>
          </p:cNvPr>
          <p:cNvPicPr>
            <a:picLocks noChangeAspect="1"/>
          </p:cNvPicPr>
          <p:nvPr/>
        </p:nvPicPr>
        <p:blipFill>
          <a:blip r:embed="rId4"/>
          <a:stretch>
            <a:fillRect/>
          </a:stretch>
        </p:blipFill>
        <p:spPr>
          <a:xfrm>
            <a:off x="4187952" y="5034712"/>
            <a:ext cx="4419868" cy="1545477"/>
          </a:xfrm>
          <a:prstGeom prst="rect">
            <a:avLst/>
          </a:prstGeom>
        </p:spPr>
      </p:pic>
    </p:spTree>
    <p:extLst>
      <p:ext uri="{BB962C8B-B14F-4D97-AF65-F5344CB8AC3E}">
        <p14:creationId xmlns:p14="http://schemas.microsoft.com/office/powerpoint/2010/main" val="171340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FB78A40-B536-3148-9ABD-A87E3069B872}"/>
              </a:ext>
            </a:extLst>
          </p:cNvPr>
          <p:cNvSpPr>
            <a:spLocks noGrp="1"/>
          </p:cNvSpPr>
          <p:nvPr>
            <p:ph idx="1"/>
          </p:nvPr>
        </p:nvSpPr>
        <p:spPr/>
        <p:txBody>
          <a:bodyPr>
            <a:normAutofit lnSpcReduction="10000"/>
          </a:bodyPr>
          <a:lstStyle/>
          <a:p>
            <a:pPr marL="0" indent="0">
              <a:buNone/>
            </a:pPr>
            <a:r>
              <a:rPr lang="ja-JP" altLang="en-US"/>
              <a:t>例：</a:t>
            </a:r>
            <a:r>
              <a:rPr kumimoji="1" lang="ja-JP" altLang="en-US"/>
              <a:t>ストリームデータの類似検索</a:t>
            </a:r>
            <a:endParaRPr kumimoji="1" lang="en-US" altLang="ja-JP" dirty="0"/>
          </a:p>
          <a:p>
            <a:r>
              <a:rPr lang="ja-JP" altLang="en-US"/>
              <a:t>ストリームデータ：毎時刻アルファベットが１つ到着</a:t>
            </a:r>
            <a:endParaRPr lang="en-US" altLang="ja-JP" dirty="0"/>
          </a:p>
          <a:p>
            <a:r>
              <a:rPr lang="ja-JP" altLang="en-US"/>
              <a:t>スライディングウインドウ</a:t>
            </a:r>
            <a:endParaRPr lang="en-US" altLang="ja-JP" dirty="0"/>
          </a:p>
          <a:p>
            <a:pPr lvl="1"/>
            <a:r>
              <a:rPr lang="ja-JP" altLang="en-US"/>
              <a:t>直近の</a:t>
            </a:r>
            <a:r>
              <a:rPr lang="en-US" altLang="ja-JP" dirty="0"/>
              <a:t>w</a:t>
            </a:r>
            <a:r>
              <a:rPr lang="ja-JP" altLang="en-US"/>
              <a:t>個の要素</a:t>
            </a:r>
            <a:endParaRPr lang="en-US" altLang="ja-JP" dirty="0"/>
          </a:p>
          <a:p>
            <a:pPr lvl="1"/>
            <a:r>
              <a:rPr lang="ja-JP" altLang="en-US"/>
              <a:t>動的に集合に変化する集合とみなせる</a:t>
            </a:r>
            <a:endParaRPr lang="en-US" altLang="ja-JP" dirty="0"/>
          </a:p>
          <a:p>
            <a:pPr lvl="1"/>
            <a:endParaRPr lang="en-US" altLang="ja-JP" dirty="0"/>
          </a:p>
          <a:p>
            <a:pPr marL="342900" lvl="1" indent="0">
              <a:buNone/>
            </a:pPr>
            <a:endParaRPr lang="en-US" altLang="ja-JP" dirty="0"/>
          </a:p>
          <a:p>
            <a:endParaRPr lang="en-US" altLang="ja-JP" dirty="0"/>
          </a:p>
          <a:p>
            <a:endParaRPr lang="en-US" altLang="ja-JP" dirty="0"/>
          </a:p>
          <a:p>
            <a:endParaRPr lang="en-US" altLang="ja-JP" dirty="0"/>
          </a:p>
          <a:p>
            <a:pPr marL="0" indent="0">
              <a:buNone/>
            </a:pPr>
            <a:endParaRPr lang="en-US" altLang="ja-JP" dirty="0"/>
          </a:p>
          <a:p>
            <a:r>
              <a:rPr lang="en-US" altLang="ja-JP" dirty="0"/>
              <a:t>Jaccard</a:t>
            </a:r>
            <a:r>
              <a:rPr lang="ja-JP" altLang="en-US"/>
              <a:t>係数を近似計算→スケッチの更新が必要</a:t>
            </a:r>
            <a:endParaRPr lang="en-US" altLang="ja-JP" dirty="0"/>
          </a:p>
          <a:p>
            <a:pPr marL="0" indent="0">
              <a:buNone/>
            </a:pPr>
            <a:r>
              <a:rPr lang="ja-JP" altLang="en-US"/>
              <a:t>　→</a:t>
            </a:r>
            <a:r>
              <a:rPr lang="en-US" altLang="ja-JP" dirty="0"/>
              <a:t>Min-hash</a:t>
            </a:r>
            <a:r>
              <a:rPr lang="ja-JP" altLang="en-US"/>
              <a:t>のハッシュ値の更新が必要</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3ED1B6B-623E-8340-AC9B-BFAA4E7FE003}"/>
              </a:ext>
            </a:extLst>
          </p:cNvPr>
          <p:cNvSpPr>
            <a:spLocks noGrp="1"/>
          </p:cNvSpPr>
          <p:nvPr>
            <p:ph type="sldNum" sz="quarter" idx="12"/>
          </p:nvPr>
        </p:nvSpPr>
        <p:spPr/>
        <p:txBody>
          <a:bodyPr/>
          <a:lstStyle/>
          <a:p>
            <a:fld id="{CA9259F1-6CA6-B243-B8B4-60489EF6CFAE}" type="slidenum">
              <a:rPr kumimoji="1" lang="ja-JP" altLang="en-US" smtClean="0"/>
              <a:t>6</a:t>
            </a:fld>
            <a:endParaRPr kumimoji="1" lang="ja-JP" altLang="en-US"/>
          </a:p>
        </p:txBody>
      </p:sp>
      <p:sp>
        <p:nvSpPr>
          <p:cNvPr id="5" name="タイトル 1">
            <a:extLst>
              <a:ext uri="{FF2B5EF4-FFF2-40B4-BE49-F238E27FC236}">
                <a16:creationId xmlns:a16="http://schemas.microsoft.com/office/drawing/2014/main" id="{5C01FBF5-FAEC-514F-892B-C134DC6AB251}"/>
              </a:ext>
            </a:extLst>
          </p:cNvPr>
          <p:cNvSpPr>
            <a:spLocks noGrp="1"/>
          </p:cNvSpPr>
          <p:nvPr>
            <p:ph type="title"/>
          </p:nvPr>
        </p:nvSpPr>
        <p:spPr>
          <a:xfrm>
            <a:off x="0" y="50801"/>
            <a:ext cx="9144000" cy="1325563"/>
          </a:xfrm>
        </p:spPr>
        <p:txBody>
          <a:bodyPr/>
          <a:lstStyle/>
          <a:p>
            <a:r>
              <a:rPr lang="ja-JP" altLang="en-US"/>
              <a:t>動的に変化する集合に対する類似検索</a:t>
            </a:r>
            <a:endParaRPr kumimoji="1" lang="ja-JP" altLang="en-US"/>
          </a:p>
        </p:txBody>
      </p:sp>
      <p:pic>
        <p:nvPicPr>
          <p:cNvPr id="12" name="図 11">
            <a:extLst>
              <a:ext uri="{FF2B5EF4-FFF2-40B4-BE49-F238E27FC236}">
                <a16:creationId xmlns:a16="http://schemas.microsoft.com/office/drawing/2014/main" id="{897EE418-5F73-1F40-8EC3-E9D42A28F1F5}"/>
              </a:ext>
            </a:extLst>
          </p:cNvPr>
          <p:cNvPicPr>
            <a:picLocks noChangeAspect="1"/>
          </p:cNvPicPr>
          <p:nvPr/>
        </p:nvPicPr>
        <p:blipFill>
          <a:blip r:embed="rId3"/>
          <a:stretch>
            <a:fillRect/>
          </a:stretch>
        </p:blipFill>
        <p:spPr>
          <a:xfrm>
            <a:off x="2032000" y="3340088"/>
            <a:ext cx="5080000" cy="1587500"/>
          </a:xfrm>
          <a:prstGeom prst="rect">
            <a:avLst/>
          </a:prstGeom>
        </p:spPr>
      </p:pic>
    </p:spTree>
    <p:extLst>
      <p:ext uri="{BB962C8B-B14F-4D97-AF65-F5344CB8AC3E}">
        <p14:creationId xmlns:p14="http://schemas.microsoft.com/office/powerpoint/2010/main" val="4005437343"/>
      </p:ext>
    </p:extLst>
  </p:cSld>
  <p:clrMapOvr>
    <a:masterClrMapping/>
  </p:clrMapOvr>
  <mc:AlternateContent xmlns:mc="http://schemas.openxmlformats.org/markup-compatibility/2006" xmlns:p14="http://schemas.microsoft.com/office/powerpoint/2010/main">
    <mc:Choice Requires="p14">
      <p:transition spd="slow" p14:dur="2000" advTm="2289"/>
    </mc:Choice>
    <mc:Fallback xmlns="">
      <p:transition spd="slow" advTm="228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6E848-8385-794C-8718-C3CECF8670E3}"/>
              </a:ext>
            </a:extLst>
          </p:cNvPr>
          <p:cNvSpPr>
            <a:spLocks noGrp="1"/>
          </p:cNvSpPr>
          <p:nvPr>
            <p:ph type="title"/>
          </p:nvPr>
        </p:nvSpPr>
        <p:spPr>
          <a:xfrm>
            <a:off x="0" y="34436"/>
            <a:ext cx="6745899" cy="1325563"/>
          </a:xfrm>
        </p:spPr>
        <p:txBody>
          <a:bodyPr/>
          <a:lstStyle/>
          <a:p>
            <a:r>
              <a:rPr kumimoji="1" lang="ja-JP" altLang="en-US"/>
              <a:t>時間と共に変化する集合に対するハッシュ値更新</a:t>
            </a:r>
          </a:p>
        </p:txBody>
      </p:sp>
      <p:sp>
        <p:nvSpPr>
          <p:cNvPr id="3" name="コンテンツ プレースホルダー 2">
            <a:extLst>
              <a:ext uri="{FF2B5EF4-FFF2-40B4-BE49-F238E27FC236}">
                <a16:creationId xmlns:a16="http://schemas.microsoft.com/office/drawing/2014/main" id="{8CEBA53D-74C6-F84B-AE17-9CD01179E617}"/>
              </a:ext>
            </a:extLst>
          </p:cNvPr>
          <p:cNvSpPr>
            <a:spLocks noGrp="1"/>
          </p:cNvSpPr>
          <p:nvPr>
            <p:ph idx="1"/>
          </p:nvPr>
        </p:nvSpPr>
        <p:spPr>
          <a:xfrm>
            <a:off x="0" y="1376363"/>
            <a:ext cx="9144000" cy="5481637"/>
          </a:xfrm>
        </p:spPr>
        <p:txBody>
          <a:bodyPr/>
          <a:lstStyle/>
          <a:p>
            <a:r>
              <a:rPr lang="ja-JP" altLang="en-US"/>
              <a:t>過去の計算結果を再利用</a:t>
            </a:r>
            <a:endParaRPr lang="en-US" altLang="ja-JP" dirty="0"/>
          </a:p>
          <a:p>
            <a:endParaRPr lang="en-US" altLang="ja-JP" dirty="0"/>
          </a:p>
          <a:p>
            <a:r>
              <a:rPr lang="ja-JP" altLang="en-US">
                <a:solidFill>
                  <a:srgbClr val="FF0000"/>
                </a:solidFill>
              </a:rPr>
              <a:t>最小値になり得ない要素</a:t>
            </a:r>
            <a:r>
              <a:rPr lang="ja-JP" altLang="en-US"/>
              <a:t>を消し，更新時に調べる要素数を削減</a:t>
            </a:r>
            <a:endParaRPr lang="en-US" altLang="ja-JP" dirty="0"/>
          </a:p>
          <a:p>
            <a:pPr lvl="1"/>
            <a:r>
              <a:rPr lang="ja-JP" altLang="en-US"/>
              <a:t>最小値になり得ない</a:t>
            </a:r>
            <a:r>
              <a:rPr lang="en-US" altLang="ja-JP" dirty="0"/>
              <a:t>=</a:t>
            </a:r>
            <a:r>
              <a:rPr lang="ja-JP" altLang="en-US"/>
              <a:t>自分より後ろに小さい要素が存在</a:t>
            </a:r>
            <a:endParaRPr lang="en-US" altLang="ja-JP" dirty="0"/>
          </a:p>
          <a:p>
            <a:endParaRPr lang="en-US" altLang="ja-JP" dirty="0"/>
          </a:p>
          <a:p>
            <a:r>
              <a:rPr kumimoji="1" lang="ja-JP" altLang="en-US"/>
              <a:t>最小値の候補となる</a:t>
            </a:r>
            <a:r>
              <a:rPr kumimoji="1" lang="en-US" altLang="ja-JP" dirty="0" err="1"/>
              <a:t>Minlist</a:t>
            </a:r>
            <a:r>
              <a:rPr kumimoji="1" lang="ja-JP" altLang="en-US"/>
              <a:t>を準備</a:t>
            </a:r>
            <a:endParaRPr lang="en-US" altLang="ja-JP" dirty="0"/>
          </a:p>
          <a:p>
            <a:pPr lvl="1"/>
            <a:r>
              <a:rPr kumimoji="1" lang="ja-JP" altLang="en-US"/>
              <a:t>単調増加で保持され，先頭が最小値とな</a:t>
            </a:r>
            <a:r>
              <a:rPr lang="ja-JP" altLang="en-US"/>
              <a:t>る</a:t>
            </a:r>
            <a:endParaRPr kumimoji="1" lang="ja-JP" altLang="en-US"/>
          </a:p>
        </p:txBody>
      </p:sp>
      <p:sp>
        <p:nvSpPr>
          <p:cNvPr id="4" name="スライド番号プレースホルダー 3">
            <a:extLst>
              <a:ext uri="{FF2B5EF4-FFF2-40B4-BE49-F238E27FC236}">
                <a16:creationId xmlns:a16="http://schemas.microsoft.com/office/drawing/2014/main" id="{A8C1EC4B-DF26-AC44-872A-2C5F28DABD54}"/>
              </a:ext>
            </a:extLst>
          </p:cNvPr>
          <p:cNvSpPr>
            <a:spLocks noGrp="1"/>
          </p:cNvSpPr>
          <p:nvPr>
            <p:ph type="sldNum" sz="quarter" idx="12"/>
          </p:nvPr>
        </p:nvSpPr>
        <p:spPr/>
        <p:txBody>
          <a:bodyPr/>
          <a:lstStyle/>
          <a:p>
            <a:fld id="{CA9259F1-6CA6-B243-B8B4-60489EF6CFAE}"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40C60EDA-39E9-954D-A4AE-ACC768A3D2F2}"/>
              </a:ext>
            </a:extLst>
          </p:cNvPr>
          <p:cNvSpPr txBox="1"/>
          <p:nvPr/>
        </p:nvSpPr>
        <p:spPr>
          <a:xfrm>
            <a:off x="6745899" y="34436"/>
            <a:ext cx="2398101" cy="1061829"/>
          </a:xfrm>
          <a:prstGeom prst="rect">
            <a:avLst/>
          </a:prstGeom>
          <a:noFill/>
        </p:spPr>
        <p:txBody>
          <a:bodyPr wrap="square" rtlCol="0">
            <a:spAutoFit/>
          </a:bodyPr>
          <a:lstStyle/>
          <a:p>
            <a:r>
              <a:rPr lang="ja-JP" altLang="en-US" sz="1050">
                <a:latin typeface="+mj-ea"/>
              </a:rPr>
              <a:t>参考文献</a:t>
            </a:r>
            <a:r>
              <a:rPr lang="en-US" altLang="ja-JP" sz="1050" dirty="0">
                <a:latin typeface="+mj-ea"/>
              </a:rPr>
              <a:t>:</a:t>
            </a:r>
            <a:r>
              <a:rPr lang="en-US" altLang="ja-JP" sz="1050" dirty="0"/>
              <a:t>Mayur </a:t>
            </a:r>
            <a:r>
              <a:rPr lang="en-US" altLang="ja-JP" sz="1050" dirty="0" err="1"/>
              <a:t>Datar</a:t>
            </a:r>
            <a:r>
              <a:rPr lang="en-US" altLang="ja-JP" sz="1050" dirty="0"/>
              <a:t> and S </a:t>
            </a:r>
            <a:r>
              <a:rPr lang="en-US" altLang="ja-JP" sz="1050" dirty="0" err="1"/>
              <a:t>Muthukrishnan</a:t>
            </a:r>
            <a:r>
              <a:rPr lang="en-US" altLang="ja-JP" sz="1050" dirty="0"/>
              <a:t> ”Estimating Rarity and Similarity over Data Stream Window” AT&amp;T Research, Florham Park NJ, USA </a:t>
            </a:r>
          </a:p>
          <a:p>
            <a:endParaRPr kumimoji="1" lang="ja-JP" altLang="en-US" sz="1050"/>
          </a:p>
        </p:txBody>
      </p:sp>
      <p:pic>
        <p:nvPicPr>
          <p:cNvPr id="7" name="図 6">
            <a:extLst>
              <a:ext uri="{FF2B5EF4-FFF2-40B4-BE49-F238E27FC236}">
                <a16:creationId xmlns:a16="http://schemas.microsoft.com/office/drawing/2014/main" id="{9BD322D0-48C9-3A42-A5ED-8B72F728B1F8}"/>
              </a:ext>
            </a:extLst>
          </p:cNvPr>
          <p:cNvPicPr>
            <a:picLocks noChangeAspect="1"/>
          </p:cNvPicPr>
          <p:nvPr/>
        </p:nvPicPr>
        <p:blipFill>
          <a:blip r:embed="rId3"/>
          <a:stretch>
            <a:fillRect/>
          </a:stretch>
        </p:blipFill>
        <p:spPr>
          <a:xfrm>
            <a:off x="1400013" y="4267456"/>
            <a:ext cx="6343973" cy="2495296"/>
          </a:xfrm>
          <a:prstGeom prst="rect">
            <a:avLst/>
          </a:prstGeom>
        </p:spPr>
      </p:pic>
    </p:spTree>
    <p:extLst>
      <p:ext uri="{BB962C8B-B14F-4D97-AF65-F5344CB8AC3E}">
        <p14:creationId xmlns:p14="http://schemas.microsoft.com/office/powerpoint/2010/main" val="35544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9A04A-02B6-BB44-93E8-2D5D84825F5C}"/>
              </a:ext>
            </a:extLst>
          </p:cNvPr>
          <p:cNvSpPr>
            <a:spLocks noGrp="1"/>
          </p:cNvSpPr>
          <p:nvPr>
            <p:ph type="title"/>
          </p:nvPr>
        </p:nvSpPr>
        <p:spPr/>
        <p:txBody>
          <a:bodyPr/>
          <a:lstStyle/>
          <a:p>
            <a:r>
              <a:rPr kumimoji="1" lang="ja-JP" altLang="en-US"/>
              <a:t>本研究の目的</a:t>
            </a:r>
          </a:p>
        </p:txBody>
      </p:sp>
      <p:sp>
        <p:nvSpPr>
          <p:cNvPr id="3" name="コンテンツ プレースホルダー 2">
            <a:extLst>
              <a:ext uri="{FF2B5EF4-FFF2-40B4-BE49-F238E27FC236}">
                <a16:creationId xmlns:a16="http://schemas.microsoft.com/office/drawing/2014/main" id="{9D30DA9A-31A8-9140-A583-26F39E9E4B76}"/>
              </a:ext>
            </a:extLst>
          </p:cNvPr>
          <p:cNvSpPr>
            <a:spLocks noGrp="1"/>
          </p:cNvSpPr>
          <p:nvPr>
            <p:ph idx="1"/>
          </p:nvPr>
        </p:nvSpPr>
        <p:spPr/>
        <p:txBody>
          <a:bodyPr/>
          <a:lstStyle/>
          <a:p>
            <a:r>
              <a:rPr kumimoji="1" lang="en-US" altLang="ja-JP" dirty="0" err="1"/>
              <a:t>Datar</a:t>
            </a:r>
            <a:r>
              <a:rPr kumimoji="1" lang="ja-JP" altLang="en-US"/>
              <a:t>らによる動的に変化する集合に対してのハッシュ値更新のアルゴリズムを動的多重集合に拡張</a:t>
            </a:r>
            <a:endParaRPr kumimoji="1" lang="en-US" altLang="ja-JP" dirty="0"/>
          </a:p>
          <a:p>
            <a:endParaRPr lang="en-US" altLang="ja-JP" dirty="0"/>
          </a:p>
          <a:p>
            <a:pPr marL="0" indent="0">
              <a:buNone/>
            </a:pPr>
            <a:endParaRPr lang="en-US" altLang="ja-JP" dirty="0"/>
          </a:p>
          <a:p>
            <a:pPr marL="0" indent="0">
              <a:buNone/>
            </a:pPr>
            <a:r>
              <a:rPr kumimoji="1" lang="ja-JP" altLang="en-US" sz="2400" b="1"/>
              <a:t>多重集合になったことの難しさ</a:t>
            </a:r>
            <a:endParaRPr kumimoji="1" lang="en-US" altLang="ja-JP" sz="2400" b="1" dirty="0"/>
          </a:p>
          <a:p>
            <a:r>
              <a:rPr kumimoji="1" lang="ja-JP" altLang="en-US"/>
              <a:t>スライディングウインドウ内のアルファベットの個数によって、割り当て値が変化する</a:t>
            </a:r>
            <a:endParaRPr kumimoji="1" lang="en-US" altLang="ja-JP" dirty="0"/>
          </a:p>
        </p:txBody>
      </p:sp>
      <p:sp>
        <p:nvSpPr>
          <p:cNvPr id="4" name="スライド番号プレースホルダー 3">
            <a:extLst>
              <a:ext uri="{FF2B5EF4-FFF2-40B4-BE49-F238E27FC236}">
                <a16:creationId xmlns:a16="http://schemas.microsoft.com/office/drawing/2014/main" id="{EC43AA1C-E306-FA4E-8406-C10250CD1968}"/>
              </a:ext>
            </a:extLst>
          </p:cNvPr>
          <p:cNvSpPr>
            <a:spLocks noGrp="1"/>
          </p:cNvSpPr>
          <p:nvPr>
            <p:ph type="sldNum" sz="quarter" idx="12"/>
          </p:nvPr>
        </p:nvSpPr>
        <p:spPr/>
        <p:txBody>
          <a:bodyPr/>
          <a:lstStyle/>
          <a:p>
            <a:fld id="{CA9259F1-6CA6-B243-B8B4-60489EF6CFAE}" type="slidenum">
              <a:rPr kumimoji="1" lang="ja-JP" altLang="en-US" smtClean="0"/>
              <a:t>8</a:t>
            </a:fld>
            <a:endParaRPr kumimoji="1" lang="ja-JP" altLang="en-US"/>
          </a:p>
        </p:txBody>
      </p:sp>
      <p:graphicFrame>
        <p:nvGraphicFramePr>
          <p:cNvPr id="5" name="表 4">
            <a:extLst>
              <a:ext uri="{FF2B5EF4-FFF2-40B4-BE49-F238E27FC236}">
                <a16:creationId xmlns:a16="http://schemas.microsoft.com/office/drawing/2014/main" id="{2DF262BD-E873-7749-9D1A-1824811AB66E}"/>
              </a:ext>
            </a:extLst>
          </p:cNvPr>
          <p:cNvGraphicFramePr>
            <a:graphicFrameLocks noGrp="1"/>
          </p:cNvGraphicFramePr>
          <p:nvPr>
            <p:extLst>
              <p:ext uri="{D42A27DB-BD31-4B8C-83A1-F6EECF244321}">
                <p14:modId xmlns:p14="http://schemas.microsoft.com/office/powerpoint/2010/main" val="1698139118"/>
              </p:ext>
            </p:extLst>
          </p:nvPr>
        </p:nvGraphicFramePr>
        <p:xfrm>
          <a:off x="515705" y="4551832"/>
          <a:ext cx="2970185" cy="827721"/>
        </p:xfrm>
        <a:graphic>
          <a:graphicData uri="http://schemas.openxmlformats.org/drawingml/2006/table">
            <a:tbl>
              <a:tblPr/>
              <a:tblGrid>
                <a:gridCol w="594037">
                  <a:extLst>
                    <a:ext uri="{9D8B030D-6E8A-4147-A177-3AD203B41FA5}">
                      <a16:colId xmlns:a16="http://schemas.microsoft.com/office/drawing/2014/main" val="3404322818"/>
                    </a:ext>
                  </a:extLst>
                </a:gridCol>
                <a:gridCol w="594037">
                  <a:extLst>
                    <a:ext uri="{9D8B030D-6E8A-4147-A177-3AD203B41FA5}">
                      <a16:colId xmlns:a16="http://schemas.microsoft.com/office/drawing/2014/main" val="235273520"/>
                    </a:ext>
                  </a:extLst>
                </a:gridCol>
                <a:gridCol w="594037">
                  <a:extLst>
                    <a:ext uri="{9D8B030D-6E8A-4147-A177-3AD203B41FA5}">
                      <a16:colId xmlns:a16="http://schemas.microsoft.com/office/drawing/2014/main" val="3272382536"/>
                    </a:ext>
                  </a:extLst>
                </a:gridCol>
                <a:gridCol w="594037">
                  <a:extLst>
                    <a:ext uri="{9D8B030D-6E8A-4147-A177-3AD203B41FA5}">
                      <a16:colId xmlns:a16="http://schemas.microsoft.com/office/drawing/2014/main" val="2760395719"/>
                    </a:ext>
                  </a:extLst>
                </a:gridCol>
                <a:gridCol w="594037">
                  <a:extLst>
                    <a:ext uri="{9D8B030D-6E8A-4147-A177-3AD203B41FA5}">
                      <a16:colId xmlns:a16="http://schemas.microsoft.com/office/drawing/2014/main" val="2790872000"/>
                    </a:ext>
                  </a:extLst>
                </a:gridCol>
              </a:tblGrid>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FF0000"/>
                          </a:solidFill>
                          <a:effectLst/>
                          <a:latin typeface="游ゴシック" panose="020B0400000000000000" pitchFamily="34" charset="-128"/>
                          <a:ea typeface="游ゴシック" panose="020B0400000000000000" pitchFamily="34" charset="-128"/>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游ゴシック" panose="020B0400000000000000" pitchFamily="34" charset="-128"/>
                          <a:ea typeface="游ゴシック" panose="020B0400000000000000" pitchFamily="34" charset="-128"/>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游ゴシック" panose="020B0400000000000000" pitchFamily="34" charset="-128"/>
                          <a:ea typeface="游ゴシック" panose="020B0400000000000000" pitchFamily="34" charset="-128"/>
                        </a:rPr>
                        <a:t>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081591"/>
                  </a:ext>
                </a:extLst>
              </a:tr>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１個目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725989"/>
                  </a:ext>
                </a:extLst>
              </a:tr>
              <a:tr h="275907">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２個目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787436"/>
                  </a:ext>
                </a:extLst>
              </a:tr>
            </a:tbl>
          </a:graphicData>
        </a:graphic>
      </p:graphicFrame>
      <p:pic>
        <p:nvPicPr>
          <p:cNvPr id="8" name="図 7">
            <a:extLst>
              <a:ext uri="{FF2B5EF4-FFF2-40B4-BE49-F238E27FC236}">
                <a16:creationId xmlns:a16="http://schemas.microsoft.com/office/drawing/2014/main" id="{9C181E05-C00A-C74A-8DD4-F0872982DB34}"/>
              </a:ext>
            </a:extLst>
          </p:cNvPr>
          <p:cNvPicPr>
            <a:picLocks noChangeAspect="1"/>
          </p:cNvPicPr>
          <p:nvPr/>
        </p:nvPicPr>
        <p:blipFill>
          <a:blip r:embed="rId3"/>
          <a:stretch>
            <a:fillRect/>
          </a:stretch>
        </p:blipFill>
        <p:spPr>
          <a:xfrm>
            <a:off x="4001595" y="3919375"/>
            <a:ext cx="4935016" cy="2478252"/>
          </a:xfrm>
          <a:prstGeom prst="rect">
            <a:avLst/>
          </a:prstGeom>
        </p:spPr>
      </p:pic>
    </p:spTree>
    <p:extLst>
      <p:ext uri="{BB962C8B-B14F-4D97-AF65-F5344CB8AC3E}">
        <p14:creationId xmlns:p14="http://schemas.microsoft.com/office/powerpoint/2010/main" val="212367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11765-3D47-2245-A239-4D0B2F76B8A0}"/>
              </a:ext>
            </a:extLst>
          </p:cNvPr>
          <p:cNvSpPr>
            <a:spLocks noGrp="1"/>
          </p:cNvSpPr>
          <p:nvPr>
            <p:ph type="title"/>
          </p:nvPr>
        </p:nvSpPr>
        <p:spPr/>
        <p:txBody>
          <a:bodyPr/>
          <a:lstStyle/>
          <a:p>
            <a:r>
              <a:rPr lang="ja-JP" altLang="en-US"/>
              <a:t>割り当て値の修正</a:t>
            </a:r>
            <a:endParaRPr kumimoji="1" lang="ja-JP" altLang="en-US"/>
          </a:p>
        </p:txBody>
      </p:sp>
      <p:sp>
        <p:nvSpPr>
          <p:cNvPr id="3" name="コンテンツ プレースホルダー 2">
            <a:extLst>
              <a:ext uri="{FF2B5EF4-FFF2-40B4-BE49-F238E27FC236}">
                <a16:creationId xmlns:a16="http://schemas.microsoft.com/office/drawing/2014/main" id="{7207E1E2-5334-7C47-9CE5-86B10EDAC6B0}"/>
              </a:ext>
            </a:extLst>
          </p:cNvPr>
          <p:cNvSpPr>
            <a:spLocks noGrp="1"/>
          </p:cNvSpPr>
          <p:nvPr>
            <p:ph idx="1"/>
          </p:nvPr>
        </p:nvSpPr>
        <p:spPr/>
        <p:txBody>
          <a:bodyPr/>
          <a:lstStyle/>
          <a:p>
            <a:pPr marL="0" indent="0">
              <a:buNone/>
            </a:pPr>
            <a:r>
              <a:rPr lang="ja-JP" altLang="en-US"/>
              <a:t>目的：</a:t>
            </a:r>
            <a:r>
              <a:rPr lang="en-US" altLang="ja-JP" dirty="0" err="1"/>
              <a:t>Minlist</a:t>
            </a:r>
            <a:r>
              <a:rPr lang="ja-JP" altLang="en-US"/>
              <a:t>内の同一アルファベットの要素を１つにできる</a:t>
            </a:r>
          </a:p>
          <a:p>
            <a:endParaRPr kumimoji="1" lang="en-US" altLang="ja-JP" dirty="0"/>
          </a:p>
          <a:p>
            <a:r>
              <a:rPr kumimoji="1" lang="ja-JP" altLang="en-US"/>
              <a:t>割り当て値</a:t>
            </a:r>
            <a:r>
              <a:rPr kumimoji="1" lang="en-US" altLang="ja-JP" dirty="0"/>
              <a:t>π</a:t>
            </a:r>
            <a:r>
              <a:rPr lang="ja-JP" altLang="en-US"/>
              <a:t>の表で，後ろが大きければ修正</a:t>
            </a:r>
            <a:endParaRPr lang="en-US" altLang="ja-JP" dirty="0"/>
          </a:p>
          <a:p>
            <a:pPr lvl="1"/>
            <a:r>
              <a:rPr kumimoji="1" lang="ja-JP" altLang="en-US"/>
              <a:t>必要のない割り当て値を置き換える</a:t>
            </a:r>
            <a:endParaRPr kumimoji="1" lang="en-US" altLang="ja-JP" dirty="0"/>
          </a:p>
        </p:txBody>
      </p:sp>
      <p:sp>
        <p:nvSpPr>
          <p:cNvPr id="4" name="スライド番号プレースホルダー 3">
            <a:extLst>
              <a:ext uri="{FF2B5EF4-FFF2-40B4-BE49-F238E27FC236}">
                <a16:creationId xmlns:a16="http://schemas.microsoft.com/office/drawing/2014/main" id="{843D3446-B9A5-A946-9B75-15E88287C720}"/>
              </a:ext>
            </a:extLst>
          </p:cNvPr>
          <p:cNvSpPr>
            <a:spLocks noGrp="1"/>
          </p:cNvSpPr>
          <p:nvPr>
            <p:ph type="sldNum" sz="quarter" idx="12"/>
          </p:nvPr>
        </p:nvSpPr>
        <p:spPr/>
        <p:txBody>
          <a:bodyPr/>
          <a:lstStyle/>
          <a:p>
            <a:fld id="{CA9259F1-6CA6-B243-B8B4-60489EF6CFAE}" type="slidenum">
              <a:rPr kumimoji="1" lang="ja-JP" altLang="en-US" smtClean="0"/>
              <a:t>9</a:t>
            </a:fld>
            <a:endParaRPr kumimoji="1" lang="ja-JP" altLang="en-US"/>
          </a:p>
        </p:txBody>
      </p:sp>
      <p:pic>
        <p:nvPicPr>
          <p:cNvPr id="6" name="図 5">
            <a:extLst>
              <a:ext uri="{FF2B5EF4-FFF2-40B4-BE49-F238E27FC236}">
                <a16:creationId xmlns:a16="http://schemas.microsoft.com/office/drawing/2014/main" id="{5C4E7459-FA90-1D49-A561-7ACCC9EBD04C}"/>
              </a:ext>
            </a:extLst>
          </p:cNvPr>
          <p:cNvPicPr>
            <a:picLocks noChangeAspect="1"/>
          </p:cNvPicPr>
          <p:nvPr/>
        </p:nvPicPr>
        <p:blipFill>
          <a:blip r:embed="rId3"/>
          <a:stretch>
            <a:fillRect/>
          </a:stretch>
        </p:blipFill>
        <p:spPr>
          <a:xfrm>
            <a:off x="4572000" y="3632265"/>
            <a:ext cx="3861009" cy="2622231"/>
          </a:xfrm>
          <a:prstGeom prst="rect">
            <a:avLst/>
          </a:prstGeom>
        </p:spPr>
      </p:pic>
      <p:pic>
        <p:nvPicPr>
          <p:cNvPr id="8" name="図 7">
            <a:extLst>
              <a:ext uri="{FF2B5EF4-FFF2-40B4-BE49-F238E27FC236}">
                <a16:creationId xmlns:a16="http://schemas.microsoft.com/office/drawing/2014/main" id="{71577D3B-BFBA-104C-9292-EE58BA775DE6}"/>
              </a:ext>
            </a:extLst>
          </p:cNvPr>
          <p:cNvPicPr>
            <a:picLocks noChangeAspect="1"/>
          </p:cNvPicPr>
          <p:nvPr/>
        </p:nvPicPr>
        <p:blipFill>
          <a:blip r:embed="rId4"/>
          <a:stretch>
            <a:fillRect/>
          </a:stretch>
        </p:blipFill>
        <p:spPr>
          <a:xfrm>
            <a:off x="361950" y="3698780"/>
            <a:ext cx="3848100" cy="2489200"/>
          </a:xfrm>
          <a:prstGeom prst="rect">
            <a:avLst/>
          </a:prstGeom>
        </p:spPr>
      </p:pic>
    </p:spTree>
    <p:extLst>
      <p:ext uri="{BB962C8B-B14F-4D97-AF65-F5344CB8AC3E}">
        <p14:creationId xmlns:p14="http://schemas.microsoft.com/office/powerpoint/2010/main" val="2050231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{CF939B77-A4D5-674E-8C2A-DC8420EA6C81}tf10001119</Template>
  <TotalTime>7134</TotalTime>
  <Words>1600</Words>
  <Application>Microsoft Macintosh PowerPoint</Application>
  <PresentationFormat>画面に合わせる (4:3)</PresentationFormat>
  <Paragraphs>236</Paragraphs>
  <Slides>12</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游ゴシック</vt:lpstr>
      <vt:lpstr>游ゴシック Light</vt:lpstr>
      <vt:lpstr>Arial</vt:lpstr>
      <vt:lpstr>Cambria Math</vt:lpstr>
      <vt:lpstr>Times New Roman</vt:lpstr>
      <vt:lpstr>Wingdings</vt:lpstr>
      <vt:lpstr>Office テーマ</vt:lpstr>
      <vt:lpstr>時間と共に変化する多重集合に 対するmin-hashの高速計算</vt:lpstr>
      <vt:lpstr>背景：集合間類似検索</vt:lpstr>
      <vt:lpstr>Jaccard係数の近似高速計算</vt:lpstr>
      <vt:lpstr>Min-hash</vt:lpstr>
      <vt:lpstr>多重集合に対するMin-Hash</vt:lpstr>
      <vt:lpstr>動的に変化する集合に対する類似検索</vt:lpstr>
      <vt:lpstr>時間と共に変化する集合に対するハッシュ値更新</vt:lpstr>
      <vt:lpstr>本研究の目的</vt:lpstr>
      <vt:lpstr>割り当て値の修正</vt:lpstr>
      <vt:lpstr>ウインドウの更新の処理</vt:lpstr>
      <vt:lpstr>処理時間についての実験と評価 </vt:lpstr>
      <vt:lpstr>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三原 寛寿</dc:creator>
  <cp:lastModifiedBy>Microsoft Office User</cp:lastModifiedBy>
  <cp:revision>102</cp:revision>
  <dcterms:created xsi:type="dcterms:W3CDTF">2019-10-09T07:40:24Z</dcterms:created>
  <dcterms:modified xsi:type="dcterms:W3CDTF">2022-01-24T05:28:42Z</dcterms:modified>
</cp:coreProperties>
</file>