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notesMasterIdLst>
    <p:notesMasterId r:id="rId19"/>
  </p:notesMasterIdLst>
  <p:sldIdLst>
    <p:sldId id="256" r:id="rId2"/>
    <p:sldId id="259" r:id="rId3"/>
    <p:sldId id="260" r:id="rId4"/>
    <p:sldId id="263" r:id="rId5"/>
    <p:sldId id="264" r:id="rId6"/>
    <p:sldId id="273" r:id="rId7"/>
    <p:sldId id="258" r:id="rId8"/>
    <p:sldId id="266" r:id="rId9"/>
    <p:sldId id="268" r:id="rId10"/>
    <p:sldId id="269" r:id="rId11"/>
    <p:sldId id="270" r:id="rId12"/>
    <p:sldId id="272" r:id="rId13"/>
    <p:sldId id="274" r:id="rId14"/>
    <p:sldId id="275" r:id="rId15"/>
    <p:sldId id="277" r:id="rId16"/>
    <p:sldId id="278" r:id="rId17"/>
    <p:sldId id="276"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2"/>
    <p:restoredTop sz="94674"/>
  </p:normalViewPr>
  <p:slideViewPr>
    <p:cSldViewPr snapToGrid="0" snapToObjects="1">
      <p:cViewPr varScale="1">
        <p:scale>
          <a:sx n="124" d="100"/>
          <a:sy n="124" d="100"/>
        </p:scale>
        <p:origin x="32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CAFDE-B2B3-834E-956B-C77D518E30FD}" type="datetimeFigureOut">
              <a:rPr kumimoji="1" lang="ja-JP" altLang="en-US" smtClean="0"/>
              <a:t>2022/1/11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66B8A-B6C4-1C42-80A4-9748D3F9667D}" type="slidenum">
              <a:rPr kumimoji="1" lang="ja-JP" altLang="en-US" smtClean="0"/>
              <a:t>‹#›</a:t>
            </a:fld>
            <a:endParaRPr kumimoji="1" lang="ja-JP" altLang="en-US"/>
          </a:p>
        </p:txBody>
      </p:sp>
    </p:spTree>
    <p:extLst>
      <p:ext uri="{BB962C8B-B14F-4D97-AF65-F5344CB8AC3E}">
        <p14:creationId xmlns:p14="http://schemas.microsoft.com/office/powerpoint/2010/main" val="14119858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232830" y="330370"/>
            <a:ext cx="2515396" cy="309201"/>
          </a:xfrm>
          <a:prstGeom prst="rect">
            <a:avLst/>
          </a:prstGeom>
        </p:spPr>
        <p:txBody>
          <a:bodyPr/>
          <a:lstStyle/>
          <a:p>
            <a:fld id="{6A4F4D11-A9AC-7647-8BD6-805F53A81657}" type="datetime1">
              <a:rPr kumimoji="1" lang="ja-JP" altLang="en-US" smtClean="0"/>
              <a:t>2022/1/11</a:t>
            </a:fld>
            <a:endParaRPr kumimoji="1" lang="ja-JP" altLang="en-US"/>
          </a:p>
        </p:txBody>
      </p:sp>
      <p:sp>
        <p:nvSpPr>
          <p:cNvPr id="5" name="Footer Placeholder 4"/>
          <p:cNvSpPr>
            <a:spLocks noGrp="1"/>
          </p:cNvSpPr>
          <p:nvPr>
            <p:ph type="ftr" sz="quarter" idx="11"/>
          </p:nvPr>
        </p:nvSpPr>
        <p:spPr>
          <a:xfrm>
            <a:off x="1127124" y="329307"/>
            <a:ext cx="5943668" cy="309201"/>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11156033" y="134930"/>
            <a:ext cx="811019" cy="503578"/>
          </a:xfrm>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46237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232830" y="330370"/>
            <a:ext cx="2515396" cy="309201"/>
          </a:xfrm>
          <a:prstGeom prst="rect">
            <a:avLst/>
          </a:prstGeom>
        </p:spPr>
        <p:txBody>
          <a:bodyPr/>
          <a:lstStyle/>
          <a:p>
            <a:fld id="{F8646E54-4533-1C4E-B948-E64E0DE1D820}" type="datetime1">
              <a:rPr kumimoji="1" lang="ja-JP" altLang="en-US" smtClean="0"/>
              <a:t>2022/1/11</a:t>
            </a:fld>
            <a:endParaRPr kumimoji="1" lang="ja-JP" altLang="en-US"/>
          </a:p>
        </p:txBody>
      </p:sp>
      <p:sp>
        <p:nvSpPr>
          <p:cNvPr id="5" name="Footer Placeholder 4"/>
          <p:cNvSpPr>
            <a:spLocks noGrp="1"/>
          </p:cNvSpPr>
          <p:nvPr>
            <p:ph type="ftr" sz="quarter" idx="11"/>
          </p:nvPr>
        </p:nvSpPr>
        <p:spPr>
          <a:xfrm>
            <a:off x="1130270" y="329307"/>
            <a:ext cx="5938836" cy="309201"/>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0526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232830" y="330370"/>
            <a:ext cx="2515396" cy="309201"/>
          </a:xfrm>
          <a:prstGeom prst="rect">
            <a:avLst/>
          </a:prstGeom>
        </p:spPr>
        <p:txBody>
          <a:bodyPr/>
          <a:lstStyle/>
          <a:p>
            <a:fld id="{A264AF73-4DA5-F64B-BBEA-D4699AC31B7B}" type="datetime1">
              <a:rPr kumimoji="1" lang="ja-JP" altLang="en-US" smtClean="0"/>
              <a:t>2022/1/11</a:t>
            </a:fld>
            <a:endParaRPr kumimoji="1" lang="ja-JP" altLang="en-US"/>
          </a:p>
        </p:txBody>
      </p:sp>
      <p:sp>
        <p:nvSpPr>
          <p:cNvPr id="5" name="Footer Placeholder 4"/>
          <p:cNvSpPr>
            <a:spLocks noGrp="1"/>
          </p:cNvSpPr>
          <p:nvPr>
            <p:ph type="ftr" sz="quarter" idx="11"/>
          </p:nvPr>
        </p:nvSpPr>
        <p:spPr>
          <a:xfrm>
            <a:off x="1130270" y="329307"/>
            <a:ext cx="5938836" cy="309201"/>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405903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232830" y="330370"/>
            <a:ext cx="2515396" cy="309201"/>
          </a:xfrm>
          <a:prstGeom prst="rect">
            <a:avLst/>
          </a:prstGeom>
        </p:spPr>
        <p:txBody>
          <a:bodyPr/>
          <a:lstStyle>
            <a:lvl1pPr>
              <a:defRPr sz="1200"/>
            </a:lvl1pPr>
          </a:lstStyle>
          <a:p>
            <a:fld id="{E8D3A7FE-9327-6F42-9DAE-D1DC33759273}" type="datetime1">
              <a:rPr kumimoji="1" lang="ja-JP" altLang="en-US" smtClean="0"/>
              <a:t>2022/1/11</a:t>
            </a:fld>
            <a:endParaRPr kumimoji="1" lang="ja-JP" altLang="en-US"/>
          </a:p>
        </p:txBody>
      </p:sp>
      <p:sp>
        <p:nvSpPr>
          <p:cNvPr id="5" name="Footer Placeholder 4"/>
          <p:cNvSpPr>
            <a:spLocks noGrp="1"/>
          </p:cNvSpPr>
          <p:nvPr>
            <p:ph type="ftr" sz="quarter" idx="11"/>
          </p:nvPr>
        </p:nvSpPr>
        <p:spPr>
          <a:xfrm>
            <a:off x="1130270" y="329307"/>
            <a:ext cx="5938836" cy="309201"/>
          </a:xfrm>
          <a:prstGeom prst="rect">
            <a:avLst/>
          </a:prstGeom>
        </p:spPr>
        <p:txBody>
          <a:bodyPr/>
          <a:lstStyle>
            <a:lvl1pPr>
              <a:defRPr sz="1200"/>
            </a:lvl1pPr>
          </a:lstStyle>
          <a:p>
            <a:endParaRPr kumimoji="1" lang="ja-JP" altLang="en-US"/>
          </a:p>
        </p:txBody>
      </p:sp>
      <p:sp>
        <p:nvSpPr>
          <p:cNvPr id="6" name="Slide Number Placeholder 5"/>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15960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232830" y="330370"/>
            <a:ext cx="2515396" cy="309201"/>
          </a:xfrm>
          <a:prstGeom prst="rect">
            <a:avLst/>
          </a:prstGeom>
        </p:spPr>
        <p:txBody>
          <a:bodyPr/>
          <a:lstStyle/>
          <a:p>
            <a:fld id="{ED336007-625C-6F4A-9D41-221081D957BC}" type="datetime1">
              <a:rPr kumimoji="1" lang="ja-JP" altLang="en-US" smtClean="0"/>
              <a:t>2022/1/11</a:t>
            </a:fld>
            <a:endParaRPr kumimoji="1" lang="ja-JP" altLang="en-US"/>
          </a:p>
        </p:txBody>
      </p:sp>
      <p:sp>
        <p:nvSpPr>
          <p:cNvPr id="5" name="Footer Placeholder 4"/>
          <p:cNvSpPr>
            <a:spLocks noGrp="1"/>
          </p:cNvSpPr>
          <p:nvPr>
            <p:ph type="ftr" sz="quarter" idx="11"/>
          </p:nvPr>
        </p:nvSpPr>
        <p:spPr>
          <a:xfrm>
            <a:off x="1130270" y="329307"/>
            <a:ext cx="5938836" cy="309201"/>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2977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2830" y="330370"/>
            <a:ext cx="2515396" cy="309201"/>
          </a:xfrm>
          <a:prstGeom prst="rect">
            <a:avLst/>
          </a:prstGeom>
        </p:spPr>
        <p:txBody>
          <a:bodyPr/>
          <a:lstStyle/>
          <a:p>
            <a:fld id="{C433E576-42AC-3F41-B979-B05609C9A6F1}" type="datetime1">
              <a:rPr kumimoji="1" lang="ja-JP" altLang="en-US" smtClean="0"/>
              <a:t>2022/1/11</a:t>
            </a:fld>
            <a:endParaRPr kumimoji="1" lang="ja-JP" altLang="en-US"/>
          </a:p>
        </p:txBody>
      </p:sp>
      <p:sp>
        <p:nvSpPr>
          <p:cNvPr id="6" name="Footer Placeholder 5"/>
          <p:cNvSpPr>
            <a:spLocks noGrp="1"/>
          </p:cNvSpPr>
          <p:nvPr>
            <p:ph type="ftr" sz="quarter" idx="11"/>
          </p:nvPr>
        </p:nvSpPr>
        <p:spPr>
          <a:xfrm>
            <a:off x="1130270" y="329307"/>
            <a:ext cx="5938836" cy="309201"/>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8132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29166" y="2974448"/>
            <a:ext cx="4645152" cy="24938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094337" y="2971669"/>
            <a:ext cx="4645152" cy="248719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7232830" y="330370"/>
            <a:ext cx="2515396" cy="309201"/>
          </a:xfrm>
          <a:prstGeom prst="rect">
            <a:avLst/>
          </a:prstGeom>
        </p:spPr>
        <p:txBody>
          <a:bodyPr/>
          <a:lstStyle/>
          <a:p>
            <a:fld id="{A36F8E6D-0D0C-B148-89C4-48302691E5CE}" type="datetime1">
              <a:rPr kumimoji="1" lang="ja-JP" altLang="en-US" smtClean="0"/>
              <a:t>2022/1/11</a:t>
            </a:fld>
            <a:endParaRPr kumimoji="1" lang="ja-JP" altLang="en-US"/>
          </a:p>
        </p:txBody>
      </p:sp>
      <p:sp>
        <p:nvSpPr>
          <p:cNvPr id="8" name="Footer Placeholder 7"/>
          <p:cNvSpPr>
            <a:spLocks noGrp="1"/>
          </p:cNvSpPr>
          <p:nvPr>
            <p:ph type="ftr" sz="quarter" idx="11"/>
          </p:nvPr>
        </p:nvSpPr>
        <p:spPr>
          <a:xfrm>
            <a:off x="1130270" y="329307"/>
            <a:ext cx="5938836" cy="309201"/>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53753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7232830" y="330370"/>
            <a:ext cx="2515396" cy="309201"/>
          </a:xfrm>
          <a:prstGeom prst="rect">
            <a:avLst/>
          </a:prstGeom>
        </p:spPr>
        <p:txBody>
          <a:bodyPr/>
          <a:lstStyle/>
          <a:p>
            <a:fld id="{141740DE-232E-1445-9D48-C2FAC552B33A}" type="datetime1">
              <a:rPr kumimoji="1" lang="ja-JP" altLang="en-US" smtClean="0"/>
              <a:t>2022/1/11</a:t>
            </a:fld>
            <a:endParaRPr kumimoji="1" lang="ja-JP" altLang="en-US"/>
          </a:p>
        </p:txBody>
      </p:sp>
      <p:sp>
        <p:nvSpPr>
          <p:cNvPr id="4" name="Footer Placeholder 3"/>
          <p:cNvSpPr>
            <a:spLocks noGrp="1"/>
          </p:cNvSpPr>
          <p:nvPr>
            <p:ph type="ftr" sz="quarter" idx="11"/>
          </p:nvPr>
        </p:nvSpPr>
        <p:spPr>
          <a:xfrm>
            <a:off x="1130270" y="329307"/>
            <a:ext cx="5938836" cy="309201"/>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4185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2830" y="330370"/>
            <a:ext cx="2515396" cy="309201"/>
          </a:xfrm>
          <a:prstGeom prst="rect">
            <a:avLst/>
          </a:prstGeom>
        </p:spPr>
        <p:txBody>
          <a:bodyPr/>
          <a:lstStyle/>
          <a:p>
            <a:fld id="{11D87E6D-3BF9-464B-BC77-FA9B3D98ACEE}" type="datetime1">
              <a:rPr kumimoji="1" lang="ja-JP" altLang="en-US" smtClean="0"/>
              <a:t>2022/1/11</a:t>
            </a:fld>
            <a:endParaRPr kumimoji="1" lang="ja-JP" altLang="en-US"/>
          </a:p>
        </p:txBody>
      </p:sp>
      <p:sp>
        <p:nvSpPr>
          <p:cNvPr id="3" name="Footer Placeholder 2"/>
          <p:cNvSpPr>
            <a:spLocks noGrp="1"/>
          </p:cNvSpPr>
          <p:nvPr>
            <p:ph type="ftr" sz="quarter" idx="11"/>
          </p:nvPr>
        </p:nvSpPr>
        <p:spPr>
          <a:xfrm>
            <a:off x="1130270" y="329307"/>
            <a:ext cx="5938836" cy="309201"/>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149007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2830" y="330370"/>
            <a:ext cx="2515396" cy="309201"/>
          </a:xfrm>
          <a:prstGeom prst="rect">
            <a:avLst/>
          </a:prstGeom>
        </p:spPr>
        <p:txBody>
          <a:bodyPr/>
          <a:lstStyle/>
          <a:p>
            <a:fld id="{F3B14908-7662-EA45-97A4-2C9325F444FD}" type="datetime1">
              <a:rPr kumimoji="1" lang="ja-JP" altLang="en-US" smtClean="0"/>
              <a:t>2022/1/11</a:t>
            </a:fld>
            <a:endParaRPr kumimoji="1" lang="ja-JP" altLang="en-US"/>
          </a:p>
        </p:txBody>
      </p:sp>
      <p:sp>
        <p:nvSpPr>
          <p:cNvPr id="6" name="Footer Placeholder 5"/>
          <p:cNvSpPr>
            <a:spLocks noGrp="1"/>
          </p:cNvSpPr>
          <p:nvPr>
            <p:ph type="ftr" sz="quarter" idx="11"/>
          </p:nvPr>
        </p:nvSpPr>
        <p:spPr>
          <a:xfrm>
            <a:off x="1130270" y="329307"/>
            <a:ext cx="5938836" cy="309201"/>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2077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5300" y="5469856"/>
            <a:ext cx="5849605" cy="320123"/>
          </a:xfrm>
          <a:prstGeom prst="rect">
            <a:avLst/>
          </a:prstGeom>
        </p:spPr>
        <p:txBody>
          <a:bodyPr/>
          <a:lstStyle>
            <a:lvl1pPr algn="l">
              <a:defRPr/>
            </a:lvl1pPr>
          </a:lstStyle>
          <a:p>
            <a:fld id="{B1B8F3E3-5FA5-6140-AACC-25F49DD5B60B}" type="datetime1">
              <a:rPr kumimoji="1" lang="ja-JP" altLang="en-US" smtClean="0"/>
              <a:t>2022/1/11</a:t>
            </a:fld>
            <a:endParaRPr kumimoji="1" lang="ja-JP" altLang="en-US"/>
          </a:p>
        </p:txBody>
      </p:sp>
      <p:sp>
        <p:nvSpPr>
          <p:cNvPr id="6" name="Footer Placeholder 5"/>
          <p:cNvSpPr>
            <a:spLocks noGrp="1"/>
          </p:cNvSpPr>
          <p:nvPr>
            <p:ph type="ftr" sz="quarter" idx="11"/>
          </p:nvPr>
        </p:nvSpPr>
        <p:spPr>
          <a:xfrm>
            <a:off x="1125300" y="318640"/>
            <a:ext cx="4877818" cy="320931"/>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176794" y="137408"/>
            <a:ext cx="811019" cy="503578"/>
          </a:xfrm>
        </p:spPr>
        <p:txBody>
          <a:bodyPr/>
          <a:lstStyle/>
          <a:p>
            <a:fld id="{CA9259F1-6CA6-B243-B8B4-60489EF6CFAE}"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15238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0" y="137408"/>
            <a:ext cx="11061730"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0" y="1186643"/>
            <a:ext cx="11061730" cy="49365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221355" y="91859"/>
            <a:ext cx="811019" cy="503578"/>
          </a:xfrm>
          <a:prstGeom prst="rect">
            <a:avLst/>
          </a:prstGeom>
        </p:spPr>
        <p:txBody>
          <a:bodyPr vert="horz" lIns="91440" tIns="45720" rIns="91440" bIns="45720" rtlCol="0" anchor="t"/>
          <a:lstStyle>
            <a:lvl1pPr algn="r">
              <a:defRPr sz="2800">
                <a:solidFill>
                  <a:schemeClr val="accent1"/>
                </a:solidFill>
              </a:defRPr>
            </a:lvl1pPr>
          </a:lstStyle>
          <a:p>
            <a:fld id="{193A5079-F6E1-374B-BEF2-E44A163B5C29}" type="slidenum">
              <a:rPr lang="ja-JP" altLang="en-US" smtClean="0"/>
              <a:pPr/>
              <a:t>‹#›</a:t>
            </a:fld>
            <a:endParaRPr lang="ja-JP" altLang="en-US"/>
          </a:p>
        </p:txBody>
      </p:sp>
    </p:spTree>
    <p:extLst>
      <p:ext uri="{BB962C8B-B14F-4D97-AF65-F5344CB8AC3E}">
        <p14:creationId xmlns:p14="http://schemas.microsoft.com/office/powerpoint/2010/main" val="377378262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ftr="0" dt="0"/>
  <p:txStyles>
    <p:titleStyle>
      <a:lvl1pPr algn="l" defTabSz="914400" rtl="0" eaLnBrk="1" latinLnBrk="0" hangingPunct="1">
        <a:lnSpc>
          <a:spcPct val="90000"/>
        </a:lnSpc>
        <a:spcBef>
          <a:spcPct val="0"/>
        </a:spcBef>
        <a:buNone/>
        <a:defRPr kumimoji="1" sz="4800" b="1"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4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itchFamily="2" charset="2"/>
        <a:buChar char="Ø"/>
        <a:defRPr kumimoji="1" sz="20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Wingdings" pitchFamily="2" charset="2"/>
        <a:buChar char="p"/>
        <a:defRPr kumimoji="1" sz="18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2E0F1-48D4-504E-98AF-891893FE653A}"/>
              </a:ext>
            </a:extLst>
          </p:cNvPr>
          <p:cNvSpPr>
            <a:spLocks noGrp="1"/>
          </p:cNvSpPr>
          <p:nvPr>
            <p:ph type="ctrTitle"/>
          </p:nvPr>
        </p:nvSpPr>
        <p:spPr/>
        <p:txBody>
          <a:bodyPr>
            <a:normAutofit/>
          </a:bodyPr>
          <a:lstStyle/>
          <a:p>
            <a:r>
              <a:rPr kumimoji="1" lang="en-US" altLang="ja-JP" sz="4000" b="1" dirty="0"/>
              <a:t>SAP : Improving Continuous Top-K Queries over Streaming Data</a:t>
            </a:r>
            <a:endParaRPr kumimoji="1" lang="ja-JP" altLang="en-US" sz="4000" b="1"/>
          </a:p>
        </p:txBody>
      </p:sp>
      <p:sp>
        <p:nvSpPr>
          <p:cNvPr id="3" name="字幕 2">
            <a:extLst>
              <a:ext uri="{FF2B5EF4-FFF2-40B4-BE49-F238E27FC236}">
                <a16:creationId xmlns:a16="http://schemas.microsoft.com/office/drawing/2014/main" id="{D091E4A5-171E-2146-B10A-53A62AF0FB25}"/>
              </a:ext>
            </a:extLst>
          </p:cNvPr>
          <p:cNvSpPr>
            <a:spLocks noGrp="1"/>
          </p:cNvSpPr>
          <p:nvPr>
            <p:ph type="subTitle" idx="1"/>
          </p:nvPr>
        </p:nvSpPr>
        <p:spPr/>
        <p:txBody>
          <a:bodyPr>
            <a:normAutofit/>
          </a:bodyPr>
          <a:lstStyle/>
          <a:p>
            <a:r>
              <a:rPr kumimoji="1" lang="ja-JP" altLang="en-US" sz="2000" b="1"/>
              <a:t>古賀研究室　</a:t>
            </a:r>
            <a:r>
              <a:rPr lang="en-US" altLang="ja-JP" sz="2000" b="1" dirty="0"/>
              <a:t>M1</a:t>
            </a:r>
            <a:r>
              <a:rPr kumimoji="1" lang="ja-JP" altLang="en-US" sz="2000" b="1"/>
              <a:t> 三原寛寿</a:t>
            </a:r>
            <a:endParaRPr kumimoji="1" lang="en-US" altLang="ja-JP" sz="2000" b="1" dirty="0"/>
          </a:p>
          <a:p>
            <a:r>
              <a:rPr kumimoji="1" lang="en-US" altLang="ja-JP" sz="2000" b="1" dirty="0"/>
              <a:t> 20/12/04</a:t>
            </a:r>
            <a:endParaRPr kumimoji="1" lang="ja-JP" altLang="en-US" sz="2000" b="1"/>
          </a:p>
        </p:txBody>
      </p:sp>
      <p:sp>
        <p:nvSpPr>
          <p:cNvPr id="4" name="スライド番号プレースホルダー 3">
            <a:extLst>
              <a:ext uri="{FF2B5EF4-FFF2-40B4-BE49-F238E27FC236}">
                <a16:creationId xmlns:a16="http://schemas.microsoft.com/office/drawing/2014/main" id="{6C93986F-E52B-C440-A92B-9DA183953194}"/>
              </a:ext>
            </a:extLst>
          </p:cNvPr>
          <p:cNvSpPr>
            <a:spLocks noGrp="1"/>
          </p:cNvSpPr>
          <p:nvPr>
            <p:ph type="sldNum" sz="quarter" idx="12"/>
          </p:nvPr>
        </p:nvSpPr>
        <p:spPr/>
        <p:txBody>
          <a:bodyPr/>
          <a:lstStyle/>
          <a:p>
            <a:fld id="{CA9259F1-6CA6-B243-B8B4-60489EF6CFAE}" type="slidenum">
              <a:rPr kumimoji="1" lang="ja-JP" altLang="en-US" smtClean="0"/>
              <a:t>1</a:t>
            </a:fld>
            <a:endParaRPr kumimoji="1" lang="ja-JP" altLang="en-US"/>
          </a:p>
        </p:txBody>
      </p:sp>
    </p:spTree>
    <p:extLst>
      <p:ext uri="{BB962C8B-B14F-4D97-AF65-F5344CB8AC3E}">
        <p14:creationId xmlns:p14="http://schemas.microsoft.com/office/powerpoint/2010/main" val="1305174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A1943D-11AE-3649-88B0-7BF1B5FCC305}"/>
              </a:ext>
            </a:extLst>
          </p:cNvPr>
          <p:cNvSpPr>
            <a:spLocks noGrp="1"/>
          </p:cNvSpPr>
          <p:nvPr>
            <p:ph type="title"/>
          </p:nvPr>
        </p:nvSpPr>
        <p:spPr/>
        <p:txBody>
          <a:bodyPr/>
          <a:lstStyle/>
          <a:p>
            <a:r>
              <a:rPr kumimoji="1" lang="en-US" altLang="ja-JP" dirty="0"/>
              <a:t>Dynamic partition</a:t>
            </a:r>
            <a:endParaRPr kumimoji="1" lang="ja-JP" altLang="en-US"/>
          </a:p>
        </p:txBody>
      </p:sp>
      <p:sp>
        <p:nvSpPr>
          <p:cNvPr id="3" name="コンテンツ プレースホルダー 2">
            <a:extLst>
              <a:ext uri="{FF2B5EF4-FFF2-40B4-BE49-F238E27FC236}">
                <a16:creationId xmlns:a16="http://schemas.microsoft.com/office/drawing/2014/main" id="{3C40C10B-B3E0-3846-A6FD-7E156704DFDC}"/>
              </a:ext>
            </a:extLst>
          </p:cNvPr>
          <p:cNvSpPr>
            <a:spLocks noGrp="1"/>
          </p:cNvSpPr>
          <p:nvPr>
            <p:ph idx="1"/>
          </p:nvPr>
        </p:nvSpPr>
        <p:spPr/>
        <p:txBody>
          <a:bodyPr/>
          <a:lstStyle/>
          <a:p>
            <a:r>
              <a:rPr kumimoji="1" lang="ja-JP" altLang="en-US"/>
              <a:t>保持する要素を減らすために分割の仕方を変える</a:t>
            </a:r>
            <a:endParaRPr kumimoji="1" lang="en-US" altLang="ja-JP" dirty="0"/>
          </a:p>
          <a:p>
            <a:pPr lvl="1"/>
            <a:r>
              <a:rPr kumimoji="1" lang="ja-JP" altLang="en-US"/>
              <a:t>スコアの低い要素を</a:t>
            </a:r>
            <a:r>
              <a:rPr kumimoji="1" lang="en-US" altLang="ja-JP" dirty="0"/>
              <a:t>1</a:t>
            </a:r>
            <a:r>
              <a:rPr kumimoji="1" lang="ja-JP" altLang="en-US"/>
              <a:t>つの区分にまとめる</a:t>
            </a:r>
            <a:endParaRPr kumimoji="1" lang="en-US" altLang="ja-JP" dirty="0"/>
          </a:p>
          <a:p>
            <a:pPr marL="0" indent="0">
              <a:buNone/>
            </a:pPr>
            <a:endParaRPr kumimoji="1" lang="en-US" altLang="ja-JP" dirty="0"/>
          </a:p>
          <a:p>
            <a:r>
              <a:rPr lang="ja-JP" altLang="en-US"/>
              <a:t>使わないのに</a:t>
            </a:r>
            <a:r>
              <a:rPr lang="en-US" altLang="ja-JP" dirty="0"/>
              <a:t>M(</a:t>
            </a:r>
            <a:r>
              <a:rPr lang="ja-JP" altLang="en-US"/>
              <a:t>候補意外の集合</a:t>
            </a:r>
            <a:r>
              <a:rPr lang="en-US" altLang="ja-JP" dirty="0"/>
              <a:t>)</a:t>
            </a:r>
            <a:r>
              <a:rPr lang="ja-JP" altLang="en-US"/>
              <a:t>を組み立てる必要がある</a:t>
            </a:r>
            <a:endParaRPr kumimoji="1" lang="en-US" altLang="ja-JP" dirty="0"/>
          </a:p>
        </p:txBody>
      </p:sp>
      <p:sp>
        <p:nvSpPr>
          <p:cNvPr id="4" name="スライド番号プレースホルダー 3">
            <a:extLst>
              <a:ext uri="{FF2B5EF4-FFF2-40B4-BE49-F238E27FC236}">
                <a16:creationId xmlns:a16="http://schemas.microsoft.com/office/drawing/2014/main" id="{45A78763-2004-C04D-8719-70ACFD89CCCC}"/>
              </a:ext>
            </a:extLst>
          </p:cNvPr>
          <p:cNvSpPr>
            <a:spLocks noGrp="1"/>
          </p:cNvSpPr>
          <p:nvPr>
            <p:ph type="sldNum" sz="quarter" idx="12"/>
          </p:nvPr>
        </p:nvSpPr>
        <p:spPr/>
        <p:txBody>
          <a:bodyPr/>
          <a:lstStyle/>
          <a:p>
            <a:fld id="{CA9259F1-6CA6-B243-B8B4-60489EF6CFAE}"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40A3A737-94BE-604D-99FF-1581474FAF43}"/>
              </a:ext>
            </a:extLst>
          </p:cNvPr>
          <p:cNvPicPr>
            <a:picLocks noChangeAspect="1"/>
          </p:cNvPicPr>
          <p:nvPr/>
        </p:nvPicPr>
        <p:blipFill>
          <a:blip r:embed="rId2"/>
          <a:stretch>
            <a:fillRect/>
          </a:stretch>
        </p:blipFill>
        <p:spPr>
          <a:xfrm>
            <a:off x="6464440" y="3441843"/>
            <a:ext cx="4756915" cy="2399230"/>
          </a:xfrm>
          <a:prstGeom prst="rect">
            <a:avLst/>
          </a:prstGeom>
        </p:spPr>
      </p:pic>
    </p:spTree>
    <p:extLst>
      <p:ext uri="{BB962C8B-B14F-4D97-AF65-F5344CB8AC3E}">
        <p14:creationId xmlns:p14="http://schemas.microsoft.com/office/powerpoint/2010/main" val="160982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1BD67-C2F8-3340-B814-6E50BEF177EF}"/>
              </a:ext>
            </a:extLst>
          </p:cNvPr>
          <p:cNvSpPr>
            <a:spLocks noGrp="1"/>
          </p:cNvSpPr>
          <p:nvPr>
            <p:ph type="title"/>
          </p:nvPr>
        </p:nvSpPr>
        <p:spPr/>
        <p:txBody>
          <a:bodyPr/>
          <a:lstStyle/>
          <a:p>
            <a:r>
              <a:rPr kumimoji="1" lang="en-US" altLang="ja-JP" dirty="0"/>
              <a:t>Enhanced Dynamic Partition</a:t>
            </a:r>
            <a:endParaRPr kumimoji="1" lang="ja-JP" altLang="en-US"/>
          </a:p>
        </p:txBody>
      </p:sp>
      <p:sp>
        <p:nvSpPr>
          <p:cNvPr id="3" name="コンテンツ プレースホルダー 2">
            <a:extLst>
              <a:ext uri="{FF2B5EF4-FFF2-40B4-BE49-F238E27FC236}">
                <a16:creationId xmlns:a16="http://schemas.microsoft.com/office/drawing/2014/main" id="{6EA266A3-80CD-1B40-80D1-577A1599B227}"/>
              </a:ext>
            </a:extLst>
          </p:cNvPr>
          <p:cNvSpPr>
            <a:spLocks noGrp="1"/>
          </p:cNvSpPr>
          <p:nvPr>
            <p:ph idx="1"/>
          </p:nvPr>
        </p:nvSpPr>
        <p:spPr/>
        <p:txBody>
          <a:bodyPr/>
          <a:lstStyle/>
          <a:p>
            <a:r>
              <a:rPr kumimoji="1" lang="en-US" altLang="ja-JP" dirty="0"/>
              <a:t>Dynamic partition</a:t>
            </a:r>
            <a:r>
              <a:rPr kumimoji="1" lang="ja-JP" altLang="en-US"/>
              <a:t>を拡張</a:t>
            </a:r>
            <a:endParaRPr kumimoji="1" lang="en-US" altLang="ja-JP" dirty="0"/>
          </a:p>
          <a:p>
            <a:pPr lvl="1"/>
            <a:r>
              <a:rPr lang="ja-JP" altLang="en-US"/>
              <a:t>それぞれの</a:t>
            </a:r>
            <a:r>
              <a:rPr lang="en-US" altLang="ja-JP" dirty="0"/>
              <a:t>U</a:t>
            </a:r>
            <a:r>
              <a:rPr lang="ja-JP" altLang="en-US"/>
              <a:t>の中の一番高いスコアを保持</a:t>
            </a:r>
            <a:endParaRPr lang="en-US" altLang="ja-JP" dirty="0"/>
          </a:p>
          <a:p>
            <a:pPr lvl="1"/>
            <a:r>
              <a:rPr lang="ja-JP" altLang="en-US"/>
              <a:t>その大きさによって、</a:t>
            </a:r>
            <a:r>
              <a:rPr lang="en-US" altLang="ja-JP" dirty="0"/>
              <a:t>non-k</a:t>
            </a:r>
            <a:r>
              <a:rPr lang="ja-JP" altLang="en-US"/>
              <a:t>か</a:t>
            </a:r>
            <a:r>
              <a:rPr lang="en-US" altLang="ja-JP" dirty="0"/>
              <a:t>k</a:t>
            </a:r>
            <a:r>
              <a:rPr lang="ja-JP" altLang="en-US"/>
              <a:t>に分類</a:t>
            </a:r>
            <a:endParaRPr kumimoji="1" lang="en-US" altLang="ja-JP" dirty="0"/>
          </a:p>
        </p:txBody>
      </p:sp>
      <p:sp>
        <p:nvSpPr>
          <p:cNvPr id="4" name="スライド番号プレースホルダー 3">
            <a:extLst>
              <a:ext uri="{FF2B5EF4-FFF2-40B4-BE49-F238E27FC236}">
                <a16:creationId xmlns:a16="http://schemas.microsoft.com/office/drawing/2014/main" id="{4DA794C4-AB74-504D-8F4F-3D2222653E78}"/>
              </a:ext>
            </a:extLst>
          </p:cNvPr>
          <p:cNvSpPr>
            <a:spLocks noGrp="1"/>
          </p:cNvSpPr>
          <p:nvPr>
            <p:ph type="sldNum" sz="quarter" idx="12"/>
          </p:nvPr>
        </p:nvSpPr>
        <p:spPr/>
        <p:txBody>
          <a:bodyPr/>
          <a:lstStyle/>
          <a:p>
            <a:fld id="{CA9259F1-6CA6-B243-B8B4-60489EF6CFAE}" type="slidenum">
              <a:rPr kumimoji="1" lang="ja-JP" altLang="en-US" smtClean="0"/>
              <a:t>11</a:t>
            </a:fld>
            <a:endParaRPr kumimoji="1" lang="ja-JP" altLang="en-US"/>
          </a:p>
        </p:txBody>
      </p:sp>
      <p:pic>
        <p:nvPicPr>
          <p:cNvPr id="6" name="図 5">
            <a:extLst>
              <a:ext uri="{FF2B5EF4-FFF2-40B4-BE49-F238E27FC236}">
                <a16:creationId xmlns:a16="http://schemas.microsoft.com/office/drawing/2014/main" id="{F91E796D-38DD-A24A-9F4E-EB9E04693A56}"/>
              </a:ext>
            </a:extLst>
          </p:cNvPr>
          <p:cNvPicPr>
            <a:picLocks noChangeAspect="1"/>
          </p:cNvPicPr>
          <p:nvPr/>
        </p:nvPicPr>
        <p:blipFill>
          <a:blip r:embed="rId2"/>
          <a:stretch>
            <a:fillRect/>
          </a:stretch>
        </p:blipFill>
        <p:spPr>
          <a:xfrm>
            <a:off x="1990961" y="2770400"/>
            <a:ext cx="7079807" cy="2611528"/>
          </a:xfrm>
          <a:prstGeom prst="rect">
            <a:avLst/>
          </a:prstGeom>
        </p:spPr>
      </p:pic>
    </p:spTree>
    <p:extLst>
      <p:ext uri="{BB962C8B-B14F-4D97-AF65-F5344CB8AC3E}">
        <p14:creationId xmlns:p14="http://schemas.microsoft.com/office/powerpoint/2010/main" val="111586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8D2B5-DC77-074A-AE83-712A7C07AEAF}"/>
              </a:ext>
            </a:extLst>
          </p:cNvPr>
          <p:cNvSpPr>
            <a:spLocks noGrp="1"/>
          </p:cNvSpPr>
          <p:nvPr>
            <p:ph type="title"/>
          </p:nvPr>
        </p:nvSpPr>
        <p:spPr/>
        <p:txBody>
          <a:bodyPr/>
          <a:lstStyle/>
          <a:p>
            <a:r>
              <a:rPr kumimoji="1" lang="en-US" altLang="ja-JP" dirty="0"/>
              <a:t>S-AVL structure</a:t>
            </a:r>
            <a:endParaRPr kumimoji="1" lang="ja-JP" altLang="en-US"/>
          </a:p>
        </p:txBody>
      </p:sp>
      <p:sp>
        <p:nvSpPr>
          <p:cNvPr id="3" name="コンテンツ プレースホルダー 2">
            <a:extLst>
              <a:ext uri="{FF2B5EF4-FFF2-40B4-BE49-F238E27FC236}">
                <a16:creationId xmlns:a16="http://schemas.microsoft.com/office/drawing/2014/main" id="{294FC8B6-1049-6043-89C8-6859202E2DE1}"/>
              </a:ext>
            </a:extLst>
          </p:cNvPr>
          <p:cNvSpPr>
            <a:spLocks noGrp="1"/>
          </p:cNvSpPr>
          <p:nvPr>
            <p:ph idx="1"/>
          </p:nvPr>
        </p:nvSpPr>
        <p:spPr/>
        <p:txBody>
          <a:bodyPr/>
          <a:lstStyle/>
          <a:p>
            <a:r>
              <a:rPr kumimoji="1" lang="ja-JP" altLang="en-US"/>
              <a:t>とても小さいコストで、</a:t>
            </a:r>
            <a:r>
              <a:rPr kumimoji="1" lang="en-US" altLang="ja-JP" dirty="0"/>
              <a:t>M(</a:t>
            </a:r>
            <a:r>
              <a:rPr kumimoji="1" lang="ja-JP" altLang="en-US"/>
              <a:t>候補集合以外の必要になるかもしれない集合</a:t>
            </a:r>
            <a:r>
              <a:rPr kumimoji="1" lang="en-US" altLang="ja-JP" dirty="0"/>
              <a:t>)</a:t>
            </a:r>
            <a:r>
              <a:rPr kumimoji="1" lang="ja-JP" altLang="en-US"/>
              <a:t>を維持することができる構造</a:t>
            </a:r>
          </a:p>
        </p:txBody>
      </p:sp>
      <p:sp>
        <p:nvSpPr>
          <p:cNvPr id="4" name="スライド番号プレースホルダー 3">
            <a:extLst>
              <a:ext uri="{FF2B5EF4-FFF2-40B4-BE49-F238E27FC236}">
                <a16:creationId xmlns:a16="http://schemas.microsoft.com/office/drawing/2014/main" id="{717166B7-B04D-6C49-A12A-C9C74933E759}"/>
              </a:ext>
            </a:extLst>
          </p:cNvPr>
          <p:cNvSpPr>
            <a:spLocks noGrp="1"/>
          </p:cNvSpPr>
          <p:nvPr>
            <p:ph type="sldNum" sz="quarter" idx="12"/>
          </p:nvPr>
        </p:nvSpPr>
        <p:spPr/>
        <p:txBody>
          <a:bodyPr/>
          <a:lstStyle/>
          <a:p>
            <a:fld id="{CA9259F1-6CA6-B243-B8B4-60489EF6CFAE}" type="slidenum">
              <a:rPr kumimoji="1" lang="ja-JP" altLang="en-US" smtClean="0"/>
              <a:t>12</a:t>
            </a:fld>
            <a:endParaRPr kumimoji="1" lang="ja-JP" altLang="en-US"/>
          </a:p>
        </p:txBody>
      </p:sp>
      <p:pic>
        <p:nvPicPr>
          <p:cNvPr id="6" name="図 5">
            <a:extLst>
              <a:ext uri="{FF2B5EF4-FFF2-40B4-BE49-F238E27FC236}">
                <a16:creationId xmlns:a16="http://schemas.microsoft.com/office/drawing/2014/main" id="{BFF37117-4BE8-4347-9C40-69C16196BEB4}"/>
              </a:ext>
            </a:extLst>
          </p:cNvPr>
          <p:cNvPicPr>
            <a:picLocks noChangeAspect="1"/>
          </p:cNvPicPr>
          <p:nvPr/>
        </p:nvPicPr>
        <p:blipFill>
          <a:blip r:embed="rId2"/>
          <a:stretch>
            <a:fillRect/>
          </a:stretch>
        </p:blipFill>
        <p:spPr>
          <a:xfrm>
            <a:off x="422930" y="2377575"/>
            <a:ext cx="5994400" cy="3302000"/>
          </a:xfrm>
          <a:prstGeom prst="rect">
            <a:avLst/>
          </a:prstGeom>
        </p:spPr>
      </p:pic>
      <p:pic>
        <p:nvPicPr>
          <p:cNvPr id="7" name="図 6">
            <a:extLst>
              <a:ext uri="{FF2B5EF4-FFF2-40B4-BE49-F238E27FC236}">
                <a16:creationId xmlns:a16="http://schemas.microsoft.com/office/drawing/2014/main" id="{54F238A4-41DC-4D46-9253-43C5E0B41075}"/>
              </a:ext>
            </a:extLst>
          </p:cNvPr>
          <p:cNvPicPr>
            <a:picLocks noChangeAspect="1"/>
          </p:cNvPicPr>
          <p:nvPr/>
        </p:nvPicPr>
        <p:blipFill>
          <a:blip r:embed="rId3"/>
          <a:stretch>
            <a:fillRect/>
          </a:stretch>
        </p:blipFill>
        <p:spPr>
          <a:xfrm>
            <a:off x="6840260" y="2765960"/>
            <a:ext cx="5050462" cy="2525231"/>
          </a:xfrm>
          <a:prstGeom prst="rect">
            <a:avLst/>
          </a:prstGeom>
        </p:spPr>
      </p:pic>
    </p:spTree>
    <p:extLst>
      <p:ext uri="{BB962C8B-B14F-4D97-AF65-F5344CB8AC3E}">
        <p14:creationId xmlns:p14="http://schemas.microsoft.com/office/powerpoint/2010/main" val="81842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C936F-5650-4C4A-B20C-09C771F86C1D}"/>
              </a:ext>
            </a:extLst>
          </p:cNvPr>
          <p:cNvSpPr>
            <a:spLocks noGrp="1"/>
          </p:cNvSpPr>
          <p:nvPr>
            <p:ph type="title"/>
          </p:nvPr>
        </p:nvSpPr>
        <p:spPr/>
        <p:txBody>
          <a:bodyPr/>
          <a:lstStyle/>
          <a:p>
            <a:r>
              <a:rPr kumimoji="1" lang="en-US" altLang="ja-JP" dirty="0"/>
              <a:t>Performance Evaluation</a:t>
            </a:r>
            <a:endParaRPr kumimoji="1" lang="ja-JP" altLang="en-US"/>
          </a:p>
        </p:txBody>
      </p:sp>
      <p:sp>
        <p:nvSpPr>
          <p:cNvPr id="3" name="コンテンツ プレースホルダー 2">
            <a:extLst>
              <a:ext uri="{FF2B5EF4-FFF2-40B4-BE49-F238E27FC236}">
                <a16:creationId xmlns:a16="http://schemas.microsoft.com/office/drawing/2014/main" id="{280D1A13-794D-504B-8EAC-E859D514647D}"/>
              </a:ext>
            </a:extLst>
          </p:cNvPr>
          <p:cNvSpPr>
            <a:spLocks noGrp="1"/>
          </p:cNvSpPr>
          <p:nvPr>
            <p:ph idx="1"/>
          </p:nvPr>
        </p:nvSpPr>
        <p:spPr/>
        <p:txBody>
          <a:bodyPr/>
          <a:lstStyle/>
          <a:p>
            <a:r>
              <a:rPr kumimoji="1" lang="en-US" altLang="ja-JP" dirty="0"/>
              <a:t>Experiment setting </a:t>
            </a:r>
          </a:p>
          <a:p>
            <a:pPr lvl="1"/>
            <a:r>
              <a:rPr lang="en-US" altLang="ja-JP" dirty="0"/>
              <a:t>Three real datasets : Stock, Trip, Planet</a:t>
            </a:r>
          </a:p>
          <a:p>
            <a:pPr lvl="1"/>
            <a:r>
              <a:rPr kumimoji="1" lang="en-US" altLang="ja-JP" dirty="0"/>
              <a:t>Tow synthetic datasets : </a:t>
            </a:r>
            <a:r>
              <a:rPr kumimoji="1" lang="en-US" altLang="ja-JP" dirty="0" err="1"/>
              <a:t>TimeR</a:t>
            </a:r>
            <a:r>
              <a:rPr kumimoji="1" lang="en-US" altLang="ja-JP" dirty="0"/>
              <a:t>, </a:t>
            </a:r>
            <a:r>
              <a:rPr kumimoji="1" lang="en-US" altLang="ja-JP" dirty="0" err="1"/>
              <a:t>TimeU</a:t>
            </a:r>
            <a:endParaRPr kumimoji="1" lang="ja-JP" altLang="en-US"/>
          </a:p>
        </p:txBody>
      </p:sp>
      <p:sp>
        <p:nvSpPr>
          <p:cNvPr id="4" name="スライド番号プレースホルダー 3">
            <a:extLst>
              <a:ext uri="{FF2B5EF4-FFF2-40B4-BE49-F238E27FC236}">
                <a16:creationId xmlns:a16="http://schemas.microsoft.com/office/drawing/2014/main" id="{DEB84B53-F70D-0B4E-86EA-F16BBF6CBD18}"/>
              </a:ext>
            </a:extLst>
          </p:cNvPr>
          <p:cNvSpPr>
            <a:spLocks noGrp="1"/>
          </p:cNvSpPr>
          <p:nvPr>
            <p:ph type="sldNum" sz="quarter" idx="12"/>
          </p:nvPr>
        </p:nvSpPr>
        <p:spPr/>
        <p:txBody>
          <a:bodyPr/>
          <a:lstStyle/>
          <a:p>
            <a:fld id="{CA9259F1-6CA6-B243-B8B4-60489EF6CFAE}" type="slidenum">
              <a:rPr kumimoji="1" lang="ja-JP" altLang="en-US" smtClean="0"/>
              <a:t>13</a:t>
            </a:fld>
            <a:endParaRPr kumimoji="1" lang="ja-JP" altLang="en-US"/>
          </a:p>
        </p:txBody>
      </p:sp>
      <p:pic>
        <p:nvPicPr>
          <p:cNvPr id="8" name="図 7">
            <a:extLst>
              <a:ext uri="{FF2B5EF4-FFF2-40B4-BE49-F238E27FC236}">
                <a16:creationId xmlns:a16="http://schemas.microsoft.com/office/drawing/2014/main" id="{35255DE3-1150-BC4B-9BE9-79CEA9AAA03A}"/>
              </a:ext>
            </a:extLst>
          </p:cNvPr>
          <p:cNvPicPr>
            <a:picLocks noChangeAspect="1"/>
          </p:cNvPicPr>
          <p:nvPr/>
        </p:nvPicPr>
        <p:blipFill>
          <a:blip r:embed="rId2"/>
          <a:stretch>
            <a:fillRect/>
          </a:stretch>
        </p:blipFill>
        <p:spPr>
          <a:xfrm>
            <a:off x="1651943" y="3256551"/>
            <a:ext cx="7757844" cy="2157929"/>
          </a:xfrm>
          <a:prstGeom prst="rect">
            <a:avLst/>
          </a:prstGeom>
        </p:spPr>
      </p:pic>
    </p:spTree>
    <p:extLst>
      <p:ext uri="{BB962C8B-B14F-4D97-AF65-F5344CB8AC3E}">
        <p14:creationId xmlns:p14="http://schemas.microsoft.com/office/powerpoint/2010/main" val="48118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270CD7B-7EEF-DF45-9C28-19B0916A9162}"/>
              </a:ext>
            </a:extLst>
          </p:cNvPr>
          <p:cNvSpPr>
            <a:spLocks noGrp="1"/>
          </p:cNvSpPr>
          <p:nvPr>
            <p:ph type="sldNum" sz="quarter" idx="12"/>
          </p:nvPr>
        </p:nvSpPr>
        <p:spPr/>
        <p:txBody>
          <a:bodyPr/>
          <a:lstStyle/>
          <a:p>
            <a:fld id="{CA9259F1-6CA6-B243-B8B4-60489EF6CFAE}"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8CD623BB-5A9F-DF40-B1DC-B1E2164AE78A}"/>
              </a:ext>
            </a:extLst>
          </p:cNvPr>
          <p:cNvPicPr>
            <a:picLocks noChangeAspect="1"/>
          </p:cNvPicPr>
          <p:nvPr/>
        </p:nvPicPr>
        <p:blipFill>
          <a:blip r:embed="rId2"/>
          <a:stretch>
            <a:fillRect/>
          </a:stretch>
        </p:blipFill>
        <p:spPr>
          <a:xfrm>
            <a:off x="1510300" y="91859"/>
            <a:ext cx="8589196" cy="5858919"/>
          </a:xfrm>
          <a:prstGeom prst="rect">
            <a:avLst/>
          </a:prstGeom>
        </p:spPr>
      </p:pic>
    </p:spTree>
    <p:extLst>
      <p:ext uri="{BB962C8B-B14F-4D97-AF65-F5344CB8AC3E}">
        <p14:creationId xmlns:p14="http://schemas.microsoft.com/office/powerpoint/2010/main" val="90176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F87A9773-4910-8645-B96B-F53B4B554A9C}"/>
              </a:ext>
            </a:extLst>
          </p:cNvPr>
          <p:cNvPicPr>
            <a:picLocks noGrp="1" noChangeAspect="1"/>
          </p:cNvPicPr>
          <p:nvPr>
            <p:ph idx="1"/>
          </p:nvPr>
        </p:nvPicPr>
        <p:blipFill>
          <a:blip r:embed="rId2"/>
          <a:stretch>
            <a:fillRect/>
          </a:stretch>
        </p:blipFill>
        <p:spPr>
          <a:xfrm>
            <a:off x="1792579" y="595437"/>
            <a:ext cx="8295924" cy="5527551"/>
          </a:xfrm>
        </p:spPr>
      </p:pic>
      <p:sp>
        <p:nvSpPr>
          <p:cNvPr id="4" name="スライド番号プレースホルダー 3">
            <a:extLst>
              <a:ext uri="{FF2B5EF4-FFF2-40B4-BE49-F238E27FC236}">
                <a16:creationId xmlns:a16="http://schemas.microsoft.com/office/drawing/2014/main" id="{3BCC8CB8-B058-674A-9024-34C14FE54A42}"/>
              </a:ext>
            </a:extLst>
          </p:cNvPr>
          <p:cNvSpPr>
            <a:spLocks noGrp="1"/>
          </p:cNvSpPr>
          <p:nvPr>
            <p:ph type="sldNum" sz="quarter" idx="12"/>
          </p:nvPr>
        </p:nvSpPr>
        <p:spPr/>
        <p:txBody>
          <a:bodyPr/>
          <a:lstStyle/>
          <a:p>
            <a:fld id="{CA9259F1-6CA6-B243-B8B4-60489EF6CFAE}" type="slidenum">
              <a:rPr kumimoji="1" lang="ja-JP" altLang="en-US" smtClean="0"/>
              <a:t>15</a:t>
            </a:fld>
            <a:endParaRPr kumimoji="1" lang="ja-JP" altLang="en-US"/>
          </a:p>
        </p:txBody>
      </p:sp>
    </p:spTree>
    <p:extLst>
      <p:ext uri="{BB962C8B-B14F-4D97-AF65-F5344CB8AC3E}">
        <p14:creationId xmlns:p14="http://schemas.microsoft.com/office/powerpoint/2010/main" val="3332139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483FEAE2-368D-154C-8926-A98B3050040A}"/>
              </a:ext>
            </a:extLst>
          </p:cNvPr>
          <p:cNvPicPr>
            <a:picLocks noGrp="1" noChangeAspect="1"/>
          </p:cNvPicPr>
          <p:nvPr>
            <p:ph idx="1"/>
          </p:nvPr>
        </p:nvPicPr>
        <p:blipFill>
          <a:blip r:embed="rId2"/>
          <a:stretch>
            <a:fillRect/>
          </a:stretch>
        </p:blipFill>
        <p:spPr>
          <a:xfrm>
            <a:off x="3534228" y="595437"/>
            <a:ext cx="4541260" cy="5473840"/>
          </a:xfrm>
        </p:spPr>
      </p:pic>
      <p:sp>
        <p:nvSpPr>
          <p:cNvPr id="4" name="スライド番号プレースホルダー 3">
            <a:extLst>
              <a:ext uri="{FF2B5EF4-FFF2-40B4-BE49-F238E27FC236}">
                <a16:creationId xmlns:a16="http://schemas.microsoft.com/office/drawing/2014/main" id="{F07C0085-0307-D947-ACC9-ED64DB88BE4E}"/>
              </a:ext>
            </a:extLst>
          </p:cNvPr>
          <p:cNvSpPr>
            <a:spLocks noGrp="1"/>
          </p:cNvSpPr>
          <p:nvPr>
            <p:ph type="sldNum" sz="quarter" idx="12"/>
          </p:nvPr>
        </p:nvSpPr>
        <p:spPr/>
        <p:txBody>
          <a:bodyPr/>
          <a:lstStyle/>
          <a:p>
            <a:fld id="{CA9259F1-6CA6-B243-B8B4-60489EF6CFAE}" type="slidenum">
              <a:rPr kumimoji="1" lang="ja-JP" altLang="en-US" smtClean="0"/>
              <a:t>16</a:t>
            </a:fld>
            <a:endParaRPr kumimoji="1" lang="ja-JP" altLang="en-US"/>
          </a:p>
        </p:txBody>
      </p:sp>
    </p:spTree>
    <p:extLst>
      <p:ext uri="{BB962C8B-B14F-4D97-AF65-F5344CB8AC3E}">
        <p14:creationId xmlns:p14="http://schemas.microsoft.com/office/powerpoint/2010/main" val="238500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90C37-6372-FB46-B01B-500C9FF281AA}"/>
              </a:ext>
            </a:extLst>
          </p:cNvPr>
          <p:cNvSpPr>
            <a:spLocks noGrp="1"/>
          </p:cNvSpPr>
          <p:nvPr>
            <p:ph type="title"/>
          </p:nvPr>
        </p:nvSpPr>
        <p:spPr/>
        <p:txBody>
          <a:bodyPr/>
          <a:lstStyle/>
          <a:p>
            <a:r>
              <a:rPr lang="en-US" altLang="ja-JP"/>
              <a:t>Concludion</a:t>
            </a:r>
            <a:endParaRPr kumimoji="1" lang="ja-JP" altLang="en-US"/>
          </a:p>
        </p:txBody>
      </p:sp>
      <p:sp>
        <p:nvSpPr>
          <p:cNvPr id="3" name="コンテンツ プレースホルダー 2">
            <a:extLst>
              <a:ext uri="{FF2B5EF4-FFF2-40B4-BE49-F238E27FC236}">
                <a16:creationId xmlns:a16="http://schemas.microsoft.com/office/drawing/2014/main" id="{22085255-D8EC-504C-8CCF-0AC0E4E22ED6}"/>
              </a:ext>
            </a:extLst>
          </p:cNvPr>
          <p:cNvSpPr>
            <a:spLocks noGrp="1"/>
          </p:cNvSpPr>
          <p:nvPr>
            <p:ph idx="1"/>
          </p:nvPr>
        </p:nvSpPr>
        <p:spPr/>
        <p:txBody>
          <a:bodyPr/>
          <a:lstStyle/>
          <a:p>
            <a:r>
              <a:rPr kumimoji="1" lang="en-US" altLang="ja-JP" dirty="0"/>
              <a:t>Continuous top-k query </a:t>
            </a:r>
            <a:r>
              <a:rPr kumimoji="1" lang="ja-JP" altLang="en-US"/>
              <a:t>を出力する</a:t>
            </a:r>
            <a:r>
              <a:rPr lang="en-US" altLang="ja-JP" dirty="0"/>
              <a:t>SAP</a:t>
            </a:r>
            <a:r>
              <a:rPr kumimoji="1" lang="ja-JP" altLang="en-US"/>
              <a:t>をいう方法を提案</a:t>
            </a:r>
            <a:endParaRPr kumimoji="1" lang="en-US" altLang="ja-JP" dirty="0"/>
          </a:p>
          <a:p>
            <a:r>
              <a:rPr lang="ja-JP" altLang="en-US"/>
              <a:t>その中で、</a:t>
            </a:r>
            <a:r>
              <a:rPr lang="en-US" altLang="ja-JP" dirty="0"/>
              <a:t>partition</a:t>
            </a:r>
            <a:r>
              <a:rPr lang="ja-JP" altLang="en-US"/>
              <a:t>の仕方を変える</a:t>
            </a:r>
            <a:endParaRPr lang="en-US" altLang="ja-JP" dirty="0"/>
          </a:p>
          <a:p>
            <a:endParaRPr kumimoji="1" lang="en-US" altLang="ja-JP" dirty="0"/>
          </a:p>
          <a:p>
            <a:r>
              <a:rPr lang="ja-JP" altLang="en-US"/>
              <a:t>さまざまなデータセットで評価し、</a:t>
            </a:r>
            <a:r>
              <a:rPr lang="en-US" altLang="ja-JP" dirty="0"/>
              <a:t>SAP</a:t>
            </a:r>
            <a:r>
              <a:rPr lang="ja-JP" altLang="en-US"/>
              <a:t>は優れていると証明した</a:t>
            </a:r>
            <a:endParaRPr lang="en-US" altLang="ja-JP" dirty="0"/>
          </a:p>
          <a:p>
            <a:endParaRPr kumimoji="1" lang="en-US" altLang="ja-JP" dirty="0"/>
          </a:p>
          <a:p>
            <a:r>
              <a:rPr kumimoji="1" lang="ja-JP" altLang="en-US"/>
              <a:t>今後</a:t>
            </a:r>
            <a:endParaRPr kumimoji="1" lang="en-US" altLang="ja-JP" dirty="0"/>
          </a:p>
          <a:p>
            <a:pPr lvl="1"/>
            <a:r>
              <a:rPr lang="ja-JP" altLang="en-US"/>
              <a:t>より優れた</a:t>
            </a:r>
            <a:r>
              <a:rPr lang="en-US" altLang="ja-JP" dirty="0"/>
              <a:t>partition model</a:t>
            </a:r>
            <a:r>
              <a:rPr lang="ja-JP" altLang="en-US"/>
              <a:t> を探す</a:t>
            </a:r>
            <a:endParaRPr kumimoji="1" lang="ja-JP" altLang="en-US"/>
          </a:p>
        </p:txBody>
      </p:sp>
      <p:sp>
        <p:nvSpPr>
          <p:cNvPr id="4" name="スライド番号プレースホルダー 3">
            <a:extLst>
              <a:ext uri="{FF2B5EF4-FFF2-40B4-BE49-F238E27FC236}">
                <a16:creationId xmlns:a16="http://schemas.microsoft.com/office/drawing/2014/main" id="{1CEBFC4E-B203-FC4C-8FD0-C10D0F3CAE59}"/>
              </a:ext>
            </a:extLst>
          </p:cNvPr>
          <p:cNvSpPr>
            <a:spLocks noGrp="1"/>
          </p:cNvSpPr>
          <p:nvPr>
            <p:ph type="sldNum" sz="quarter" idx="12"/>
          </p:nvPr>
        </p:nvSpPr>
        <p:spPr/>
        <p:txBody>
          <a:bodyPr/>
          <a:lstStyle/>
          <a:p>
            <a:fld id="{CA9259F1-6CA6-B243-B8B4-60489EF6CFAE}" type="slidenum">
              <a:rPr kumimoji="1" lang="ja-JP" altLang="en-US" smtClean="0"/>
              <a:t>17</a:t>
            </a:fld>
            <a:endParaRPr kumimoji="1" lang="ja-JP" altLang="en-US"/>
          </a:p>
        </p:txBody>
      </p:sp>
    </p:spTree>
    <p:extLst>
      <p:ext uri="{BB962C8B-B14F-4D97-AF65-F5344CB8AC3E}">
        <p14:creationId xmlns:p14="http://schemas.microsoft.com/office/powerpoint/2010/main" val="310421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011EE-0397-314D-BF7A-CD40D12726F2}"/>
              </a:ext>
            </a:extLst>
          </p:cNvPr>
          <p:cNvSpPr>
            <a:spLocks noGrp="1"/>
          </p:cNvSpPr>
          <p:nvPr>
            <p:ph type="title"/>
          </p:nvPr>
        </p:nvSpPr>
        <p:spPr/>
        <p:txBody>
          <a:bodyPr/>
          <a:lstStyle/>
          <a:p>
            <a:r>
              <a:rPr kumimoji="1" lang="ja-JP" altLang="en-US"/>
              <a:t>論文情報</a:t>
            </a:r>
          </a:p>
        </p:txBody>
      </p:sp>
      <p:sp>
        <p:nvSpPr>
          <p:cNvPr id="3" name="コンテンツ プレースホルダー 2">
            <a:extLst>
              <a:ext uri="{FF2B5EF4-FFF2-40B4-BE49-F238E27FC236}">
                <a16:creationId xmlns:a16="http://schemas.microsoft.com/office/drawing/2014/main" id="{BF7D1F86-F0BE-444B-893E-F4160DB2E81A}"/>
              </a:ext>
            </a:extLst>
          </p:cNvPr>
          <p:cNvSpPr>
            <a:spLocks noGrp="1"/>
          </p:cNvSpPr>
          <p:nvPr>
            <p:ph idx="1"/>
          </p:nvPr>
        </p:nvSpPr>
        <p:spPr/>
        <p:txBody>
          <a:bodyPr/>
          <a:lstStyle/>
          <a:p>
            <a:r>
              <a:rPr kumimoji="1" lang="ja-JP" altLang="en-US"/>
              <a:t>タイトル</a:t>
            </a:r>
            <a:endParaRPr lang="en-US" altLang="ja-JP" dirty="0"/>
          </a:p>
          <a:p>
            <a:pPr lvl="1"/>
            <a:r>
              <a:rPr lang="en-US" altLang="ja-JP" dirty="0"/>
              <a:t>SAP : Improving Continuous Top-K Queries over Streaming Data</a:t>
            </a:r>
            <a:endParaRPr kumimoji="1" lang="en-US" altLang="ja-JP" dirty="0"/>
          </a:p>
          <a:p>
            <a:endParaRPr lang="en-US" altLang="ja-JP" dirty="0"/>
          </a:p>
          <a:p>
            <a:r>
              <a:rPr kumimoji="1" lang="ja-JP" altLang="en-US"/>
              <a:t>著者</a:t>
            </a:r>
            <a:endParaRPr kumimoji="1" lang="en-US" altLang="ja-JP" dirty="0"/>
          </a:p>
          <a:p>
            <a:pPr lvl="1"/>
            <a:r>
              <a:rPr lang="en-US" altLang="ja-JP" dirty="0"/>
              <a:t>Rui Zhu, Bin Wang, </a:t>
            </a:r>
            <a:r>
              <a:rPr lang="en-US" altLang="ja-JP" dirty="0" err="1"/>
              <a:t>Xiaocun</a:t>
            </a:r>
            <a:r>
              <a:rPr lang="en-US" altLang="ja-JP" dirty="0"/>
              <a:t> Yang </a:t>
            </a:r>
            <a:r>
              <a:rPr lang="en-US" altLang="ja-JP" dirty="0" err="1"/>
              <a:t>Baihua</a:t>
            </a:r>
            <a:r>
              <a:rPr lang="en-US" altLang="ja-JP" dirty="0"/>
              <a:t> Zheng, </a:t>
            </a:r>
            <a:r>
              <a:rPr lang="en-US" altLang="ja-JP" dirty="0" err="1"/>
              <a:t>Guoren</a:t>
            </a:r>
            <a:r>
              <a:rPr lang="en-US" altLang="ja-JP" dirty="0"/>
              <a:t> Wang</a:t>
            </a:r>
            <a:endParaRPr kumimoji="1" lang="en-US" altLang="ja-JP" dirty="0"/>
          </a:p>
        </p:txBody>
      </p:sp>
      <p:sp>
        <p:nvSpPr>
          <p:cNvPr id="4" name="スライド番号プレースホルダー 3">
            <a:extLst>
              <a:ext uri="{FF2B5EF4-FFF2-40B4-BE49-F238E27FC236}">
                <a16:creationId xmlns:a16="http://schemas.microsoft.com/office/drawing/2014/main" id="{1AACA61E-2373-574F-B27E-E7EF41722A77}"/>
              </a:ext>
            </a:extLst>
          </p:cNvPr>
          <p:cNvSpPr>
            <a:spLocks noGrp="1"/>
          </p:cNvSpPr>
          <p:nvPr>
            <p:ph type="sldNum" sz="quarter" idx="12"/>
          </p:nvPr>
        </p:nvSpPr>
        <p:spPr/>
        <p:txBody>
          <a:bodyPr/>
          <a:lstStyle/>
          <a:p>
            <a:fld id="{CA9259F1-6CA6-B243-B8B4-60489EF6CFAE}" type="slidenum">
              <a:rPr kumimoji="1" lang="ja-JP" altLang="en-US" smtClean="0"/>
              <a:t>2</a:t>
            </a:fld>
            <a:endParaRPr kumimoji="1" lang="ja-JP" altLang="en-US"/>
          </a:p>
        </p:txBody>
      </p:sp>
    </p:spTree>
    <p:extLst>
      <p:ext uri="{BB962C8B-B14F-4D97-AF65-F5344CB8AC3E}">
        <p14:creationId xmlns:p14="http://schemas.microsoft.com/office/powerpoint/2010/main" val="205245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6C0AE-B1D9-5A40-BD98-DEA12DCD1E43}"/>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DEFF4739-6D8B-C14E-9212-E5D5E33F5606}"/>
              </a:ext>
            </a:extLst>
          </p:cNvPr>
          <p:cNvSpPr>
            <a:spLocks noGrp="1"/>
          </p:cNvSpPr>
          <p:nvPr>
            <p:ph idx="1"/>
          </p:nvPr>
        </p:nvSpPr>
        <p:spPr/>
        <p:txBody>
          <a:bodyPr>
            <a:normAutofit/>
          </a:bodyPr>
          <a:lstStyle/>
          <a:p>
            <a:r>
              <a:rPr lang="en-US" altLang="ja-JP" dirty="0"/>
              <a:t>Top – k query</a:t>
            </a:r>
            <a:r>
              <a:rPr lang="ja-JP" altLang="en-US"/>
              <a:t>とは</a:t>
            </a:r>
            <a:endParaRPr lang="en-US" altLang="ja-JP" dirty="0"/>
          </a:p>
          <a:p>
            <a:pPr lvl="1"/>
            <a:r>
              <a:rPr lang="ja-JP" altLang="en-US"/>
              <a:t>データベースの中から</a:t>
            </a:r>
            <a:r>
              <a:rPr lang="en-US" altLang="ja-JP" dirty="0"/>
              <a:t>Top-k</a:t>
            </a:r>
            <a:r>
              <a:rPr lang="ja-JP" altLang="en-US"/>
              <a:t>のスコアなどを検索すること</a:t>
            </a:r>
            <a:endParaRPr lang="en-US" altLang="ja-JP" dirty="0"/>
          </a:p>
          <a:p>
            <a:pPr lvl="1"/>
            <a:endParaRPr lang="en-US" altLang="ja-JP" dirty="0"/>
          </a:p>
          <a:p>
            <a:r>
              <a:rPr lang="en-US" altLang="ja-JP" dirty="0"/>
              <a:t>Continuous top-k query</a:t>
            </a:r>
            <a:r>
              <a:rPr lang="ja-JP" altLang="en-US"/>
              <a:t>とは</a:t>
            </a:r>
            <a:endParaRPr lang="en-US" altLang="ja-JP" dirty="0"/>
          </a:p>
          <a:p>
            <a:pPr lvl="1"/>
            <a:r>
              <a:rPr lang="ja-JP" altLang="en-US"/>
              <a:t>動的に変化するデータの中で、</a:t>
            </a:r>
            <a:r>
              <a:rPr lang="en-US" altLang="ja-JP" dirty="0"/>
              <a:t>top-k</a:t>
            </a:r>
            <a:r>
              <a:rPr lang="ja-JP" altLang="en-US"/>
              <a:t>を検索すること</a:t>
            </a:r>
            <a:endParaRPr lang="en-US" altLang="ja-JP" dirty="0"/>
          </a:p>
          <a:p>
            <a:pPr marL="457200" lvl="1" indent="0">
              <a:buNone/>
            </a:pPr>
            <a:endParaRPr lang="en-US" altLang="ja-JP" dirty="0"/>
          </a:p>
          <a:p>
            <a:pPr lvl="1"/>
            <a:r>
              <a:rPr lang="en-US" altLang="ja-JP" dirty="0"/>
              <a:t>multi-pass : </a:t>
            </a:r>
            <a:r>
              <a:rPr lang="ja-JP" altLang="en-US"/>
              <a:t>候補集合を作り、その候補から</a:t>
            </a:r>
            <a:r>
              <a:rPr lang="en-US" altLang="ja-JP" dirty="0"/>
              <a:t>k</a:t>
            </a:r>
            <a:r>
              <a:rPr lang="ja-JP" altLang="en-US"/>
              <a:t>個選ぶ</a:t>
            </a:r>
            <a:endParaRPr lang="en-US" altLang="ja-JP" dirty="0"/>
          </a:p>
          <a:p>
            <a:pPr lvl="2"/>
            <a:r>
              <a:rPr lang="ja-JP" altLang="en-US"/>
              <a:t>新しく候補集合を作ることに、多くの再計算を必要とする</a:t>
            </a:r>
            <a:endParaRPr lang="en-US" altLang="ja-JP" dirty="0"/>
          </a:p>
          <a:p>
            <a:pPr lvl="1"/>
            <a:r>
              <a:rPr lang="en-US" altLang="ja-JP" dirty="0"/>
              <a:t>one-pass : K-</a:t>
            </a:r>
            <a:r>
              <a:rPr lang="en-US" altLang="ja-JP" dirty="0" err="1"/>
              <a:t>skyband</a:t>
            </a:r>
            <a:r>
              <a:rPr lang="ja-JP" altLang="en-US"/>
              <a:t>を用いる</a:t>
            </a:r>
            <a:endParaRPr lang="en-US" altLang="ja-JP" dirty="0"/>
          </a:p>
          <a:p>
            <a:pPr lvl="2"/>
            <a:r>
              <a:rPr lang="ja-JP" altLang="en-US"/>
              <a:t>多くの再計算は必要としないが、維持に計算コストがかかる</a:t>
            </a:r>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9E4C797D-AA46-3745-BA9E-7C1AE5A5C995}"/>
              </a:ext>
            </a:extLst>
          </p:cNvPr>
          <p:cNvSpPr>
            <a:spLocks noGrp="1"/>
          </p:cNvSpPr>
          <p:nvPr>
            <p:ph type="sldNum" sz="quarter" idx="12"/>
          </p:nvPr>
        </p:nvSpPr>
        <p:spPr/>
        <p:txBody>
          <a:bodyPr/>
          <a:lstStyle/>
          <a:p>
            <a:fld id="{CA9259F1-6CA6-B243-B8B4-60489EF6CFAE}" type="slidenum">
              <a:rPr kumimoji="1" lang="ja-JP" altLang="en-US" smtClean="0"/>
              <a:t>3</a:t>
            </a:fld>
            <a:endParaRPr kumimoji="1" lang="ja-JP" altLang="en-US"/>
          </a:p>
        </p:txBody>
      </p:sp>
    </p:spTree>
    <p:extLst>
      <p:ext uri="{BB962C8B-B14F-4D97-AF65-F5344CB8AC3E}">
        <p14:creationId xmlns:p14="http://schemas.microsoft.com/office/powerpoint/2010/main" val="2607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C764D-22A5-F34C-B313-635FC52CF620}"/>
              </a:ext>
            </a:extLst>
          </p:cNvPr>
          <p:cNvSpPr>
            <a:spLocks noGrp="1"/>
          </p:cNvSpPr>
          <p:nvPr>
            <p:ph type="title"/>
          </p:nvPr>
        </p:nvSpPr>
        <p:spPr/>
        <p:txBody>
          <a:bodyPr/>
          <a:lstStyle/>
          <a:p>
            <a:r>
              <a:rPr kumimoji="1" lang="en-US" altLang="ja-JP" dirty="0"/>
              <a:t>Multi-pass based approaches</a:t>
            </a:r>
            <a:endParaRPr kumimoji="1" lang="ja-JP" altLang="en-US"/>
          </a:p>
        </p:txBody>
      </p:sp>
      <p:sp>
        <p:nvSpPr>
          <p:cNvPr id="3" name="コンテンツ プレースホルダー 2">
            <a:extLst>
              <a:ext uri="{FF2B5EF4-FFF2-40B4-BE49-F238E27FC236}">
                <a16:creationId xmlns:a16="http://schemas.microsoft.com/office/drawing/2014/main" id="{145E6AD6-F392-8046-A1CB-23A1E03D5DDD}"/>
              </a:ext>
            </a:extLst>
          </p:cNvPr>
          <p:cNvSpPr>
            <a:spLocks noGrp="1"/>
          </p:cNvSpPr>
          <p:nvPr>
            <p:ph idx="1"/>
          </p:nvPr>
        </p:nvSpPr>
        <p:spPr/>
        <p:txBody>
          <a:bodyPr/>
          <a:lstStyle/>
          <a:p>
            <a:r>
              <a:rPr lang="en-US" altLang="ja-JP" dirty="0"/>
              <a:t>r</a:t>
            </a:r>
            <a:r>
              <a:rPr kumimoji="1" lang="en-US" altLang="ja-JP" dirty="0"/>
              <a:t>e-scan</a:t>
            </a:r>
            <a:r>
              <a:rPr kumimoji="1" lang="ja-JP" altLang="en-US"/>
              <a:t>に</a:t>
            </a:r>
            <a:r>
              <a:rPr kumimoji="1" lang="en-US" altLang="ja-JP" dirty="0"/>
              <a:t> </a:t>
            </a:r>
            <a:r>
              <a:rPr kumimoji="1" lang="ja-JP" altLang="en-US"/>
              <a:t>高コストがかかる</a:t>
            </a:r>
            <a:endParaRPr lang="en-US" altLang="ja-JP" dirty="0"/>
          </a:p>
          <a:p>
            <a:pPr marL="457200" lvl="1" indent="0">
              <a:buNone/>
            </a:pPr>
            <a:r>
              <a:rPr lang="ja-JP" altLang="en-US"/>
              <a:t>→</a:t>
            </a:r>
            <a:r>
              <a:rPr lang="en-US" altLang="ja-JP" dirty="0"/>
              <a:t> </a:t>
            </a:r>
            <a:r>
              <a:rPr lang="ja-JP" altLang="en-US"/>
              <a:t>それを減らすために様々な</a:t>
            </a:r>
            <a:r>
              <a:rPr lang="en-US" altLang="ja-JP" dirty="0"/>
              <a:t>algorithm</a:t>
            </a:r>
            <a:r>
              <a:rPr lang="ja-JP" altLang="en-US"/>
              <a:t>がある</a:t>
            </a:r>
            <a:endParaRPr lang="en-US" altLang="ja-JP" dirty="0"/>
          </a:p>
          <a:p>
            <a:pPr lvl="1"/>
            <a:r>
              <a:rPr lang="ja-JP" altLang="en-US"/>
              <a:t>代表的な</a:t>
            </a:r>
            <a:r>
              <a:rPr lang="en-US" altLang="ja-JP" dirty="0"/>
              <a:t>algorithm : SMA</a:t>
            </a:r>
          </a:p>
          <a:p>
            <a:pPr lvl="1"/>
            <a:endParaRPr lang="en-US" altLang="ja-JP" dirty="0"/>
          </a:p>
          <a:p>
            <a:r>
              <a:rPr lang="en-US" altLang="ja-JP" dirty="0"/>
              <a:t>SMA : 2</a:t>
            </a:r>
            <a:r>
              <a:rPr lang="ja-JP" altLang="en-US"/>
              <a:t>つの面において、再計算コストを減らせる</a:t>
            </a:r>
            <a:endParaRPr lang="en-US" altLang="ja-JP" dirty="0"/>
          </a:p>
          <a:p>
            <a:pPr lvl="1"/>
            <a:r>
              <a:rPr lang="en-US" altLang="ja-JP" dirty="0"/>
              <a:t>1</a:t>
            </a:r>
            <a:r>
              <a:rPr lang="ja-JP" altLang="en-US"/>
              <a:t>つ目</a:t>
            </a:r>
            <a:r>
              <a:rPr lang="en-US" altLang="ja-JP" dirty="0"/>
              <a:t>: </a:t>
            </a:r>
            <a:r>
              <a:rPr lang="ja-JP" altLang="en-US"/>
              <a:t>関数の係数に準じたいくつかのセルだけにアクセスすればよくする格子構造</a:t>
            </a:r>
            <a:endParaRPr lang="en-US" altLang="ja-JP" dirty="0"/>
          </a:p>
          <a:p>
            <a:pPr lvl="1"/>
            <a:r>
              <a:rPr lang="en-US" altLang="ja-JP" dirty="0"/>
              <a:t>2</a:t>
            </a:r>
            <a:r>
              <a:rPr lang="ja-JP" altLang="en-US"/>
              <a:t>つ目</a:t>
            </a:r>
            <a:r>
              <a:rPr lang="en-US" altLang="ja-JP" dirty="0"/>
              <a:t>: result</a:t>
            </a:r>
            <a:r>
              <a:rPr lang="ja-JP" altLang="en-US"/>
              <a:t>に選ばれない要素を削除</a:t>
            </a:r>
            <a:endParaRPr lang="en-US" altLang="ja-JP" dirty="0"/>
          </a:p>
        </p:txBody>
      </p:sp>
      <p:sp>
        <p:nvSpPr>
          <p:cNvPr id="4" name="スライド番号プレースホルダー 3">
            <a:extLst>
              <a:ext uri="{FF2B5EF4-FFF2-40B4-BE49-F238E27FC236}">
                <a16:creationId xmlns:a16="http://schemas.microsoft.com/office/drawing/2014/main" id="{9CFE0B85-3865-FF4F-BA13-354A2846B8B3}"/>
              </a:ext>
            </a:extLst>
          </p:cNvPr>
          <p:cNvSpPr>
            <a:spLocks noGrp="1"/>
          </p:cNvSpPr>
          <p:nvPr>
            <p:ph type="sldNum" sz="quarter" idx="12"/>
          </p:nvPr>
        </p:nvSpPr>
        <p:spPr/>
        <p:txBody>
          <a:bodyPr/>
          <a:lstStyle/>
          <a:p>
            <a:fld id="{CA9259F1-6CA6-B243-B8B4-60489EF6CFAE}" type="slidenum">
              <a:rPr kumimoji="1" lang="ja-JP" altLang="en-US" smtClean="0"/>
              <a:t>4</a:t>
            </a:fld>
            <a:endParaRPr kumimoji="1" lang="ja-JP" altLang="en-US"/>
          </a:p>
        </p:txBody>
      </p:sp>
    </p:spTree>
    <p:extLst>
      <p:ext uri="{BB962C8B-B14F-4D97-AF65-F5344CB8AC3E}">
        <p14:creationId xmlns:p14="http://schemas.microsoft.com/office/powerpoint/2010/main" val="41434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A9077-9311-6742-85E6-07F97C724A45}"/>
              </a:ext>
            </a:extLst>
          </p:cNvPr>
          <p:cNvSpPr>
            <a:spLocks noGrp="1"/>
          </p:cNvSpPr>
          <p:nvPr>
            <p:ph type="title"/>
          </p:nvPr>
        </p:nvSpPr>
        <p:spPr/>
        <p:txBody>
          <a:bodyPr/>
          <a:lstStyle/>
          <a:p>
            <a:r>
              <a:rPr lang="en-US" altLang="ja-JP" dirty="0"/>
              <a:t>One-pass based approaches</a:t>
            </a:r>
            <a:endParaRPr kumimoji="1" lang="ja-JP" altLang="en-US"/>
          </a:p>
        </p:txBody>
      </p:sp>
      <p:sp>
        <p:nvSpPr>
          <p:cNvPr id="3" name="コンテンツ プレースホルダー 2">
            <a:extLst>
              <a:ext uri="{FF2B5EF4-FFF2-40B4-BE49-F238E27FC236}">
                <a16:creationId xmlns:a16="http://schemas.microsoft.com/office/drawing/2014/main" id="{58501DAA-0B32-CB46-8FDC-5DEF9646B12B}"/>
              </a:ext>
            </a:extLst>
          </p:cNvPr>
          <p:cNvSpPr>
            <a:spLocks noGrp="1"/>
          </p:cNvSpPr>
          <p:nvPr>
            <p:ph idx="1"/>
          </p:nvPr>
        </p:nvSpPr>
        <p:spPr/>
        <p:txBody>
          <a:bodyPr/>
          <a:lstStyle/>
          <a:p>
            <a:r>
              <a:rPr kumimoji="1" lang="ja-JP" altLang="en-US"/>
              <a:t>再計算を減らすために</a:t>
            </a:r>
            <a:r>
              <a:rPr kumimoji="1" lang="en-US" altLang="ja-JP" dirty="0"/>
              <a:t>K-</a:t>
            </a:r>
            <a:r>
              <a:rPr kumimoji="1" lang="en-US" altLang="ja-JP" dirty="0" err="1"/>
              <a:t>skyband</a:t>
            </a:r>
            <a:r>
              <a:rPr kumimoji="1" lang="ja-JP" altLang="en-US"/>
              <a:t>を用いる</a:t>
            </a:r>
            <a:endParaRPr kumimoji="1" lang="en-US" altLang="ja-JP" dirty="0"/>
          </a:p>
          <a:p>
            <a:pPr lvl="1"/>
            <a:r>
              <a:rPr lang="ja-JP" altLang="en-US"/>
              <a:t>維持に計算コストがかかる</a:t>
            </a:r>
            <a:endParaRPr kumimoji="1" lang="en-US" altLang="ja-JP" dirty="0"/>
          </a:p>
          <a:p>
            <a:pPr lvl="1"/>
            <a:r>
              <a:rPr lang="ja-JP" altLang="en-US"/>
              <a:t>代表的な</a:t>
            </a:r>
            <a:r>
              <a:rPr lang="en-US" altLang="ja-JP" dirty="0"/>
              <a:t>algorithm : </a:t>
            </a:r>
            <a:r>
              <a:rPr lang="en-US" altLang="ja-JP" dirty="0" err="1"/>
              <a:t>MinTopK</a:t>
            </a:r>
            <a:endParaRPr lang="en-US" altLang="ja-JP" dirty="0"/>
          </a:p>
          <a:p>
            <a:pPr marL="0" indent="0">
              <a:buNone/>
            </a:pPr>
            <a:endParaRPr kumimoji="1" lang="en-US" altLang="ja-JP" dirty="0"/>
          </a:p>
          <a:p>
            <a:r>
              <a:rPr lang="en-US" altLang="ja-JP" dirty="0" err="1"/>
              <a:t>MinTopK</a:t>
            </a:r>
            <a:r>
              <a:rPr lang="en-US" altLang="ja-JP" dirty="0"/>
              <a:t> : K-</a:t>
            </a:r>
            <a:r>
              <a:rPr lang="en-US" altLang="ja-JP" dirty="0" err="1"/>
              <a:t>skyband</a:t>
            </a:r>
            <a:r>
              <a:rPr lang="en-US" altLang="ja-JP" dirty="0"/>
              <a:t> based algorithm</a:t>
            </a:r>
            <a:endParaRPr kumimoji="1" lang="ja-JP" altLang="en-US"/>
          </a:p>
        </p:txBody>
      </p:sp>
      <p:sp>
        <p:nvSpPr>
          <p:cNvPr id="4" name="スライド番号プレースホルダー 3">
            <a:extLst>
              <a:ext uri="{FF2B5EF4-FFF2-40B4-BE49-F238E27FC236}">
                <a16:creationId xmlns:a16="http://schemas.microsoft.com/office/drawing/2014/main" id="{5E588A62-DF8C-0A49-B653-7F58839A793B}"/>
              </a:ext>
            </a:extLst>
          </p:cNvPr>
          <p:cNvSpPr>
            <a:spLocks noGrp="1"/>
          </p:cNvSpPr>
          <p:nvPr>
            <p:ph type="sldNum" sz="quarter" idx="12"/>
          </p:nvPr>
        </p:nvSpPr>
        <p:spPr/>
        <p:txBody>
          <a:bodyPr/>
          <a:lstStyle/>
          <a:p>
            <a:fld id="{CA9259F1-6CA6-B243-B8B4-60489EF6CFAE}" type="slidenum">
              <a:rPr kumimoji="1" lang="ja-JP" altLang="en-US" smtClean="0"/>
              <a:t>5</a:t>
            </a:fld>
            <a:endParaRPr kumimoji="1" lang="ja-JP" altLang="en-US"/>
          </a:p>
        </p:txBody>
      </p:sp>
      <p:pic>
        <p:nvPicPr>
          <p:cNvPr id="6" name="図 5">
            <a:extLst>
              <a:ext uri="{FF2B5EF4-FFF2-40B4-BE49-F238E27FC236}">
                <a16:creationId xmlns:a16="http://schemas.microsoft.com/office/drawing/2014/main" id="{E928B061-67E1-B34A-9608-A3258C240756}"/>
              </a:ext>
            </a:extLst>
          </p:cNvPr>
          <p:cNvPicPr>
            <a:picLocks noChangeAspect="1"/>
          </p:cNvPicPr>
          <p:nvPr/>
        </p:nvPicPr>
        <p:blipFill>
          <a:blip r:embed="rId2"/>
          <a:stretch>
            <a:fillRect/>
          </a:stretch>
        </p:blipFill>
        <p:spPr>
          <a:xfrm>
            <a:off x="6210300" y="992670"/>
            <a:ext cx="5981700" cy="5016500"/>
          </a:xfrm>
          <a:prstGeom prst="rect">
            <a:avLst/>
          </a:prstGeom>
        </p:spPr>
      </p:pic>
    </p:spTree>
    <p:extLst>
      <p:ext uri="{BB962C8B-B14F-4D97-AF65-F5344CB8AC3E}">
        <p14:creationId xmlns:p14="http://schemas.microsoft.com/office/powerpoint/2010/main" val="40629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97FDD-348B-C64A-AEB4-D555D3556FF4}"/>
              </a:ext>
            </a:extLst>
          </p:cNvPr>
          <p:cNvSpPr>
            <a:spLocks noGrp="1"/>
          </p:cNvSpPr>
          <p:nvPr>
            <p:ph type="title"/>
          </p:nvPr>
        </p:nvSpPr>
        <p:spPr/>
        <p:txBody>
          <a:bodyPr/>
          <a:lstStyle/>
          <a:p>
            <a:r>
              <a:rPr kumimoji="1" lang="ja-JP" altLang="en-US"/>
              <a:t>弱点</a:t>
            </a:r>
            <a:r>
              <a:rPr kumimoji="1" lang="en-US" altLang="ja-JP" dirty="0"/>
              <a:t> (Multi &amp; One)</a:t>
            </a:r>
            <a:endParaRPr kumimoji="1" lang="ja-JP" altLang="en-US"/>
          </a:p>
        </p:txBody>
      </p:sp>
      <p:sp>
        <p:nvSpPr>
          <p:cNvPr id="3" name="コンテンツ プレースホルダー 2">
            <a:extLst>
              <a:ext uri="{FF2B5EF4-FFF2-40B4-BE49-F238E27FC236}">
                <a16:creationId xmlns:a16="http://schemas.microsoft.com/office/drawing/2014/main" id="{868E1668-D56B-9943-8A35-8F50304BE41A}"/>
              </a:ext>
            </a:extLst>
          </p:cNvPr>
          <p:cNvSpPr>
            <a:spLocks noGrp="1"/>
          </p:cNvSpPr>
          <p:nvPr>
            <p:ph idx="1"/>
          </p:nvPr>
        </p:nvSpPr>
        <p:spPr/>
        <p:txBody>
          <a:bodyPr/>
          <a:lstStyle/>
          <a:p>
            <a:r>
              <a:rPr kumimoji="1" lang="ja-JP" altLang="en-US"/>
              <a:t>スコアが単調減少の時に、消せない候補が多くなり、計算回数が増える</a:t>
            </a:r>
          </a:p>
        </p:txBody>
      </p:sp>
      <p:sp>
        <p:nvSpPr>
          <p:cNvPr id="4" name="スライド番号プレースホルダー 3">
            <a:extLst>
              <a:ext uri="{FF2B5EF4-FFF2-40B4-BE49-F238E27FC236}">
                <a16:creationId xmlns:a16="http://schemas.microsoft.com/office/drawing/2014/main" id="{19F92DD7-2A81-1D48-853A-75EFC4CBB2E8}"/>
              </a:ext>
            </a:extLst>
          </p:cNvPr>
          <p:cNvSpPr>
            <a:spLocks noGrp="1"/>
          </p:cNvSpPr>
          <p:nvPr>
            <p:ph type="sldNum" sz="quarter" idx="12"/>
          </p:nvPr>
        </p:nvSpPr>
        <p:spPr/>
        <p:txBody>
          <a:bodyPr/>
          <a:lstStyle/>
          <a:p>
            <a:fld id="{CA9259F1-6CA6-B243-B8B4-60489EF6CFAE}" type="slidenum">
              <a:rPr kumimoji="1" lang="ja-JP" altLang="en-US" smtClean="0"/>
              <a:t>6</a:t>
            </a:fld>
            <a:endParaRPr kumimoji="1" lang="ja-JP" altLang="en-US"/>
          </a:p>
        </p:txBody>
      </p:sp>
      <p:pic>
        <p:nvPicPr>
          <p:cNvPr id="5" name="コンテンツ プレースホルダー 5">
            <a:extLst>
              <a:ext uri="{FF2B5EF4-FFF2-40B4-BE49-F238E27FC236}">
                <a16:creationId xmlns:a16="http://schemas.microsoft.com/office/drawing/2014/main" id="{E8DB420B-6C3A-CB4B-B5EC-649819638043}"/>
              </a:ext>
            </a:extLst>
          </p:cNvPr>
          <p:cNvPicPr>
            <a:picLocks noChangeAspect="1"/>
          </p:cNvPicPr>
          <p:nvPr/>
        </p:nvPicPr>
        <p:blipFill>
          <a:blip r:embed="rId2"/>
          <a:stretch>
            <a:fillRect/>
          </a:stretch>
        </p:blipFill>
        <p:spPr>
          <a:xfrm>
            <a:off x="2207874" y="2235878"/>
            <a:ext cx="7852428" cy="3170541"/>
          </a:xfrm>
          <a:prstGeom prst="rect">
            <a:avLst/>
          </a:prstGeom>
        </p:spPr>
      </p:pic>
    </p:spTree>
    <p:extLst>
      <p:ext uri="{BB962C8B-B14F-4D97-AF65-F5344CB8AC3E}">
        <p14:creationId xmlns:p14="http://schemas.microsoft.com/office/powerpoint/2010/main" val="192527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0D3146-BAB7-024F-8253-FBD7BCABC566}"/>
              </a:ext>
            </a:extLst>
          </p:cNvPr>
          <p:cNvSpPr>
            <a:spLocks noGrp="1"/>
          </p:cNvSpPr>
          <p:nvPr>
            <p:ph type="title"/>
          </p:nvPr>
        </p:nvSpPr>
        <p:spPr/>
        <p:txBody>
          <a:bodyPr/>
          <a:lstStyle/>
          <a:p>
            <a:r>
              <a:rPr kumimoji="1" lang="en-US" altLang="ja-JP" dirty="0"/>
              <a:t>SAP</a:t>
            </a:r>
            <a:endParaRPr kumimoji="1" lang="ja-JP" altLang="en-US"/>
          </a:p>
        </p:txBody>
      </p:sp>
      <p:sp>
        <p:nvSpPr>
          <p:cNvPr id="3" name="コンテンツ プレースホルダー 2">
            <a:extLst>
              <a:ext uri="{FF2B5EF4-FFF2-40B4-BE49-F238E27FC236}">
                <a16:creationId xmlns:a16="http://schemas.microsoft.com/office/drawing/2014/main" id="{C4961F0B-4F79-BA45-BD77-AA4D5AF3D3F6}"/>
              </a:ext>
            </a:extLst>
          </p:cNvPr>
          <p:cNvSpPr>
            <a:spLocks noGrp="1"/>
          </p:cNvSpPr>
          <p:nvPr>
            <p:ph idx="1"/>
          </p:nvPr>
        </p:nvSpPr>
        <p:spPr/>
        <p:txBody>
          <a:bodyPr/>
          <a:lstStyle/>
          <a:p>
            <a:r>
              <a:rPr kumimoji="1" lang="en-US" altLang="ja-JP" dirty="0"/>
              <a:t>SAP : self-adaptive partition based framework</a:t>
            </a:r>
          </a:p>
          <a:p>
            <a:pPr lvl="1"/>
            <a:r>
              <a:rPr lang="ja-JP" altLang="en-US"/>
              <a:t>スライディングウインドウを分割して考える</a:t>
            </a:r>
            <a:endParaRPr lang="en-US" altLang="ja-JP" dirty="0"/>
          </a:p>
          <a:p>
            <a:r>
              <a:rPr kumimoji="1" lang="ja-JP" altLang="en-US"/>
              <a:t>基本アイデア</a:t>
            </a:r>
          </a:p>
        </p:txBody>
      </p:sp>
      <p:sp>
        <p:nvSpPr>
          <p:cNvPr id="4" name="スライド番号プレースホルダー 3">
            <a:extLst>
              <a:ext uri="{FF2B5EF4-FFF2-40B4-BE49-F238E27FC236}">
                <a16:creationId xmlns:a16="http://schemas.microsoft.com/office/drawing/2014/main" id="{3392531E-A150-7644-BB78-30616BEFC667}"/>
              </a:ext>
            </a:extLst>
          </p:cNvPr>
          <p:cNvSpPr>
            <a:spLocks noGrp="1"/>
          </p:cNvSpPr>
          <p:nvPr>
            <p:ph type="sldNum" sz="quarter" idx="12"/>
          </p:nvPr>
        </p:nvSpPr>
        <p:spPr/>
        <p:txBody>
          <a:bodyPr/>
          <a:lstStyle/>
          <a:p>
            <a:fld id="{CA9259F1-6CA6-B243-B8B4-60489EF6CFAE}" type="slidenum">
              <a:rPr kumimoji="1" lang="ja-JP" altLang="en-US" smtClean="0"/>
              <a:t>7</a:t>
            </a:fld>
            <a:endParaRPr kumimoji="1" lang="ja-JP" altLang="en-US"/>
          </a:p>
        </p:txBody>
      </p:sp>
      <p:pic>
        <p:nvPicPr>
          <p:cNvPr id="6" name="図 5">
            <a:extLst>
              <a:ext uri="{FF2B5EF4-FFF2-40B4-BE49-F238E27FC236}">
                <a16:creationId xmlns:a16="http://schemas.microsoft.com/office/drawing/2014/main" id="{9B949F1D-2D20-564B-A37F-C1E68F3745ED}"/>
              </a:ext>
            </a:extLst>
          </p:cNvPr>
          <p:cNvPicPr>
            <a:picLocks noChangeAspect="1"/>
          </p:cNvPicPr>
          <p:nvPr/>
        </p:nvPicPr>
        <p:blipFill>
          <a:blip r:embed="rId2"/>
          <a:stretch>
            <a:fillRect/>
          </a:stretch>
        </p:blipFill>
        <p:spPr>
          <a:xfrm>
            <a:off x="186291" y="2979292"/>
            <a:ext cx="5816600" cy="2933700"/>
          </a:xfrm>
          <a:prstGeom prst="rect">
            <a:avLst/>
          </a:prstGeom>
        </p:spPr>
      </p:pic>
      <p:pic>
        <p:nvPicPr>
          <p:cNvPr id="8" name="図 7">
            <a:extLst>
              <a:ext uri="{FF2B5EF4-FFF2-40B4-BE49-F238E27FC236}">
                <a16:creationId xmlns:a16="http://schemas.microsoft.com/office/drawing/2014/main" id="{6A4EB461-4189-9B4F-9576-BF56EEFA4713}"/>
              </a:ext>
            </a:extLst>
          </p:cNvPr>
          <p:cNvPicPr>
            <a:picLocks noChangeAspect="1"/>
          </p:cNvPicPr>
          <p:nvPr/>
        </p:nvPicPr>
        <p:blipFill>
          <a:blip r:embed="rId3"/>
          <a:stretch>
            <a:fillRect/>
          </a:stretch>
        </p:blipFill>
        <p:spPr>
          <a:xfrm>
            <a:off x="6032500" y="3379342"/>
            <a:ext cx="6159500" cy="2133600"/>
          </a:xfrm>
          <a:prstGeom prst="rect">
            <a:avLst/>
          </a:prstGeom>
        </p:spPr>
      </p:pic>
    </p:spTree>
    <p:extLst>
      <p:ext uri="{BB962C8B-B14F-4D97-AF65-F5344CB8AC3E}">
        <p14:creationId xmlns:p14="http://schemas.microsoft.com/office/powerpoint/2010/main" val="170711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5CADCC-D238-4D4F-B586-C7266E5E95D3}"/>
              </a:ext>
            </a:extLst>
          </p:cNvPr>
          <p:cNvSpPr>
            <a:spLocks noGrp="1"/>
          </p:cNvSpPr>
          <p:nvPr>
            <p:ph type="title"/>
          </p:nvPr>
        </p:nvSpPr>
        <p:spPr/>
        <p:txBody>
          <a:bodyPr/>
          <a:lstStyle/>
          <a:p>
            <a:r>
              <a:rPr lang="en-US" altLang="ja-JP" dirty="0"/>
              <a:t>SAP</a:t>
            </a:r>
            <a:r>
              <a:rPr lang="ja-JP" altLang="en-US"/>
              <a:t>での</a:t>
            </a:r>
            <a:r>
              <a:rPr lang="en-US" altLang="ja-JP" dirty="0"/>
              <a:t>Top-k query </a:t>
            </a:r>
            <a:r>
              <a:rPr lang="ja-JP" altLang="en-US"/>
              <a:t>出力</a:t>
            </a:r>
            <a:endParaRPr kumimoji="1" lang="ja-JP" altLang="en-US"/>
          </a:p>
        </p:txBody>
      </p:sp>
      <p:pic>
        <p:nvPicPr>
          <p:cNvPr id="6" name="コンテンツ プレースホルダー 5">
            <a:extLst>
              <a:ext uri="{FF2B5EF4-FFF2-40B4-BE49-F238E27FC236}">
                <a16:creationId xmlns:a16="http://schemas.microsoft.com/office/drawing/2014/main" id="{2AFFD3B0-3842-614C-9DF7-90E787F71758}"/>
              </a:ext>
            </a:extLst>
          </p:cNvPr>
          <p:cNvPicPr>
            <a:picLocks noGrp="1" noChangeAspect="1"/>
          </p:cNvPicPr>
          <p:nvPr>
            <p:ph idx="1"/>
          </p:nvPr>
        </p:nvPicPr>
        <p:blipFill>
          <a:blip r:embed="rId2"/>
          <a:stretch>
            <a:fillRect/>
          </a:stretch>
        </p:blipFill>
        <p:spPr>
          <a:xfrm>
            <a:off x="2432050" y="1812925"/>
            <a:ext cx="6197600" cy="3683000"/>
          </a:xfrm>
        </p:spPr>
      </p:pic>
      <p:sp>
        <p:nvSpPr>
          <p:cNvPr id="4" name="スライド番号プレースホルダー 3">
            <a:extLst>
              <a:ext uri="{FF2B5EF4-FFF2-40B4-BE49-F238E27FC236}">
                <a16:creationId xmlns:a16="http://schemas.microsoft.com/office/drawing/2014/main" id="{29597197-79DA-554B-B11D-04AB71219022}"/>
              </a:ext>
            </a:extLst>
          </p:cNvPr>
          <p:cNvSpPr>
            <a:spLocks noGrp="1"/>
          </p:cNvSpPr>
          <p:nvPr>
            <p:ph type="sldNum" sz="quarter" idx="12"/>
          </p:nvPr>
        </p:nvSpPr>
        <p:spPr/>
        <p:txBody>
          <a:bodyPr/>
          <a:lstStyle/>
          <a:p>
            <a:fld id="{CA9259F1-6CA6-B243-B8B4-60489EF6CFAE}" type="slidenum">
              <a:rPr kumimoji="1" lang="ja-JP" altLang="en-US" smtClean="0"/>
              <a:t>8</a:t>
            </a:fld>
            <a:endParaRPr kumimoji="1" lang="ja-JP" altLang="en-US"/>
          </a:p>
        </p:txBody>
      </p:sp>
    </p:spTree>
    <p:extLst>
      <p:ext uri="{BB962C8B-B14F-4D97-AF65-F5344CB8AC3E}">
        <p14:creationId xmlns:p14="http://schemas.microsoft.com/office/powerpoint/2010/main" val="331633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D55F49-B30E-2E44-80F3-AE6716877BED}"/>
              </a:ext>
            </a:extLst>
          </p:cNvPr>
          <p:cNvSpPr>
            <a:spLocks noGrp="1"/>
          </p:cNvSpPr>
          <p:nvPr>
            <p:ph type="title"/>
          </p:nvPr>
        </p:nvSpPr>
        <p:spPr/>
        <p:txBody>
          <a:bodyPr/>
          <a:lstStyle/>
          <a:p>
            <a:r>
              <a:rPr kumimoji="1" lang="en-US" altLang="ja-JP" dirty="0"/>
              <a:t>Partition algorithms</a:t>
            </a:r>
            <a:endParaRPr kumimoji="1" lang="ja-JP" altLang="en-US"/>
          </a:p>
        </p:txBody>
      </p:sp>
      <p:sp>
        <p:nvSpPr>
          <p:cNvPr id="3" name="コンテンツ プレースホルダー 2">
            <a:extLst>
              <a:ext uri="{FF2B5EF4-FFF2-40B4-BE49-F238E27FC236}">
                <a16:creationId xmlns:a16="http://schemas.microsoft.com/office/drawing/2014/main" id="{6BCF9A97-C952-F540-85CB-21F242393A51}"/>
              </a:ext>
            </a:extLst>
          </p:cNvPr>
          <p:cNvSpPr>
            <a:spLocks noGrp="1"/>
          </p:cNvSpPr>
          <p:nvPr>
            <p:ph idx="1"/>
          </p:nvPr>
        </p:nvSpPr>
        <p:spPr/>
        <p:txBody>
          <a:bodyPr/>
          <a:lstStyle/>
          <a:p>
            <a:r>
              <a:rPr kumimoji="1" lang="en-US" altLang="ja-JP" dirty="0"/>
              <a:t>SAP</a:t>
            </a:r>
            <a:r>
              <a:rPr kumimoji="1" lang="ja-JP" altLang="en-US"/>
              <a:t>を元に複数の</a:t>
            </a:r>
            <a:r>
              <a:rPr kumimoji="1" lang="en-US" altLang="ja-JP" dirty="0"/>
              <a:t>partition</a:t>
            </a:r>
            <a:r>
              <a:rPr kumimoji="1" lang="ja-JP" altLang="en-US"/>
              <a:t>を提案</a:t>
            </a:r>
            <a:endParaRPr lang="en-US" altLang="ja-JP" dirty="0"/>
          </a:p>
          <a:p>
            <a:pPr lvl="1"/>
            <a:r>
              <a:rPr kumimoji="1" lang="en-US" altLang="ja-JP" dirty="0"/>
              <a:t>Simple equal partition</a:t>
            </a:r>
          </a:p>
          <a:p>
            <a:pPr lvl="1"/>
            <a:r>
              <a:rPr kumimoji="1" lang="en-US" altLang="ja-JP" dirty="0"/>
              <a:t>Dynamic partition</a:t>
            </a:r>
            <a:endParaRPr kumimoji="1" lang="ja-JP" altLang="en-US"/>
          </a:p>
        </p:txBody>
      </p:sp>
      <p:sp>
        <p:nvSpPr>
          <p:cNvPr id="4" name="スライド番号プレースホルダー 3">
            <a:extLst>
              <a:ext uri="{FF2B5EF4-FFF2-40B4-BE49-F238E27FC236}">
                <a16:creationId xmlns:a16="http://schemas.microsoft.com/office/drawing/2014/main" id="{7501DCA3-9B7C-3946-BC34-2CD62AB7334D}"/>
              </a:ext>
            </a:extLst>
          </p:cNvPr>
          <p:cNvSpPr>
            <a:spLocks noGrp="1"/>
          </p:cNvSpPr>
          <p:nvPr>
            <p:ph type="sldNum" sz="quarter" idx="12"/>
          </p:nvPr>
        </p:nvSpPr>
        <p:spPr/>
        <p:txBody>
          <a:bodyPr/>
          <a:lstStyle/>
          <a:p>
            <a:fld id="{CA9259F1-6CA6-B243-B8B4-60489EF6CFAE}" type="slidenum">
              <a:rPr kumimoji="1" lang="ja-JP" altLang="en-US" smtClean="0"/>
              <a:t>9</a:t>
            </a:fld>
            <a:endParaRPr kumimoji="1" lang="ja-JP" altLang="en-US"/>
          </a:p>
        </p:txBody>
      </p:sp>
      <p:pic>
        <p:nvPicPr>
          <p:cNvPr id="8" name="図 7">
            <a:extLst>
              <a:ext uri="{FF2B5EF4-FFF2-40B4-BE49-F238E27FC236}">
                <a16:creationId xmlns:a16="http://schemas.microsoft.com/office/drawing/2014/main" id="{8F09D498-8C27-5A49-9525-56D4EE29F4C1}"/>
              </a:ext>
            </a:extLst>
          </p:cNvPr>
          <p:cNvPicPr>
            <a:picLocks noChangeAspect="1"/>
          </p:cNvPicPr>
          <p:nvPr/>
        </p:nvPicPr>
        <p:blipFill>
          <a:blip r:embed="rId2"/>
          <a:stretch>
            <a:fillRect/>
          </a:stretch>
        </p:blipFill>
        <p:spPr>
          <a:xfrm>
            <a:off x="2100077" y="2822131"/>
            <a:ext cx="7708262" cy="3301072"/>
          </a:xfrm>
          <a:prstGeom prst="rect">
            <a:avLst/>
          </a:prstGeom>
        </p:spPr>
      </p:pic>
    </p:spTree>
    <p:extLst>
      <p:ext uri="{BB962C8B-B14F-4D97-AF65-F5344CB8AC3E}">
        <p14:creationId xmlns:p14="http://schemas.microsoft.com/office/powerpoint/2010/main" val="253072849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{CF939B77-A4D5-674E-8C2A-DC8420EA6C81}tf10001119</Template>
  <TotalTime>16944</TotalTime>
  <Words>457</Words>
  <Application>Microsoft Macintosh PowerPoint</Application>
  <PresentationFormat>ワイド画面</PresentationFormat>
  <Paragraphs>85</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游ゴシック</vt:lpstr>
      <vt:lpstr>游ゴシック Light</vt:lpstr>
      <vt:lpstr>Arial</vt:lpstr>
      <vt:lpstr>Century Gothic</vt:lpstr>
      <vt:lpstr>Wingdings</vt:lpstr>
      <vt:lpstr>ギャラリー</vt:lpstr>
      <vt:lpstr>SAP : Improving Continuous Top-K Queries over Streaming Data</vt:lpstr>
      <vt:lpstr>論文情報</vt:lpstr>
      <vt:lpstr>概要</vt:lpstr>
      <vt:lpstr>Multi-pass based approaches</vt:lpstr>
      <vt:lpstr>One-pass based approaches</vt:lpstr>
      <vt:lpstr>弱点 (Multi &amp; One)</vt:lpstr>
      <vt:lpstr>SAP</vt:lpstr>
      <vt:lpstr>SAPでのTop-k query 出力</vt:lpstr>
      <vt:lpstr>Partition algorithms</vt:lpstr>
      <vt:lpstr>Dynamic partition</vt:lpstr>
      <vt:lpstr>Enhanced Dynamic Partition</vt:lpstr>
      <vt:lpstr>S-AVL structure</vt:lpstr>
      <vt:lpstr>Performance Evaluation</vt:lpstr>
      <vt:lpstr>PowerPoint プレゼンテーション</vt:lpstr>
      <vt:lpstr>PowerPoint プレゼンテーション</vt:lpstr>
      <vt:lpstr>PowerPoint プレゼンテーション</vt:lpstr>
      <vt:lpstr>Concludion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三原 寛寿</dc:creator>
  <cp:lastModifiedBy>Microsoft Office User</cp:lastModifiedBy>
  <cp:revision>152</cp:revision>
  <dcterms:created xsi:type="dcterms:W3CDTF">2019-10-09T07:40:24Z</dcterms:created>
  <dcterms:modified xsi:type="dcterms:W3CDTF">2022-01-11T09:56:46Z</dcterms:modified>
</cp:coreProperties>
</file>