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3"/>
    <p:restoredTop sz="86218"/>
  </p:normalViewPr>
  <p:slideViewPr>
    <p:cSldViewPr snapToGrid="0" snapToObjects="1">
      <p:cViewPr varScale="1">
        <p:scale>
          <a:sx n="112" d="100"/>
          <a:sy n="112" d="100"/>
        </p:scale>
        <p:origin x="2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POI</a:t>
            </a:r>
            <a:r>
              <a:rPr kumimoji="1" lang="ja-JP" altLang="en-US"/>
              <a:t>・・・地図の特定の場所</a:t>
            </a:r>
            <a:endParaRPr kumimoji="1" lang="en-US" altLang="ja-JP" dirty="0"/>
          </a:p>
          <a:p>
            <a:r>
              <a:rPr kumimoji="1" lang="ja-JP" altLang="en-US"/>
              <a:t>例：ユーザー</a:t>
            </a:r>
            <a:r>
              <a:rPr kumimoji="1" lang="en-US" altLang="ja-JP" dirty="0"/>
              <a:t>I</a:t>
            </a:r>
            <a:r>
              <a:rPr kumimoji="1" lang="ja-JP" altLang="en-US"/>
              <a:t>さん　毎週金曜夜７時に、地点</a:t>
            </a:r>
            <a:r>
              <a:rPr kumimoji="1" lang="en-US" altLang="ja-JP" dirty="0"/>
              <a:t>A,B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9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length K = </a:t>
            </a:r>
            <a:r>
              <a:rPr kumimoji="1" lang="ja-JP" altLang="en-US"/>
              <a:t>ハッシュ関数の数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4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Sketch</a:t>
            </a:r>
            <a:r>
              <a:rPr kumimoji="1" lang="ja-JP" altLang="en-US"/>
              <a:t>の技術を活用して、</a:t>
            </a:r>
            <a:r>
              <a:rPr kumimoji="1" lang="en-US" altLang="ja-JP" dirty="0"/>
              <a:t>LBSN</a:t>
            </a:r>
            <a:r>
              <a:rPr kumimoji="1" lang="ja-JP" altLang="en-US"/>
              <a:t>のユーザーアクティビティによる</a:t>
            </a:r>
            <a:r>
              <a:rPr kumimoji="1" lang="en-US" altLang="ja-JP" dirty="0"/>
              <a:t>labeling</a:t>
            </a:r>
            <a:r>
              <a:rPr kumimoji="1" lang="ja-JP" altLang="en-US"/>
              <a:t>を提案し、それに対して、重み付けをして、精度を上げることを試みました。</a:t>
            </a:r>
            <a:endParaRPr kumimoji="1" lang="en-US" altLang="ja-JP" dirty="0"/>
          </a:p>
          <a:p>
            <a:r>
              <a:rPr kumimoji="1" lang="ja-JP" altLang="en-US"/>
              <a:t>結果として、時間が経っても、精度を維持でき、今回の</a:t>
            </a:r>
            <a:r>
              <a:rPr kumimoji="1" lang="en-US" altLang="ja-JP" dirty="0" err="1"/>
              <a:t>Skerch</a:t>
            </a:r>
            <a:r>
              <a:rPr kumimoji="1" lang="ja-JP" altLang="en-US"/>
              <a:t>と重み付けは効果的であると示せたということです。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00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ユーザーアクティビティの重さの説明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User1…</a:t>
            </a:r>
            <a:r>
              <a:rPr lang="ja-JP" altLang="en-US"/>
              <a:t>多趣味</a:t>
            </a:r>
            <a:r>
              <a:rPr lang="en-US" altLang="ja-JP" dirty="0"/>
              <a:t>(</a:t>
            </a:r>
            <a:r>
              <a:rPr lang="ja-JP" altLang="en-US"/>
              <a:t>いろいろな場所に行く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User2…</a:t>
            </a:r>
            <a:r>
              <a:rPr kumimoji="1" lang="ja-JP" altLang="en-US"/>
              <a:t>１つの趣味</a:t>
            </a:r>
            <a:r>
              <a:rPr kumimoji="1" lang="en-US" altLang="ja-JP" dirty="0"/>
              <a:t>(bar</a:t>
            </a:r>
            <a:r>
              <a:rPr kumimoji="1" lang="ja-JP" altLang="en-US"/>
              <a:t>に行くこと）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(</a:t>
            </a:r>
            <a:r>
              <a:rPr kumimoji="1" lang="ja-JP" altLang="en-US"/>
              <a:t>例</a:t>
            </a:r>
            <a:r>
              <a:rPr kumimoji="1" lang="en-US" altLang="ja-JP" dirty="0"/>
              <a:t>)</a:t>
            </a:r>
            <a:r>
              <a:rPr kumimoji="1" lang="ja-JP" altLang="en-US"/>
              <a:t>金曜日の午後７時に訪問したログを確認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User1</a:t>
            </a:r>
            <a:r>
              <a:rPr kumimoji="1" lang="ja-JP" altLang="en-US"/>
              <a:t>はいろいろな場所に行っている、</a:t>
            </a:r>
            <a:r>
              <a:rPr lang="en-US" altLang="ja-JP" dirty="0"/>
              <a:t>User2</a:t>
            </a:r>
            <a:r>
              <a:rPr lang="ja-JP" altLang="en-US"/>
              <a:t>は１箇所だけ。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User2</a:t>
            </a:r>
            <a:r>
              <a:rPr kumimoji="1" lang="ja-JP" altLang="en-US"/>
              <a:t>の方により重みを持たせる。→</a:t>
            </a:r>
            <a:r>
              <a:rPr lang="en-US" altLang="ja-JP" dirty="0"/>
              <a:t>bar</a:t>
            </a:r>
            <a:r>
              <a:rPr lang="ja-JP" altLang="en-US"/>
              <a:t>に行くことが趣味なので新しい店も</a:t>
            </a:r>
            <a:r>
              <a:rPr lang="en-US" altLang="ja-JP" dirty="0"/>
              <a:t>bar</a:t>
            </a:r>
            <a:r>
              <a:rPr lang="ja-JP" altLang="en-US"/>
              <a:t>の可能性が高いから。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0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データ量が多いことに対して、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の技術を用いる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そして、ベクトル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をスケッチした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の値が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と一致したなら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と類似しているということです。この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が一致する確率は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min-max similarity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と一致します。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つの集合に含まれている要素のうち共通要素が占める割合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76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ある場所に対して、</a:t>
            </a:r>
            <a:r>
              <a:rPr kumimoji="1" lang="en-US" altLang="ja-JP" dirty="0"/>
              <a:t>Sketch</a:t>
            </a:r>
            <a:r>
              <a:rPr kumimoji="1" lang="ja-JP" altLang="en-US"/>
              <a:t>を作成します。</a:t>
            </a:r>
            <a:endParaRPr kumimoji="1" lang="en-US" altLang="ja-JP" dirty="0"/>
          </a:p>
          <a:p>
            <a:r>
              <a:rPr kumimoji="1" lang="ja-JP" altLang="en-US"/>
              <a:t>地点</a:t>
            </a:r>
            <a:r>
              <a:rPr kumimoji="1" lang="en-US" altLang="ja-JP" dirty="0"/>
              <a:t>A</a:t>
            </a:r>
            <a:r>
              <a:rPr kumimoji="1" lang="ja-JP" altLang="en-US"/>
              <a:t>のスケッチだとして、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2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次に、ユーザーアクティビティの重さが違うことに対して、重み付けをすることを説明します。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96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ja-JP" altLang="en-US"/>
              <a:t>の説明：　すべてのアクティビティ頻度が分母、対象となるアクティビティ頻度が分子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8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ja-JP" altLang="en-US"/>
                  <a:t>の時、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になることを利用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g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・・・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ja-JP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(0≤</a:t>
                </a:r>
                <a:r>
                  <a:rPr lang="en-US" altLang="ja-JP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</a:t>
                </a:r>
                <a:r>
                  <a:rPr lang="en-US" altLang="ja-JP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≤1)</a:t>
                </a:r>
                <a:r>
                  <a:rPr lang="ja-JP" altLang="en-US"/>
                  <a:t>の時、</a:t>
                </a:r>
                <a:r>
                  <a:rPr lang="en-US" altLang="ja-JP" dirty="0"/>
                  <a:t> </a:t>
                </a:r>
                <a:r>
                  <a:rPr lang="en-US" altLang="ja-JP" i="0">
                    <a:latin typeface="Cambria Math" panose="02040503050406030204" pitchFamily="18" charset="0"/>
                  </a:rPr>
                  <a:t>Pr⁡[𝑧</a:t>
                </a:r>
                <a:r>
                  <a:rPr lang="en-US" altLang="ja-JP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≤𝑦]=𝑦 </a:t>
                </a:r>
                <a:r>
                  <a:rPr lang="ja-JP" altLang="en-US"/>
                  <a:t>になることを利用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i="0">
                    <a:latin typeface="Cambria Math" panose="02040503050406030204" pitchFamily="18" charset="0"/>
                  </a:rPr>
                  <a:t>Pr⁡[</a:t>
                </a:r>
                <a:r>
                  <a:rPr lang="en-US" altLang="ja-JP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1−√(𝑊_𝑖&amp;1−𝑧)≤𝑥]=1−(1−𝑥)^(𝑊_𝑖 )</a:t>
                </a:r>
                <a:r>
                  <a:rPr lang="ja-JP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・・・</a:t>
                </a:r>
                <a:r>
                  <a:rPr lang="en-US" altLang="ja-JP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ja-JP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20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次に、重さを取り入れた</a:t>
            </a:r>
            <a:r>
              <a:rPr kumimoji="1" lang="en-US" altLang="ja-JP" dirty="0"/>
              <a:t>Sketch</a:t>
            </a:r>
            <a:r>
              <a:rPr kumimoji="1" lang="ja-JP" altLang="en-US"/>
              <a:t>とほかのアプローチとの比較です。</a:t>
            </a:r>
            <a:endParaRPr kumimoji="1" lang="en-US" altLang="ja-JP" dirty="0"/>
          </a:p>
          <a:p>
            <a:r>
              <a:rPr kumimoji="1" lang="en-US" altLang="ja-JP" dirty="0"/>
              <a:t>Lv1</a:t>
            </a:r>
            <a:r>
              <a:rPr kumimoji="1" lang="ja-JP" altLang="en-US"/>
              <a:t>・・・カテゴリーを９種類</a:t>
            </a:r>
            <a:endParaRPr kumimoji="1" lang="en-US" altLang="ja-JP" dirty="0"/>
          </a:p>
          <a:p>
            <a:r>
              <a:rPr kumimoji="1" lang="en-US" altLang="ja-JP" dirty="0"/>
              <a:t>Lv2</a:t>
            </a:r>
            <a:r>
              <a:rPr kumimoji="1" lang="ja-JP" altLang="en-US"/>
              <a:t>・・・カテゴリーを２９１種類にわけたもの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441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下の２つに比べて、精度が落ちていないことがわかる。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1995" y="0"/>
            <a:ext cx="802005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10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29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2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E8D3A7FE-9327-6F42-9DAE-D1DC33759273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8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4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3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46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12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73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15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4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74813"/>
            <a:ext cx="9144000" cy="58450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385" y="274813"/>
            <a:ext cx="802586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24048"/>
            <a:ext cx="9144000" cy="479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254" y="23024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279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n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/>
              <a:t>輪行発表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1500" b="1"/>
              <a:t>古賀研究室　</a:t>
            </a:r>
            <a:r>
              <a:rPr lang="en-US" altLang="ja-JP" sz="1500" b="1" dirty="0"/>
              <a:t>B4</a:t>
            </a:r>
            <a:r>
              <a:rPr lang="ja-JP" altLang="en-US" sz="1500" b="1"/>
              <a:t> 三原寛寿</a:t>
            </a:r>
            <a:endParaRPr lang="en-US" altLang="ja-JP" sz="1500" b="1" dirty="0"/>
          </a:p>
          <a:p>
            <a:r>
              <a:rPr lang="en-US" altLang="ja-JP" sz="1500" b="1" dirty="0"/>
              <a:t>2019/12/13</a:t>
            </a:r>
            <a:endParaRPr lang="ja-JP" altLang="en-US" sz="15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93C03-17BF-BB4D-B406-992859E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エントロピー</a:t>
            </a:r>
            <a:r>
              <a:rPr kumimoji="1" lang="en-US" altLang="ja-JP" dirty="0"/>
              <a:t>(</a:t>
            </a:r>
            <a:r>
              <a:rPr kumimoji="1" lang="ja-JP" altLang="en-US"/>
              <a:t>情報量</a:t>
            </a:r>
            <a:r>
              <a:rPr kumimoji="1" lang="en-US" altLang="ja-JP" dirty="0"/>
              <a:t>)</a:t>
            </a:r>
            <a:r>
              <a:rPr kumimoji="1" lang="ja-JP" altLang="en-US"/>
              <a:t>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EDFEF0-3F4B-564A-884D-AC1653E7F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4048"/>
                <a:ext cx="9144000" cy="4795806"/>
              </a:xfrm>
            </p:spPr>
            <p:txBody>
              <a:bodyPr/>
              <a:lstStyle/>
              <a:p>
                <a:r>
                  <a:rPr kumimoji="1" lang="ja-JP" altLang="en-US"/>
                  <a:t>重さに偏りがあるほどエントロピーが小さくなる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ー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>
                    <a:ea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ja-JP" dirty="0"/>
                  <a:t>0</a:t>
                </a:r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は１から引いているので、偏りがあるほど信頼性があり</a:t>
                </a:r>
                <a:endParaRPr lang="en-US" altLang="ja-JP" dirty="0"/>
              </a:p>
              <a:p>
                <a:pPr lvl="1"/>
                <a:r>
                  <a:rPr lang="ja-JP" altLang="en-US"/>
                  <a:t>偏り大　→　重み大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EDFEF0-3F4B-564A-884D-AC1653E7F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4048"/>
                <a:ext cx="9144000" cy="4795806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2C4F29-300F-9A4A-B3D0-5E6DEB9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0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3760C7C-3755-044D-831E-960AD1C4D8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Sketch</a:t>
                </a:r>
                <a:r>
                  <a:rPr lang="ja-JP" altLang="en-US"/>
                  <a:t>に重さ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を取り込む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3760C7C-3755-044D-831E-960AD1C4D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28" t="-168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59AECA-202F-C648-B1D8-021326D3F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4048"/>
                <a:ext cx="9144000" cy="4795806"/>
              </a:xfrm>
            </p:spPr>
            <p:txBody>
              <a:bodyPr/>
              <a:lstStyle/>
              <a:p>
                <a:r>
                  <a:rPr lang="ja-JP" altLang="en-US"/>
                  <a:t>ハッシュ値</a:t>
                </a:r>
                <a:r>
                  <a:rPr lang="en-US" altLang="ja-JP" dirty="0"/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個準備</a:t>
                </a:r>
                <a:endParaRPr lang="en-US" altLang="ja-JP" dirty="0"/>
              </a:p>
              <a:p>
                <a:r>
                  <a:rPr lang="ja-JP" altLang="en-US"/>
                  <a:t>ハッシュ値に重さを取り入れる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の計算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CDF(</a:t>
                </a:r>
                <a:r>
                  <a:rPr lang="ja-JP" altLang="en-US"/>
                  <a:t>累積分布関数</a:t>
                </a:r>
                <a:r>
                  <a:rPr lang="en-US" altLang="ja-JP" dirty="0"/>
                  <a:t>)</a:t>
                </a:r>
                <a:r>
                  <a:rPr lang="ja-JP" altLang="en-US"/>
                  <a:t>を用いて、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/>
                  <a:t>=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kumimoji="1" lang="en-US" altLang="ja-JP" dirty="0"/>
                  <a:t>,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/>
                  <a:t>の式と簡略化</a:t>
                </a:r>
                <a:endParaRPr lang="en-US" altLang="ja-JP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ad>
                      <m:ra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g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　→　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59AECA-202F-C648-B1D8-021326D3F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4048"/>
                <a:ext cx="9144000" cy="4795806"/>
              </a:xfrm>
              <a:blipFill>
                <a:blip r:embed="rId4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11A13B-3EB1-FB4B-9EF7-E606C264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12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1A50D-1AFC-0D46-8B11-159B103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Dataset</a:t>
            </a:r>
            <a:r>
              <a:rPr lang="ja-JP" altLang="en-US"/>
              <a:t>の比較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A1BB6-67AD-7747-AC1C-990691E9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9DBC54BA-3397-894F-B70C-5A378233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7381" y="1324048"/>
            <a:ext cx="6932428" cy="47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8F248-658D-DB48-A90E-15489BA3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時間経過ごとの比較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BE54B-137B-9446-85A2-C64DE6F5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時間が経過しても正確さが落ちない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109497-C0A9-9443-9579-545E703D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632116-3FD4-9648-869D-00C02800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58" y="1816006"/>
            <a:ext cx="6108083" cy="43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1D494-A2DD-EA43-9D93-6264BBE5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Sketch</a:t>
            </a:r>
            <a:r>
              <a:rPr kumimoji="1" lang="ja-JP" altLang="en-US"/>
              <a:t>の長さを変えて比較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CE5E9-858D-244D-BAC6-475F8D9C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882F6B9-8B27-6049-9183-2A2D0885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838" y="1324048"/>
            <a:ext cx="6552962" cy="45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7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48491-9CB1-6D4F-B089-00065CF7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Runtime performance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17DB8-6CE5-1A48-8526-7CE2B64D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Sketch</a:t>
            </a:r>
            <a:r>
              <a:rPr kumimoji="1" lang="ja-JP" altLang="en-US"/>
              <a:t>の長さが変わっても、</a:t>
            </a:r>
            <a:r>
              <a:rPr kumimoji="1" lang="en-US" altLang="ja-JP" dirty="0"/>
              <a:t>performance</a:t>
            </a:r>
            <a:r>
              <a:rPr kumimoji="1" lang="ja-JP" altLang="en-US"/>
              <a:t>は落ちない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E3D0E4-2F04-034C-9091-D50C640A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52BC45-8311-6C41-BFC7-A01205A4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9" y="2121494"/>
            <a:ext cx="7940562" cy="35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11FBB-7820-3E43-B74D-94167ED8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87280C-71E6-FE4D-A236-E77F967D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kumimoji="1" lang="en-US" altLang="ja-JP" dirty="0"/>
              <a:t>Sketch</a:t>
            </a:r>
            <a:r>
              <a:rPr kumimoji="1" lang="ja-JP" altLang="en-US"/>
              <a:t>の技術を活用して、</a:t>
            </a:r>
            <a:r>
              <a:rPr kumimoji="1" lang="en-US" altLang="ja-JP" dirty="0"/>
              <a:t>LBSN</a:t>
            </a:r>
            <a:r>
              <a:rPr kumimoji="1" lang="ja-JP" altLang="en-US"/>
              <a:t>のユーザーアクティビティによる</a:t>
            </a:r>
            <a:r>
              <a:rPr kumimoji="1" lang="en-US" altLang="ja-JP" dirty="0"/>
              <a:t>labeling</a:t>
            </a:r>
            <a:r>
              <a:rPr kumimoji="1" lang="ja-JP" altLang="en-US"/>
              <a:t>を提案</a:t>
            </a:r>
            <a:endParaRPr kumimoji="1" lang="en-US" altLang="ja-JP" dirty="0"/>
          </a:p>
          <a:p>
            <a:pPr lvl="1"/>
            <a:r>
              <a:rPr lang="ja-JP" altLang="en-US"/>
              <a:t>アクティビティの訪れるパターンによって、重み付け</a:t>
            </a:r>
            <a:endParaRPr lang="en-US" altLang="ja-JP" dirty="0"/>
          </a:p>
          <a:p>
            <a:pPr lvl="1"/>
            <a:r>
              <a:rPr lang="ja-JP" altLang="en-US"/>
              <a:t>時間が経っても、精度を維持</a:t>
            </a:r>
            <a:endParaRPr lang="en-US" altLang="ja-JP" dirty="0"/>
          </a:p>
          <a:p>
            <a:pPr lvl="1"/>
            <a:r>
              <a:rPr lang="ja-JP" altLang="en-US"/>
              <a:t>今回の</a:t>
            </a:r>
            <a:r>
              <a:rPr lang="en-US" altLang="ja-JP" dirty="0"/>
              <a:t>Sketch</a:t>
            </a:r>
            <a:r>
              <a:rPr lang="ja-JP" altLang="en-US"/>
              <a:t>と重み付けは効果的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今後の研究方針</a:t>
            </a:r>
            <a:endParaRPr lang="en-US" altLang="ja-JP" dirty="0"/>
          </a:p>
          <a:p>
            <a:pPr lvl="1"/>
            <a:r>
              <a:rPr lang="en-US" altLang="ja-JP" dirty="0"/>
              <a:t>labeling</a:t>
            </a:r>
            <a:r>
              <a:rPr lang="ja-JP" altLang="ja-JP"/>
              <a:t>の精度をさらに向上させるために</a:t>
            </a:r>
            <a:r>
              <a:rPr lang="en-US" altLang="ja-JP" dirty="0"/>
              <a:t>SNS</a:t>
            </a:r>
            <a:r>
              <a:rPr lang="ja-JP" altLang="ja-JP"/>
              <a:t>を調査し、時間の経過</a:t>
            </a:r>
            <a:r>
              <a:rPr lang="ja-JP" altLang="en-US"/>
              <a:t>の問題</a:t>
            </a:r>
            <a:r>
              <a:rPr lang="ja-JP" altLang="ja-JP"/>
              <a:t>を検討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CF6D0F-87F1-2348-BFB2-466A17DC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4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2DF33-A4F2-554F-9396-49BD7C3B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85" y="274813"/>
            <a:ext cx="8025869" cy="1049235"/>
          </a:xfrm>
        </p:spPr>
        <p:txBody>
          <a:bodyPr/>
          <a:lstStyle/>
          <a:p>
            <a:r>
              <a:rPr kumimoji="1" lang="ja-JP" altLang="en-US"/>
              <a:t>論文情報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8EA78A-37B7-2D45-A8B2-2A9DCF6D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/>
              <a:t>タイトル</a:t>
            </a:r>
            <a:endParaRPr lang="en-US" altLang="ja-JP" b="1" dirty="0"/>
          </a:p>
          <a:p>
            <a:pPr lvl="1"/>
            <a:r>
              <a:rPr kumimoji="1" lang="en-US" altLang="ja-JP" dirty="0" err="1"/>
              <a:t>POIsketch</a:t>
            </a:r>
            <a:r>
              <a:rPr lang="en-US" altLang="ja-JP" dirty="0"/>
              <a:t>: Semantic Place Labeling over User Activity Streams</a:t>
            </a:r>
          </a:p>
          <a:p>
            <a:r>
              <a:rPr kumimoji="1" lang="ja-JP" altLang="en-US" b="1"/>
              <a:t>著者</a:t>
            </a:r>
            <a:endParaRPr kumimoji="1" lang="en-US" altLang="ja-JP" b="1" dirty="0"/>
          </a:p>
          <a:p>
            <a:pPr lvl="1"/>
            <a:r>
              <a:rPr lang="en-US" altLang="ja-JP" dirty="0" err="1"/>
              <a:t>Dingqi</a:t>
            </a:r>
            <a:r>
              <a:rPr lang="en-US" altLang="ja-JP" dirty="0"/>
              <a:t> Yang, Bin Li, Philippe </a:t>
            </a:r>
            <a:r>
              <a:rPr lang="en-US" altLang="ja-JP" dirty="0" err="1"/>
              <a:t>Cudre-Mauroux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F40DD2-4B98-784D-8BF7-CB799A51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1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37265-1087-A74D-BECF-65AEE83F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D5D736-4138-D449-BEFF-FE4B42FB2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位置情報アプリケーションにおいて、今はまだ情報がない場所に対して、情報を与える</a:t>
            </a:r>
            <a:r>
              <a:rPr kumimoji="1" lang="en-US" altLang="ja-JP" dirty="0"/>
              <a:t>(Labeling)</a:t>
            </a:r>
          </a:p>
          <a:p>
            <a:pPr lvl="1"/>
            <a:r>
              <a:rPr lang="en-US" altLang="ja-JP" dirty="0"/>
              <a:t>Bar</a:t>
            </a:r>
            <a:r>
              <a:rPr kumimoji="1" lang="ja-JP" altLang="en-US"/>
              <a:t>、</a:t>
            </a:r>
            <a:r>
              <a:rPr lang="en-US" altLang="ja-JP" dirty="0"/>
              <a:t>café</a:t>
            </a:r>
          </a:p>
          <a:p>
            <a:r>
              <a:rPr lang="ja-JP" altLang="en-US"/>
              <a:t>すでにラベル付けされた</a:t>
            </a:r>
            <a:r>
              <a:rPr lang="en-US" altLang="ja-JP" dirty="0"/>
              <a:t>POI(</a:t>
            </a:r>
            <a:r>
              <a:rPr lang="ja-JP" altLang="en-US"/>
              <a:t>地図の特定のポイント</a:t>
            </a:r>
            <a:r>
              <a:rPr lang="en-US" altLang="ja-JP" dirty="0"/>
              <a:t>)</a:t>
            </a:r>
            <a:r>
              <a:rPr lang="ja-JP" altLang="en-US"/>
              <a:t>との類似度を利用</a:t>
            </a:r>
            <a:endParaRPr lang="en-US" altLang="ja-JP" dirty="0"/>
          </a:p>
          <a:p>
            <a:pPr lvl="1"/>
            <a:r>
              <a:rPr lang="ja-JP" altLang="en-US"/>
              <a:t>今までの研究では過去のユーザーのアクティビティのログによって判断</a:t>
            </a:r>
            <a:endParaRPr lang="en-US" altLang="ja-JP" dirty="0"/>
          </a:p>
          <a:p>
            <a:pPr lvl="1"/>
            <a:r>
              <a:rPr lang="ja-JP" altLang="en-US"/>
              <a:t>正確さに欠ける</a:t>
            </a:r>
            <a:endParaRPr lang="en-US" altLang="ja-JP" dirty="0"/>
          </a:p>
          <a:p>
            <a:r>
              <a:rPr lang="ja-JP" altLang="en-US"/>
              <a:t>最新のアクティビティを更新することによって、正確さを上げていく</a:t>
            </a:r>
            <a:endParaRPr lang="en-US" altLang="ja-JP" dirty="0"/>
          </a:p>
          <a:p>
            <a:pPr lvl="1"/>
            <a:r>
              <a:rPr kumimoji="1" lang="en-US" altLang="ja-JP" dirty="0"/>
              <a:t>LBSNs(Location Based Social Networks)</a:t>
            </a:r>
            <a:r>
              <a:rPr kumimoji="1" lang="ja-JP" altLang="en-US"/>
              <a:t>を用いる。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CE8AC6-A9C2-544F-AB72-A9140545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4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D14CD-7AFD-C844-BBDC-8F15BE2A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F49C5-4875-4D46-B770-7DE8AB59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4048"/>
            <a:ext cx="9144000" cy="4795806"/>
          </a:xfrm>
        </p:spPr>
        <p:txBody>
          <a:bodyPr/>
          <a:lstStyle/>
          <a:p>
            <a:r>
              <a:rPr kumimoji="1" lang="ja-JP" altLang="en-US"/>
              <a:t>新しいデータが入ってくることに対して、常に大量のデータのアップデートが必要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Labeling</a:t>
            </a:r>
            <a:r>
              <a:rPr kumimoji="1" lang="ja-JP" altLang="en-US"/>
              <a:t>する時、ユーザーアクティビティの重さ</a:t>
            </a:r>
            <a:r>
              <a:rPr kumimoji="1" lang="en-US" altLang="ja-JP" dirty="0"/>
              <a:t>(</a:t>
            </a:r>
            <a:r>
              <a:rPr kumimoji="1" lang="ja-JP" altLang="en-US"/>
              <a:t>重要さ</a:t>
            </a:r>
            <a:r>
              <a:rPr kumimoji="1" lang="en-US" altLang="ja-JP" dirty="0"/>
              <a:t>)</a:t>
            </a:r>
            <a:r>
              <a:rPr kumimoji="1" lang="ja-JP" altLang="en-US"/>
              <a:t>が違うということ</a:t>
            </a:r>
            <a:endParaRPr kumimoji="1" lang="en-US" altLang="ja-JP" dirty="0"/>
          </a:p>
          <a:p>
            <a:pPr lvl="1"/>
            <a:r>
              <a:rPr lang="ja-JP" altLang="en-US"/>
              <a:t>ユーザーアクティビティ</a:t>
            </a:r>
            <a:r>
              <a:rPr lang="en-US" altLang="ja-JP" dirty="0"/>
              <a:t>=(</a:t>
            </a:r>
            <a:r>
              <a:rPr lang="en-US" altLang="ja-JP" dirty="0" err="1"/>
              <a:t>user,time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time=168=24×7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296AD4-8448-324F-9F36-CB3F5D74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77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EE7D3-9688-8F48-A332-DCE4E24C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Sketch</a:t>
            </a:r>
            <a:r>
              <a:rPr lang="ja-JP" altLang="en-US"/>
              <a:t>による近似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41CC6D0-2A98-D440-902D-47AF319F0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データ量が多いため、</a:t>
                </a:r>
                <a:r>
                  <a:rPr kumimoji="1" lang="en-US" altLang="ja-JP" dirty="0"/>
                  <a:t>Sketch</a:t>
                </a:r>
                <a:r>
                  <a:rPr kumimoji="1" lang="ja-JP" altLang="en-US"/>
                  <a:t>の技術を適用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en-US" altLang="ja-JP" dirty="0"/>
                  <a:t>Sketch</a:t>
                </a:r>
                <a:r>
                  <a:rPr lang="ja-JP" altLang="en-US"/>
                  <a:t>とは類似度計算を近似すること</a:t>
                </a:r>
                <a:r>
                  <a:rPr lang="en-US" altLang="ja-JP" dirty="0"/>
                  <a:t>	</a:t>
                </a:r>
              </a:p>
              <a:p>
                <a:pPr lvl="1"/>
                <a:r>
                  <a:rPr lang="ja-JP" altLang="en-US"/>
                  <a:t>今回は、</a:t>
                </a:r>
                <a:r>
                  <a:rPr lang="en-US" altLang="ja-JP" dirty="0"/>
                  <a:t>min-max similarity</a:t>
                </a:r>
                <a:r>
                  <a:rPr lang="ja-JP" altLang="en-US"/>
                  <a:t>を近似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r>
                  <a:rPr kumimoji="1" lang="en-US" altLang="ja-JP" dirty="0"/>
                  <a:t>min-max similarity</a:t>
                </a:r>
                <a:r>
                  <a:rPr kumimoji="1" lang="ja-JP" altLang="en-US"/>
                  <a:t>とは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ベクトル</a:t>
                </a:r>
                <a:r>
                  <a:rPr lang="en-US" altLang="ja-JP" dirty="0" err="1"/>
                  <a:t>Va</a:t>
                </a:r>
                <a:r>
                  <a:rPr lang="ja-JP" altLang="en-US"/>
                  <a:t>と</a:t>
                </a:r>
                <a:r>
                  <a:rPr lang="en-US" altLang="ja-JP" dirty="0" err="1"/>
                  <a:t>Vb</a:t>
                </a:r>
                <a:r>
                  <a:rPr lang="ja-JP" altLang="en-US"/>
                  <a:t>に対する類似度　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𝑆𝑖𝑚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𝑀𝑀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𝑆𝑖𝑚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𝑀𝑀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dirty="0"/>
                  <a:t> : Sketch</a:t>
                </a:r>
                <a:r>
                  <a:rPr lang="ja-JP" altLang="en-US"/>
                  <a:t>した値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41CC6D0-2A98-D440-902D-47AF319F0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3" b="-1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59EBE9-180A-E848-AB79-4F7119FA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97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CAB55-3E19-014B-A4B9-3976FA2F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Sketch</a:t>
            </a:r>
            <a:r>
              <a:rPr lang="ja-JP" altLang="en-US"/>
              <a:t>の</a:t>
            </a:r>
            <a:r>
              <a:rPr kumimoji="1" lang="ja-JP" altLang="en-US"/>
              <a:t>作成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EC5ECC-14B4-F247-B076-565780D15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1,…,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/>
                  <a:t>ランダムな値</a:t>
                </a:r>
                <a:r>
                  <a:rPr kumimoji="1" lang="en-US" altLang="ja-JP" dirty="0"/>
                  <a:t>(0,1)</a:t>
                </a:r>
                <a:r>
                  <a:rPr kumimoji="1" lang="ja-JP" altLang="en-US"/>
                  <a:t>を割り当て、最小値を選択</a:t>
                </a:r>
                <a:endParaRPr kumimoji="1" lang="en-US" altLang="ja-JP" dirty="0"/>
              </a:p>
              <a:p>
                <a:pPr lvl="1"/>
                <a:r>
                  <a:rPr lang="en-US" altLang="ja-JP" dirty="0" err="1"/>
                  <a:t>i</a:t>
                </a:r>
                <a:r>
                  <a:rPr lang="en-US" altLang="ja-JP" dirty="0"/>
                  <a:t> : </a:t>
                </a:r>
                <a:r>
                  <a:rPr lang="ja-JP" altLang="en-US"/>
                  <a:t>ユーザーアクティビティ</a:t>
                </a:r>
                <a:r>
                  <a:rPr lang="en-US" altLang="ja-JP" dirty="0"/>
                  <a:t>, f : </a:t>
                </a:r>
                <a:r>
                  <a:rPr lang="ja-JP" altLang="en-US"/>
                  <a:t>訪れた回数</a:t>
                </a:r>
                <a:r>
                  <a:rPr lang="en-US" altLang="ja-JP" dirty="0"/>
                  <a:t>, j : </a:t>
                </a:r>
                <a:r>
                  <a:rPr lang="ja-JP" altLang="en-US"/>
                  <a:t>ハッシュ関数の数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EC5ECC-14B4-F247-B076-565780D15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47CF96-F3D1-3E46-8F75-74ED359D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9687AB-2470-4442-848D-B5BD67082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3" y="2976087"/>
            <a:ext cx="7861193" cy="29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A59B9-A74E-C74E-9BA2-3150010F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Sketch</a:t>
            </a:r>
            <a:r>
              <a:rPr kumimoji="1" lang="ja-JP" altLang="en-US"/>
              <a:t>の更新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4CA1D-123E-584B-951B-6E3DD6EF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518CD8A-2996-EF41-B875-FD265657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3" y="2601883"/>
            <a:ext cx="8655013" cy="2971902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3D7CAA7-751B-7347-BFFB-2323CD3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新しく入ってきたデータが最小値であれば</a:t>
            </a:r>
            <a:r>
              <a:rPr lang="en-US" altLang="ja-JP" dirty="0"/>
              <a:t>Sketch</a:t>
            </a:r>
            <a:r>
              <a:rPr lang="ja-JP" altLang="en-US"/>
              <a:t>を更新</a:t>
            </a:r>
          </a:p>
        </p:txBody>
      </p:sp>
    </p:spTree>
    <p:extLst>
      <p:ext uri="{BB962C8B-B14F-4D97-AF65-F5344CB8AC3E}">
        <p14:creationId xmlns:p14="http://schemas.microsoft.com/office/powerpoint/2010/main" val="416778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91A1A-FFE2-6943-8082-421EAB6E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重み付け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31D6B03-8952-2D4C-A303-37C819213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4048"/>
                <a:ext cx="9144000" cy="4795806"/>
              </a:xfrm>
            </p:spPr>
            <p:txBody>
              <a:bodyPr/>
              <a:lstStyle/>
              <a:p>
                <a:r>
                  <a:rPr kumimoji="1" lang="ja-JP" altLang="en-US"/>
                  <a:t>ユーザーアクティビティに重みをつける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頻度の多いユーザーほど重みをつける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重みをつけての類似度計算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:</a:t>
                </a:r>
                <a:r>
                  <a:rPr lang="ja-JP" altLang="en-US"/>
                  <a:t>ユーザーアクティビティ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の重さ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𝑆𝑖𝑚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𝑊𝑀𝑀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・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・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31D6B03-8952-2D4C-A303-37C819213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4048"/>
                <a:ext cx="9144000" cy="4795806"/>
              </a:xfr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76F76C-1D8E-D44D-B4B4-63EB65B7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29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CAE102F-FBE6-F748-9796-60C893AB7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重さ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の計算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CAE102F-FBE6-F748-9796-60C893AB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28" t="-144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D2B23DC-F4DB-5043-9241-1AE9189F1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4048"/>
                <a:ext cx="9144000" cy="48024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ja-JP" dirty="0"/>
                  <a:t> : </a:t>
                </a:r>
                <a:r>
                  <a:rPr lang="ja-JP" altLang="en-US"/>
                  <a:t>場所を表すキーワードの集合</a:t>
                </a:r>
                <a:r>
                  <a:rPr lang="en-US" altLang="ja-JP" dirty="0"/>
                  <a:t>(</a:t>
                </a:r>
                <a:r>
                  <a:rPr lang="ja-JP" altLang="en-US"/>
                  <a:t>キーワード全体</a:t>
                </a:r>
                <a:r>
                  <a:rPr lang="en-US" altLang="ja-JP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: </a:t>
                </a:r>
                <a:r>
                  <a:rPr lang="ja-JP" altLang="en-US"/>
                  <a:t>アクティビティ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dirty="0"/>
                  <a:t>POI(</a:t>
                </a:r>
                <a:r>
                  <a:rPr lang="ja-JP" altLang="en-US"/>
                  <a:t>ある地点</a:t>
                </a:r>
                <a:r>
                  <a:rPr lang="en-US" altLang="ja-JP" dirty="0"/>
                  <a:t>)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/>
                  <a:t>としてラベルされている確率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m:rPr>
                        <m:brk m:alnAt="9"/>
                      </m:rP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ja-JP" altLang="en-US"/>
                  <a:t>は負の値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の計算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ja-JP" altLang="en-US"/>
                  <a:t>は、アクティビティの頻度の記録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9"/>
                                </m:rP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 sz="1800" dirty="0">
                  <a:latin typeface="Cambria Math" panose="02040503050406030204" pitchFamily="18" charset="0"/>
                </a:endParaRPr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D2B23DC-F4DB-5043-9241-1AE9189F1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4048"/>
                <a:ext cx="9144000" cy="4802432"/>
              </a:xfrm>
              <a:blipFill>
                <a:blip r:embed="rId4"/>
                <a:stretch>
                  <a:fillRect l="-833" b="-12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22714B-7BD6-DC42-9127-1CCC0E68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605998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3298</TotalTime>
  <Words>990</Words>
  <Application>Microsoft Macintosh PowerPoint</Application>
  <PresentationFormat>画面に合わせる (4:3)</PresentationFormat>
  <Paragraphs>140</Paragraphs>
  <Slides>16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Century Gothic</vt:lpstr>
      <vt:lpstr>Wingdings</vt:lpstr>
      <vt:lpstr>ギャラリー</vt:lpstr>
      <vt:lpstr>輪行発表</vt:lpstr>
      <vt:lpstr>論文情報</vt:lpstr>
      <vt:lpstr>概要</vt:lpstr>
      <vt:lpstr>課題</vt:lpstr>
      <vt:lpstr>Sketchによる近似</vt:lpstr>
      <vt:lpstr>Sketchの作成</vt:lpstr>
      <vt:lpstr>Sketchの更新</vt:lpstr>
      <vt:lpstr>重み付け</vt:lpstr>
      <vt:lpstr>重さW_iの計算</vt:lpstr>
      <vt:lpstr>エントロピー(情報量)の計算</vt:lpstr>
      <vt:lpstr>Sketchに重さWを取り込む</vt:lpstr>
      <vt:lpstr>Datasetの比較 </vt:lpstr>
      <vt:lpstr>時間経過ごとの比較</vt:lpstr>
      <vt:lpstr>Sketchの長さを変えて比較</vt:lpstr>
      <vt:lpstr>Runtime performance</vt:lpstr>
      <vt:lpstr>まとめ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42</cp:revision>
  <dcterms:created xsi:type="dcterms:W3CDTF">2019-10-09T07:40:24Z</dcterms:created>
  <dcterms:modified xsi:type="dcterms:W3CDTF">2022-01-11T09:56:51Z</dcterms:modified>
</cp:coreProperties>
</file>