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25"/>
  </p:notesMasterIdLst>
  <p:sldIdLst>
    <p:sldId id="256" r:id="rId2"/>
    <p:sldId id="282" r:id="rId3"/>
    <p:sldId id="284" r:id="rId4"/>
    <p:sldId id="285" r:id="rId5"/>
    <p:sldId id="292" r:id="rId6"/>
    <p:sldId id="286" r:id="rId7"/>
    <p:sldId id="287" r:id="rId8"/>
    <p:sldId id="294" r:id="rId9"/>
    <p:sldId id="288" r:id="rId10"/>
    <p:sldId id="289" r:id="rId11"/>
    <p:sldId id="290" r:id="rId12"/>
    <p:sldId id="272" r:id="rId13"/>
    <p:sldId id="281" r:id="rId14"/>
    <p:sldId id="259" r:id="rId15"/>
    <p:sldId id="261" r:id="rId16"/>
    <p:sldId id="274" r:id="rId17"/>
    <p:sldId id="262" r:id="rId18"/>
    <p:sldId id="263" r:id="rId19"/>
    <p:sldId id="280" r:id="rId20"/>
    <p:sldId id="265" r:id="rId21"/>
    <p:sldId id="275" r:id="rId22"/>
    <p:sldId id="268" r:id="rId23"/>
    <p:sldId id="269"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45"/>
    <p:restoredTop sz="79161"/>
  </p:normalViewPr>
  <p:slideViewPr>
    <p:cSldViewPr snapToGrid="0" snapToObjects="1">
      <p:cViewPr varScale="1">
        <p:scale>
          <a:sx n="102" d="100"/>
          <a:sy n="102" d="100"/>
        </p:scale>
        <p:origin x="1888"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5"/>
          <c:order val="0"/>
          <c:tx>
            <c:v>提案手法</c:v>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Sheet1!$E$8:$J$8</c:f>
              <c:numCache>
                <c:formatCode>General</c:formatCode>
                <c:ptCount val="6"/>
                <c:pt idx="0">
                  <c:v>0</c:v>
                </c:pt>
                <c:pt idx="1">
                  <c:v>0.2</c:v>
                </c:pt>
                <c:pt idx="2">
                  <c:v>0.4</c:v>
                </c:pt>
                <c:pt idx="3">
                  <c:v>0.6</c:v>
                </c:pt>
                <c:pt idx="4">
                  <c:v>0.8</c:v>
                </c:pt>
                <c:pt idx="5">
                  <c:v>1</c:v>
                </c:pt>
              </c:numCache>
            </c:numRef>
          </c:cat>
          <c:val>
            <c:numRef>
              <c:f>Sheet1!$E$21:$J$21</c:f>
              <c:numCache>
                <c:formatCode>General</c:formatCode>
                <c:ptCount val="6"/>
                <c:pt idx="0">
                  <c:v>1.6049959999999999</c:v>
                </c:pt>
                <c:pt idx="1">
                  <c:v>1.6180480000000004</c:v>
                </c:pt>
                <c:pt idx="2">
                  <c:v>1.5904639999999999</c:v>
                </c:pt>
                <c:pt idx="3">
                  <c:v>1.5807059999999999</c:v>
                </c:pt>
                <c:pt idx="4">
                  <c:v>1.4432779999999998</c:v>
                </c:pt>
                <c:pt idx="5">
                  <c:v>1.441338</c:v>
                </c:pt>
              </c:numCache>
            </c:numRef>
          </c:val>
          <c:smooth val="0"/>
          <c:extLst>
            <c:ext xmlns:c16="http://schemas.microsoft.com/office/drawing/2014/chart" uri="{C3380CC4-5D6E-409C-BE32-E72D297353CC}">
              <c16:uniqueId val="{00000000-4BFD-5C49-9341-B8CE4DD240EA}"/>
            </c:ext>
          </c:extLst>
        </c:ser>
        <c:ser>
          <c:idx val="0"/>
          <c:order val="1"/>
          <c:tx>
            <c:v>Baseline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Sheet1!$E$8:$J$8</c:f>
              <c:numCache>
                <c:formatCode>General</c:formatCode>
                <c:ptCount val="6"/>
                <c:pt idx="0">
                  <c:v>0</c:v>
                </c:pt>
                <c:pt idx="1">
                  <c:v>0.2</c:v>
                </c:pt>
                <c:pt idx="2">
                  <c:v>0.4</c:v>
                </c:pt>
                <c:pt idx="3">
                  <c:v>0.6</c:v>
                </c:pt>
                <c:pt idx="4">
                  <c:v>0.8</c:v>
                </c:pt>
                <c:pt idx="5">
                  <c:v>1</c:v>
                </c:pt>
              </c:numCache>
            </c:numRef>
          </c:cat>
          <c:val>
            <c:numRef>
              <c:f>Sheet1!$E$14:$J$14</c:f>
              <c:numCache>
                <c:formatCode>General</c:formatCode>
                <c:ptCount val="6"/>
                <c:pt idx="0">
                  <c:v>6.1240180000000004</c:v>
                </c:pt>
                <c:pt idx="1">
                  <c:v>6.1313420000000001</c:v>
                </c:pt>
                <c:pt idx="2">
                  <c:v>6.0279579999999999</c:v>
                </c:pt>
                <c:pt idx="3">
                  <c:v>5.8760779999999997</c:v>
                </c:pt>
                <c:pt idx="4">
                  <c:v>5.6504219999999998</c:v>
                </c:pt>
                <c:pt idx="5">
                  <c:v>5.1602580000000007</c:v>
                </c:pt>
              </c:numCache>
            </c:numRef>
          </c:val>
          <c:smooth val="0"/>
          <c:extLst>
            <c:ext xmlns:c16="http://schemas.microsoft.com/office/drawing/2014/chart" uri="{C3380CC4-5D6E-409C-BE32-E72D297353CC}">
              <c16:uniqueId val="{00000001-4BFD-5C49-9341-B8CE4DD240EA}"/>
            </c:ext>
          </c:extLst>
        </c:ser>
        <c:dLbls>
          <c:showLegendKey val="0"/>
          <c:showVal val="0"/>
          <c:showCatName val="0"/>
          <c:showSerName val="0"/>
          <c:showPercent val="0"/>
          <c:showBubbleSize val="0"/>
        </c:dLbls>
        <c:marker val="1"/>
        <c:smooth val="0"/>
        <c:axId val="2022265231"/>
        <c:axId val="1981005679"/>
      </c:lineChart>
      <c:catAx>
        <c:axId val="2022265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1005679"/>
        <c:crosses val="autoZero"/>
        <c:auto val="1"/>
        <c:lblAlgn val="ctr"/>
        <c:lblOffset val="100"/>
        <c:noMultiLvlLbl val="0"/>
      </c:catAx>
      <c:valAx>
        <c:axId val="198100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222652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CAFDE-B2B3-834E-956B-C77D518E30FD}" type="datetimeFigureOut">
              <a:rPr kumimoji="1" lang="ja-JP" altLang="en-US" smtClean="0"/>
              <a:t>2022/2/3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66B8A-B6C4-1C42-80A4-9748D3F9667D}" type="slidenum">
              <a:rPr kumimoji="1" lang="ja-JP" altLang="en-US" smtClean="0"/>
              <a:t>‹#›</a:t>
            </a:fld>
            <a:endParaRPr kumimoji="1" lang="ja-JP" altLang="en-US"/>
          </a:p>
        </p:txBody>
      </p:sp>
    </p:spTree>
    <p:extLst>
      <p:ext uri="{BB962C8B-B14F-4D97-AF65-F5344CB8AC3E}">
        <p14:creationId xmlns:p14="http://schemas.microsoft.com/office/powerpoint/2010/main" val="14119858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古賀研究室　三原です。</a:t>
            </a:r>
            <a:endParaRPr kumimoji="1" lang="en-US" altLang="ja-JP" dirty="0"/>
          </a:p>
          <a:p>
            <a:r>
              <a:rPr kumimoji="1" lang="ja-JP" altLang="en-US"/>
              <a:t>私が発表する研究は、時間と共に変化する多重集合に対する</a:t>
            </a:r>
            <a:r>
              <a:rPr kumimoji="1" lang="en-US" altLang="ja-JP" dirty="0"/>
              <a:t>min-hash</a:t>
            </a:r>
            <a:r>
              <a:rPr kumimoji="1" lang="ja-JP" altLang="en-US"/>
              <a:t>の高速計算です。</a:t>
            </a: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a:t>
            </a:fld>
            <a:endParaRPr kumimoji="1" lang="ja-JP" altLang="en-US"/>
          </a:p>
        </p:txBody>
      </p:sp>
    </p:spTree>
    <p:extLst>
      <p:ext uri="{BB962C8B-B14F-4D97-AF65-F5344CB8AC3E}">
        <p14:creationId xmlns:p14="http://schemas.microsoft.com/office/powerpoint/2010/main" val="810238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このように何度も類似度を再計算することは、多くの時間が必要となりますが、再計算を減らすために、</a:t>
            </a:r>
            <a:r>
              <a:rPr kumimoji="1" lang="en-US" altLang="ja-JP" dirty="0" err="1"/>
              <a:t>Datar</a:t>
            </a:r>
            <a:r>
              <a:rPr kumimoji="1" lang="ja-JP" altLang="en-US"/>
              <a:t>らが提案した手法を紹介します。</a:t>
            </a:r>
            <a:endParaRPr kumimoji="1" lang="en-US" altLang="ja-JP" dirty="0"/>
          </a:p>
          <a:p>
            <a:r>
              <a:rPr kumimoji="1" lang="en-US" altLang="ja-JP" dirty="0" err="1"/>
              <a:t>Datar</a:t>
            </a:r>
            <a:r>
              <a:rPr kumimoji="1" lang="ja-JP" altLang="en-US"/>
              <a:t>らは時間と共に変化する集合に対するハッシュ値更新を効率よく行う方法を提案しました．だたーる</a:t>
            </a:r>
            <a:endParaRPr kumimoji="1" lang="en-US" altLang="ja-JP" dirty="0"/>
          </a:p>
          <a:p>
            <a:endParaRPr kumimoji="1" lang="en-US" altLang="ja-JP" dirty="0"/>
          </a:p>
          <a:p>
            <a:r>
              <a:rPr kumimoji="1" lang="en-US" altLang="ja-JP" dirty="0" err="1"/>
              <a:t>Datar</a:t>
            </a:r>
            <a:r>
              <a:rPr kumimoji="1" lang="ja-JP" altLang="en-US"/>
              <a:t>らの方法は、将来的に最小値になり得ない要素を削除し、残りを最小値の候補集合である</a:t>
            </a:r>
            <a:r>
              <a:rPr kumimoji="1" lang="en-US" altLang="ja-JP" dirty="0" err="1"/>
              <a:t>Minlist</a:t>
            </a:r>
            <a:r>
              <a:rPr kumimoji="1" lang="ja-JP" altLang="en-US"/>
              <a:t>で管理するという方法です。</a:t>
            </a:r>
            <a:endParaRPr kumimoji="1" lang="en-US" altLang="ja-JP" dirty="0"/>
          </a:p>
          <a:p>
            <a:endParaRPr kumimoji="1" lang="en-US" altLang="ja-JP" dirty="0"/>
          </a:p>
          <a:p>
            <a:r>
              <a:rPr kumimoji="1" lang="ja-JP" altLang="en-US"/>
              <a:t>例を用いて，説明すると，スライディングウインドウの要素</a:t>
            </a:r>
            <a:r>
              <a:rPr kumimoji="1" lang="en-US" altLang="ja-JP" dirty="0" err="1"/>
              <a:t>g,x</a:t>
            </a:r>
            <a:r>
              <a:rPr kumimoji="1" lang="ja-JP" altLang="en-US"/>
              <a:t>に注目し，この部分の割り当て値は</a:t>
            </a:r>
            <a:r>
              <a:rPr kumimoji="1" lang="en-US" altLang="ja-JP" dirty="0"/>
              <a:t>2</a:t>
            </a:r>
            <a:r>
              <a:rPr kumimoji="1" lang="ja-JP" altLang="en-US"/>
              <a:t>と</a:t>
            </a:r>
            <a:r>
              <a:rPr kumimoji="1" lang="en-US" altLang="ja-JP" dirty="0"/>
              <a:t>7</a:t>
            </a:r>
            <a:r>
              <a:rPr kumimoji="1" lang="ja-JP" altLang="en-US"/>
              <a:t>ですが，後ろに</a:t>
            </a:r>
            <a:r>
              <a:rPr kumimoji="1" lang="en-US" altLang="ja-JP" dirty="0"/>
              <a:t>1</a:t>
            </a:r>
            <a:r>
              <a:rPr kumimoji="1" lang="ja-JP" altLang="en-US"/>
              <a:t>があるため，今後，最小値になることはなく，必要ありません．同じように，図の赤色の部分は必要なく，逆に残った黒色の部分を最小値の候補集合として，保持します．</a:t>
            </a:r>
            <a:endParaRPr kumimoji="1" lang="en-US" altLang="ja-JP" dirty="0"/>
          </a:p>
          <a:p>
            <a:endParaRPr kumimoji="1" lang="en-US" altLang="ja-JP" dirty="0"/>
          </a:p>
          <a:p>
            <a:endParaRPr kumimoji="1" lang="en-US" altLang="ja-JP" dirty="0"/>
          </a:p>
          <a:p>
            <a:r>
              <a:rPr kumimoji="1" lang="ja-JP" altLang="en-US"/>
              <a:t>このように作った</a:t>
            </a:r>
            <a:r>
              <a:rPr kumimoji="1" lang="en-US" altLang="ja-JP" dirty="0"/>
              <a:t>Minlist</a:t>
            </a:r>
            <a:r>
              <a:rPr kumimoji="1" lang="ja-JP" altLang="en-US"/>
              <a:t>の最小値がハッシュ値となり，</a:t>
            </a:r>
            <a:r>
              <a:rPr kumimoji="1" lang="en-US" altLang="ja-JP" dirty="0" err="1"/>
              <a:t>Minlist</a:t>
            </a:r>
            <a:r>
              <a:rPr kumimoji="1" lang="ja-JP" altLang="en-US"/>
              <a:t>の要素はスライディングウインドウより少なくなるため，高速に計算することができます．</a:t>
            </a:r>
            <a:endParaRPr kumimoji="1" lang="en-US" altLang="ja-JP" dirty="0"/>
          </a:p>
          <a:p>
            <a:r>
              <a:rPr kumimoji="1" lang="ja-JP" altLang="en-US"/>
              <a:t>しかし，この</a:t>
            </a:r>
            <a:r>
              <a:rPr kumimoji="1" lang="en-US" altLang="ja-JP" dirty="0" err="1"/>
              <a:t>Datar</a:t>
            </a:r>
            <a:r>
              <a:rPr kumimoji="1" lang="ja-JP" altLang="en-US"/>
              <a:t>らの手法は通常の集合では、とても高速に動くアルゴリズムですが、多重集合を取り扱うことができないです。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17</a:t>
            </a:fld>
            <a:endParaRPr kumimoji="1" lang="ja-JP" altLang="en-US"/>
          </a:p>
        </p:txBody>
      </p:sp>
    </p:spTree>
    <p:extLst>
      <p:ext uri="{BB962C8B-B14F-4D97-AF65-F5344CB8AC3E}">
        <p14:creationId xmlns:p14="http://schemas.microsoft.com/office/powerpoint/2010/main" val="2160005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そこで、本研究の目的は先ほど説明した</a:t>
            </a:r>
            <a:r>
              <a:rPr kumimoji="1" lang="en-US" altLang="ja-JP" dirty="0" err="1"/>
              <a:t>Datar</a:t>
            </a:r>
            <a:r>
              <a:rPr kumimoji="1" lang="ja-JP" altLang="en-US"/>
              <a:t>らによる動的に変化する集合に対してのハッシュ値更新のアルゴリズムを動的多重集合に拡張することです．</a:t>
            </a:r>
            <a:endParaRPr kumimoji="1" lang="en-US" altLang="ja-JP" dirty="0"/>
          </a:p>
          <a:p>
            <a:r>
              <a:rPr kumimoji="1" lang="en-US" altLang="ja-JP" dirty="0" err="1"/>
              <a:t>Datar</a:t>
            </a:r>
            <a:r>
              <a:rPr kumimoji="1" lang="ja-JP" altLang="en-US"/>
              <a:t>らの手法を単純拡張するには、</a:t>
            </a:r>
            <a:r>
              <a:rPr kumimoji="1" lang="en-US" altLang="ja-JP" dirty="0"/>
              <a:t>2</a:t>
            </a:r>
            <a:r>
              <a:rPr kumimoji="1" lang="ja-JP" altLang="en-US"/>
              <a:t>つの問題があります。一つ目は、</a:t>
            </a:r>
            <a:r>
              <a:rPr kumimoji="1" lang="en-US" altLang="ja-JP" dirty="0"/>
              <a:t>Minlist</a:t>
            </a:r>
            <a:r>
              <a:rPr kumimoji="1" lang="ja-JP" altLang="en-US"/>
              <a:t>内に、同一要素が出現し、</a:t>
            </a:r>
            <a:r>
              <a:rPr kumimoji="1" lang="en-US" altLang="ja-JP" dirty="0"/>
              <a:t>Minlist</a:t>
            </a:r>
            <a:r>
              <a:rPr kumimoji="1" lang="ja-JP" altLang="en-US"/>
              <a:t>が長くなることです。</a:t>
            </a:r>
            <a:r>
              <a:rPr kumimoji="1" lang="en-US" altLang="ja-JP" dirty="0"/>
              <a:t>2</a:t>
            </a:r>
            <a:r>
              <a:rPr kumimoji="1" lang="ja-JP" altLang="en-US"/>
              <a:t>つ目は、割り当て値の変化により、最小値が変わる可能性があり、最小値になるかどうかの判断が難しくなるという点です。</a:t>
            </a:r>
            <a:endParaRPr kumimoji="1" lang="en-US" altLang="ja-JP" dirty="0"/>
          </a:p>
          <a:p>
            <a:endParaRPr kumimoji="1" lang="en-US" altLang="ja-JP" dirty="0"/>
          </a:p>
          <a:p>
            <a:r>
              <a:rPr kumimoji="1" lang="ja-JP" altLang="en-US"/>
              <a:t>例えば、右下の図のように、時刻</a:t>
            </a:r>
            <a:r>
              <a:rPr kumimoji="1" lang="en-US" altLang="ja-JP" dirty="0"/>
              <a:t>t=0</a:t>
            </a:r>
            <a:r>
              <a:rPr kumimoji="1" lang="ja-JP" altLang="en-US"/>
              <a:t>のとき、</a:t>
            </a:r>
            <a:r>
              <a:rPr kumimoji="1" lang="en-US" altLang="ja-JP" dirty="0"/>
              <a:t>b</a:t>
            </a:r>
            <a:r>
              <a:rPr kumimoji="1" lang="ja-JP" altLang="en-US"/>
              <a:t>が</a:t>
            </a:r>
            <a:r>
              <a:rPr kumimoji="1" lang="en-US" altLang="ja-JP" dirty="0"/>
              <a:t>2</a:t>
            </a:r>
            <a:r>
              <a:rPr kumimoji="1" lang="ja-JP" altLang="en-US"/>
              <a:t>つあるが、</a:t>
            </a:r>
            <a:r>
              <a:rPr kumimoji="1" lang="en-US" altLang="ja-JP" dirty="0"/>
              <a:t>t=3</a:t>
            </a:r>
            <a:r>
              <a:rPr kumimoji="1" lang="ja-JP" altLang="en-US"/>
              <a:t>のときに、</a:t>
            </a:r>
            <a:r>
              <a:rPr kumimoji="1" lang="en-US" altLang="ja-JP" dirty="0"/>
              <a:t>1</a:t>
            </a:r>
            <a:r>
              <a:rPr kumimoji="1" lang="ja-JP" altLang="en-US"/>
              <a:t>つ抜け、スライディングウインドウに</a:t>
            </a:r>
            <a:r>
              <a:rPr kumimoji="1" lang="en-US" altLang="ja-JP" dirty="0"/>
              <a:t>1</a:t>
            </a:r>
            <a:r>
              <a:rPr kumimoji="1" lang="ja-JP" altLang="en-US"/>
              <a:t>つになる場合、</a:t>
            </a:r>
            <a:r>
              <a:rPr kumimoji="1" lang="en-US" altLang="ja-JP" dirty="0"/>
              <a:t>2</a:t>
            </a:r>
            <a:r>
              <a:rPr kumimoji="1" lang="ja-JP" altLang="en-US"/>
              <a:t>つ目の</a:t>
            </a:r>
            <a:r>
              <a:rPr kumimoji="1" lang="en-US" altLang="ja-JP" dirty="0"/>
              <a:t>b</a:t>
            </a:r>
            <a:r>
              <a:rPr kumimoji="1" lang="ja-JP" altLang="en-US"/>
              <a:t>の割り当て値は、</a:t>
            </a:r>
            <a:r>
              <a:rPr kumimoji="1" lang="en-US" altLang="ja-JP" dirty="0"/>
              <a:t>10-&gt;15</a:t>
            </a:r>
            <a:r>
              <a:rPr kumimoji="1" lang="ja-JP" altLang="en-US"/>
              <a:t>と変わります。このように変わることで、割り当て値</a:t>
            </a:r>
            <a:r>
              <a:rPr kumimoji="1" lang="en-US" altLang="ja-JP" dirty="0"/>
              <a:t>12</a:t>
            </a:r>
            <a:r>
              <a:rPr kumimoji="1" lang="ja-JP" altLang="en-US"/>
              <a:t>である</a:t>
            </a:r>
            <a:r>
              <a:rPr kumimoji="1" lang="en-US" altLang="ja-JP" dirty="0"/>
              <a:t>a</a:t>
            </a:r>
            <a:r>
              <a:rPr kumimoji="1" lang="ja-JP" altLang="en-US"/>
              <a:t>は、通常の集合に対する</a:t>
            </a:r>
            <a:r>
              <a:rPr kumimoji="1" lang="en-US" altLang="ja-JP" dirty="0" err="1"/>
              <a:t>Datar</a:t>
            </a:r>
            <a:r>
              <a:rPr kumimoji="1" lang="ja-JP" altLang="en-US"/>
              <a:t>の手法では最小値になり得ないため、</a:t>
            </a:r>
            <a:r>
              <a:rPr kumimoji="1" lang="en-US" altLang="ja-JP" dirty="0"/>
              <a:t>t=0</a:t>
            </a:r>
            <a:r>
              <a:rPr kumimoji="1" lang="ja-JP" altLang="en-US"/>
              <a:t>で消せますが、</a:t>
            </a:r>
            <a:r>
              <a:rPr kumimoji="1" lang="en-US" altLang="ja-JP" dirty="0"/>
              <a:t>b</a:t>
            </a:r>
            <a:r>
              <a:rPr kumimoji="1" lang="ja-JP" altLang="en-US"/>
              <a:t>が変わり、最小値になる可能性があるため、最小値の候補から消せなくなるという問題が起きます。</a:t>
            </a:r>
            <a:endParaRPr kumimoji="1" lang="en-US" altLang="ja-JP" dirty="0"/>
          </a:p>
          <a:p>
            <a:endParaRPr kumimoji="1" lang="en-US" altLang="ja-JP" dirty="0"/>
          </a:p>
          <a:p>
            <a:r>
              <a:rPr kumimoji="1" lang="ja-JP" altLang="en-US"/>
              <a:t>＊</a:t>
            </a:r>
            <a:r>
              <a:rPr kumimoji="1" lang="en-US" altLang="ja-JP" dirty="0" err="1"/>
              <a:t>Datar</a:t>
            </a:r>
            <a:r>
              <a:rPr kumimoji="1" lang="ja-JP" altLang="en-US"/>
              <a:t>のハッシュ値更新アルゴリズムを多重集合へ拡張</a:t>
            </a:r>
            <a:endParaRPr kumimoji="1" lang="en-US" altLang="ja-JP" dirty="0"/>
          </a:p>
          <a:p>
            <a:r>
              <a:rPr kumimoji="1" lang="en-US" altLang="ja-JP" dirty="0"/>
              <a:t>B</a:t>
            </a:r>
            <a:r>
              <a:rPr kumimoji="1" lang="ja-JP" altLang="en-US"/>
              <a:t>が</a:t>
            </a:r>
            <a:r>
              <a:rPr kumimoji="1" lang="en-US" altLang="ja-JP" dirty="0"/>
              <a:t>15</a:t>
            </a:r>
            <a:r>
              <a:rPr kumimoji="1" lang="ja-JP" altLang="en-US"/>
              <a:t>から１０に変化する→言葉で書く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多重集合になると将来的に最小値になるかの判定が難しい→割り当て値が変化するから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Datar</a:t>
            </a:r>
            <a:r>
              <a:rPr kumimoji="1" lang="ja-JP" altLang="en-US"/>
              <a:t>の手法を拡張する難しさ</a:t>
            </a:r>
            <a:endParaRPr kumimoji="1" lang="en-US" altLang="ja-JP" dirty="0"/>
          </a:p>
          <a:p>
            <a:r>
              <a:rPr kumimoji="1" lang="en-US" altLang="ja-JP" dirty="0"/>
              <a:t>A</a:t>
            </a:r>
            <a:r>
              <a:rPr kumimoji="1" lang="ja-JP" altLang="en-US"/>
              <a:t>を入れて、判定の難しさを強調する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18</a:t>
            </a:fld>
            <a:endParaRPr kumimoji="1" lang="ja-JP" altLang="en-US"/>
          </a:p>
        </p:txBody>
      </p:sp>
    </p:spTree>
    <p:extLst>
      <p:ext uri="{BB962C8B-B14F-4D97-AF65-F5344CB8AC3E}">
        <p14:creationId xmlns:p14="http://schemas.microsoft.com/office/powerpoint/2010/main" val="935502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これらの</a:t>
            </a:r>
            <a:r>
              <a:rPr kumimoji="1" lang="en-US" altLang="ja-JP" dirty="0"/>
              <a:t>2</a:t>
            </a:r>
            <a:r>
              <a:rPr kumimoji="1" lang="ja-JP" altLang="en-US"/>
              <a:t>つの問題を解決するために、考えた私の提案手法を紹介します。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まず、</a:t>
            </a:r>
            <a:r>
              <a:rPr kumimoji="1" lang="en-US" altLang="ja-JP" dirty="0"/>
              <a:t>1</a:t>
            </a:r>
            <a:r>
              <a:rPr kumimoji="1" lang="ja-JP" altLang="en-US"/>
              <a:t>つ目の問題である同一要素を複数</a:t>
            </a:r>
            <a:r>
              <a:rPr kumimoji="1" lang="en-US" altLang="ja-JP" dirty="0"/>
              <a:t>Minlist</a:t>
            </a:r>
            <a:r>
              <a:rPr kumimoji="1" lang="ja-JP" altLang="en-US"/>
              <a:t>で持たせないため、</a:t>
            </a:r>
            <a:r>
              <a:rPr lang="ja-JP" altLang="en-US"/>
              <a:t>割り当て値の修正を行いました。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次に、２つ目の問題である割り当て値の変化を考慮し、最小値となり得ない要素の発見方法を修正しました。</a:t>
            </a:r>
            <a:endParaRPr kumimoji="1" lang="en-US" altLang="ja-JP" dirty="0"/>
          </a:p>
          <a:p>
            <a:endParaRPr kumimoji="1" lang="en-US" altLang="ja-JP" dirty="0"/>
          </a:p>
          <a:p>
            <a:endParaRPr kumimoji="1" lang="en-US" altLang="ja-JP" dirty="0"/>
          </a:p>
          <a:p>
            <a:endParaRPr kumimoji="1" lang="en-US" altLang="ja-JP" dirty="0"/>
          </a:p>
          <a:p>
            <a:r>
              <a:rPr kumimoji="1" lang="ja-JP" altLang="en-US"/>
              <a:t>手段を中身で書いていく。</a:t>
            </a: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19</a:t>
            </a:fld>
            <a:endParaRPr kumimoji="1" lang="ja-JP" altLang="en-US"/>
          </a:p>
        </p:txBody>
      </p:sp>
    </p:spTree>
    <p:extLst>
      <p:ext uri="{BB962C8B-B14F-4D97-AF65-F5344CB8AC3E}">
        <p14:creationId xmlns:p14="http://schemas.microsoft.com/office/powerpoint/2010/main" val="3543484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まず、</a:t>
                </a:r>
                <a:r>
                  <a:rPr kumimoji="1" lang="en-US" altLang="ja-JP" dirty="0"/>
                  <a:t>1</a:t>
                </a:r>
                <a:r>
                  <a:rPr kumimoji="1" lang="ja-JP" altLang="en-US"/>
                  <a:t>つ目の割り当て値の修正から説明します。</a:t>
                </a:r>
                <a:endParaRPr kumimoji="1" lang="en-US" altLang="ja-JP" dirty="0"/>
              </a:p>
              <a:p>
                <a:endParaRPr kumimoji="1" lang="en-US" altLang="ja-JP" dirty="0"/>
              </a:p>
              <a:p>
                <a:endParaRPr kumimoji="1" lang="en-US" altLang="ja-JP" dirty="0"/>
              </a:p>
              <a:p>
                <a:r>
                  <a:rPr kumimoji="1" lang="ja-JP" altLang="en-US"/>
                  <a:t>割り当て値を修正する目的は、</a:t>
                </a:r>
                <a:r>
                  <a:rPr kumimoji="1" lang="en-US" altLang="ja-JP" dirty="0" err="1"/>
                  <a:t>Minlist</a:t>
                </a:r>
                <a:r>
                  <a:rPr kumimoji="1" lang="ja-JP" altLang="en-US"/>
                  <a:t>の同一アルファベットの要素を</a:t>
                </a:r>
                <a:r>
                  <a:rPr kumimoji="1" lang="en-US" altLang="ja-JP" dirty="0"/>
                  <a:t>1</a:t>
                </a:r>
                <a:r>
                  <a:rPr kumimoji="1" lang="ja-JP" altLang="en-US"/>
                  <a:t>つにし、</a:t>
                </a:r>
                <a:r>
                  <a:rPr kumimoji="1" lang="en-US" altLang="ja-JP" dirty="0" err="1"/>
                  <a:t>Minlist</a:t>
                </a:r>
                <a:r>
                  <a:rPr kumimoji="1" lang="ja-JP" altLang="en-US"/>
                  <a:t>を短くし、計算量を減らすことです。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どのように修正していくかというと、</a:t>
                </a:r>
                <a:r>
                  <a:rPr lang="ja-JP" altLang="en-US"/>
                  <a:t>同じアルファベットの中で、</a:t>
                </a:r>
                <a14:m>
                  <m:oMath xmlns:m="http://schemas.openxmlformats.org/officeDocument/2006/math">
                    <m:r>
                      <a:rPr lang="en-US" altLang="ja-JP" b="0" i="1" smtClean="0">
                        <a:latin typeface="Cambria Math" panose="02040503050406030204" pitchFamily="18" charset="0"/>
                      </a:rPr>
                      <m:t>𝑖</m:t>
                    </m:r>
                  </m:oMath>
                </a14:m>
                <a:r>
                  <a:rPr lang="ja-JP" altLang="en-US"/>
                  <a:t>番目の割り当て値より</a:t>
                </a:r>
                <a14:m>
                  <m:oMath xmlns:m="http://schemas.openxmlformats.org/officeDocument/2006/math">
                    <m:r>
                      <a:rPr lang="en-US" altLang="ja-JP" i="1">
                        <a:latin typeface="Cambria Math" panose="02040503050406030204" pitchFamily="18" charset="0"/>
                      </a:rPr>
                      <m:t>𝑖</m:t>
                    </m:r>
                    <m:r>
                      <a:rPr lang="en-US" altLang="ja-JP" b="0" i="1" smtClean="0">
                        <a:latin typeface="Cambria Math" panose="02040503050406030204" pitchFamily="18" charset="0"/>
                      </a:rPr>
                      <m:t>+1</m:t>
                    </m:r>
                  </m:oMath>
                </a14:m>
                <a:r>
                  <a:rPr lang="ja-JP" altLang="en-US"/>
                  <a:t>番目の割り当て値が大きければ修正してきます。</a:t>
                </a:r>
                <a:endParaRPr lang="en-US" altLang="ja-JP" dirty="0"/>
              </a:p>
              <a:p>
                <a:endParaRPr kumimoji="1" lang="en-US" altLang="ja-JP" dirty="0"/>
              </a:p>
              <a:p>
                <a:endParaRPr kumimoji="1" lang="en-US" altLang="ja-JP" dirty="0"/>
              </a:p>
              <a:p>
                <a:endParaRPr kumimoji="1" lang="en-US" altLang="ja-JP" dirty="0"/>
              </a:p>
              <a:p>
                <a:r>
                  <a:rPr kumimoji="1" lang="ja-JP" altLang="en-US"/>
                  <a:t>このように割り当て値を修正しても，アルファベットに対する最小値は不変であるため，修正しても問題がない，</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a:t>まず、</a:t>
                </a:r>
                <a:r>
                  <a:rPr kumimoji="1" lang="en-US" altLang="ja-JP" dirty="0"/>
                  <a:t>1</a:t>
                </a:r>
                <a:r>
                  <a:rPr kumimoji="1" lang="ja-JP" altLang="en-US"/>
                  <a:t>つ目の割り当て値の修正から説明します。</a:t>
                </a:r>
                <a:endParaRPr kumimoji="1" lang="en-US" altLang="ja-JP" dirty="0"/>
              </a:p>
              <a:p>
                <a:endParaRPr kumimoji="1" lang="en-US" altLang="ja-JP" dirty="0"/>
              </a:p>
              <a:p>
                <a:endParaRPr kumimoji="1" lang="en-US" altLang="ja-JP" dirty="0"/>
              </a:p>
              <a:p>
                <a:r>
                  <a:rPr kumimoji="1" lang="ja-JP" altLang="en-US"/>
                  <a:t>割り当て値を修正する目的は、</a:t>
                </a:r>
                <a:r>
                  <a:rPr kumimoji="1" lang="en-US" altLang="ja-JP" dirty="0" err="1"/>
                  <a:t>Minlist</a:t>
                </a:r>
                <a:r>
                  <a:rPr kumimoji="1" lang="ja-JP" altLang="en-US"/>
                  <a:t>の同一アルファベットの要素を</a:t>
                </a:r>
                <a:r>
                  <a:rPr kumimoji="1" lang="en-US" altLang="ja-JP" dirty="0"/>
                  <a:t>1</a:t>
                </a:r>
                <a:r>
                  <a:rPr kumimoji="1" lang="ja-JP" altLang="en-US"/>
                  <a:t>つにし、</a:t>
                </a:r>
                <a:r>
                  <a:rPr kumimoji="1" lang="en-US" altLang="ja-JP" dirty="0" err="1"/>
                  <a:t>Minlist</a:t>
                </a:r>
                <a:r>
                  <a:rPr kumimoji="1" lang="ja-JP" altLang="en-US"/>
                  <a:t>が短くし、計算量を減らすことです。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どのように修正していくかというと、</a:t>
                </a:r>
                <a:r>
                  <a:rPr lang="ja-JP" altLang="en-US"/>
                  <a:t>同じアルファベットの中で、</a:t>
                </a:r>
                <a:r>
                  <a:rPr lang="en-US" altLang="ja-JP" b="0" i="0">
                    <a:latin typeface="Cambria Math" panose="02040503050406030204" pitchFamily="18" charset="0"/>
                  </a:rPr>
                  <a:t>𝑖</a:t>
                </a:r>
                <a:r>
                  <a:rPr lang="ja-JP" altLang="en-US"/>
                  <a:t>番目の割り当て値より</a:t>
                </a:r>
                <a:r>
                  <a:rPr lang="en-US" altLang="ja-JP" i="0">
                    <a:latin typeface="Cambria Math" panose="02040503050406030204" pitchFamily="18" charset="0"/>
                  </a:rPr>
                  <a:t>𝑖</a:t>
                </a:r>
                <a:r>
                  <a:rPr lang="en-US" altLang="ja-JP" b="0" i="0">
                    <a:latin typeface="Cambria Math" panose="02040503050406030204" pitchFamily="18" charset="0"/>
                  </a:rPr>
                  <a:t>+1</a:t>
                </a:r>
                <a:r>
                  <a:rPr lang="ja-JP" altLang="en-US"/>
                  <a:t>番目の割り当て値が大きければ修正してきます。</a:t>
                </a:r>
                <a:endParaRPr lang="en-US" altLang="ja-JP" dirty="0"/>
              </a:p>
              <a:p>
                <a:endParaRPr kumimoji="1" lang="en-US" altLang="ja-JP" dirty="0"/>
              </a:p>
              <a:p>
                <a:endParaRPr kumimoji="1" lang="en-US" altLang="ja-JP" dirty="0"/>
              </a:p>
              <a:p>
                <a:endParaRPr kumimoji="1" lang="en-US" altLang="ja-JP" dirty="0"/>
              </a:p>
              <a:p>
                <a:r>
                  <a:rPr kumimoji="1" lang="ja-JP" altLang="en-US"/>
                  <a:t>式で示す。</a:t>
                </a:r>
                <a:endParaRPr kumimoji="1" lang="en-US" altLang="ja-JP" dirty="0"/>
              </a:p>
              <a:p>
                <a:endParaRPr kumimoji="1" lang="en-US" altLang="ja-JP" dirty="0"/>
              </a:p>
              <a:p>
                <a:r>
                  <a:rPr kumimoji="1" lang="ja-JP" altLang="en-US"/>
                  <a:t>＊提案手法の全体説明を入れる</a:t>
                </a:r>
                <a:endParaRPr kumimoji="1" lang="en-US" altLang="ja-JP" dirty="0"/>
              </a:p>
              <a:p>
                <a:endParaRPr kumimoji="1" lang="en-US" altLang="ja-JP" dirty="0"/>
              </a:p>
              <a:p>
                <a:r>
                  <a:rPr kumimoji="1" lang="ja-JP" altLang="en-US"/>
                  <a:t>自分が説明しやすいように絵に言葉を増やす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20</a:t>
            </a:fld>
            <a:endParaRPr kumimoji="1" lang="ja-JP" altLang="en-US"/>
          </a:p>
        </p:txBody>
      </p:sp>
    </p:spTree>
    <p:extLst>
      <p:ext uri="{BB962C8B-B14F-4D97-AF65-F5344CB8AC3E}">
        <p14:creationId xmlns:p14="http://schemas.microsoft.com/office/powerpoint/2010/main" val="2753021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次に、</a:t>
                </a:r>
                <a:r>
                  <a:rPr kumimoji="1" lang="en-US" altLang="ja-JP" dirty="0"/>
                  <a:t>2</a:t>
                </a:r>
                <a:r>
                  <a:rPr kumimoji="1" lang="ja-JP" altLang="en-US"/>
                  <a:t>つ目の、割り当て値の変化を考慮した、最小値となり得ない要素の発見手法を説明します。</a:t>
                </a:r>
                <a:endParaRPr kumimoji="1" lang="en-US" altLang="ja-JP" dirty="0"/>
              </a:p>
              <a:p>
                <a:r>
                  <a:rPr kumimoji="1" lang="en-US" altLang="ja-JP" dirty="0"/>
                  <a:t>Minlist</a:t>
                </a:r>
                <a:r>
                  <a:rPr kumimoji="1" lang="ja-JP" altLang="en-US"/>
                  <a:t>内を更新する時、入って来た時刻と割り当て値により、消せるかどうかを判断していきます。</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到着したアルファベット</a:t>
                </a:r>
                <a:r>
                  <a:rPr lang="en-US" altLang="ja-JP" dirty="0"/>
                  <a:t>:α</a:t>
                </a:r>
                <a:r>
                  <a:rPr lang="ja-JP" altLang="en-US"/>
                  <a:t>、</a:t>
                </a:r>
                <a:r>
                  <a:rPr lang="en-US" altLang="ja-JP" dirty="0" err="1"/>
                  <a:t>Minlist</a:t>
                </a:r>
                <a:r>
                  <a:rPr lang="ja-JP" altLang="en-US"/>
                  <a:t>内の要素</a:t>
                </a:r>
                <a:r>
                  <a:rPr lang="en-US" altLang="ja-JP" dirty="0"/>
                  <a:t>:β</a:t>
                </a:r>
                <a:r>
                  <a:rPr lang="ja-JP" altLang="en-US"/>
                  <a:t>とし、</a:t>
                </a:r>
                <a:r>
                  <a:rPr lang="en-US" altLang="ja-JP" dirty="0"/>
                  <a:t>β</a:t>
                </a:r>
                <a:r>
                  <a:rPr lang="ja-JP" altLang="en-US"/>
                  <a:t>が最小値になり得るかどうかの判定をします。</a:t>
                </a:r>
                <a:r>
                  <a:rPr lang="el-GR" altLang="ja-JP" dirty="0"/>
                  <a:t>Β</a:t>
                </a:r>
                <a:r>
                  <a:rPr lang="ja-JP" altLang="en-US"/>
                  <a:t>よりあとに到着した</a:t>
                </a:r>
                <a:r>
                  <a:rPr lang="en-US" altLang="ja-JP" dirty="0"/>
                  <a:t>α</a:t>
                </a:r>
                <a:r>
                  <a:rPr lang="ja-JP" altLang="en-US"/>
                  <a:t>の個数を</a:t>
                </a:r>
                <a:r>
                  <a:rPr lang="en-US" altLang="ja-JP" dirty="0"/>
                  <a:t>n</a:t>
                </a:r>
                <a:r>
                  <a:rPr lang="ja-JP" altLang="en-US"/>
                  <a:t>とし、</a:t>
                </a:r>
                <a14:m>
                  <m:oMath xmlns:m="http://schemas.openxmlformats.org/officeDocument/2006/math">
                    <m:r>
                      <a:rPr lang="en-US"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r>
                          <m:rPr>
                            <m:sty m:val="p"/>
                          </m:rPr>
                          <a:rPr lang="el-GR" altLang="ja-JP" i="1">
                            <a:latin typeface="Cambria Math" panose="02040503050406030204" pitchFamily="18" charset="0"/>
                            <a:ea typeface="Cambria Math" panose="02040503050406030204" pitchFamily="18" charset="0"/>
                          </a:rPr>
                          <m:t>β</m:t>
                        </m:r>
                      </m:e>
                    </m:d>
                    <m:r>
                      <a:rPr lang="en-US" altLang="ja-JP" b="0" i="1" smtClean="0">
                        <a:latin typeface="Cambria Math" panose="02040503050406030204" pitchFamily="18" charset="0"/>
                        <a:ea typeface="Cambria Math" panose="02040503050406030204" pitchFamily="18" charset="0"/>
                      </a:rPr>
                      <m:t>&gt;</m:t>
                    </m:r>
                    <m:r>
                      <a:rPr lang="el-GR" altLang="ja-JP" i="1" smtClean="0">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rPr>
                              <m:t>𝑛</m:t>
                            </m:r>
                          </m:sub>
                        </m:sSub>
                      </m:e>
                    </m:d>
                  </m:oMath>
                </a14:m>
                <a:r>
                  <a:rPr lang="ja-JP" altLang="en-US"/>
                  <a:t>ならば、</a:t>
                </a:r>
                <a14:m>
                  <m:oMath xmlns:m="http://schemas.openxmlformats.org/officeDocument/2006/math">
                    <m:r>
                      <a:rPr lang="ja-JP" altLang="en-US" i="1">
                        <a:latin typeface="Cambria Math" panose="02040503050406030204" pitchFamily="18" charset="0"/>
                      </a:rPr>
                      <m:t>𝛽</m:t>
                    </m:r>
                  </m:oMath>
                </a14:m>
                <a:r>
                  <a:rPr lang="ja-JP" altLang="en-US" dirty="0"/>
                  <a:t>を</a:t>
                </a:r>
                <a:r>
                  <a:rPr lang="en-US" altLang="ja-JP" dirty="0"/>
                  <a:t>Minlist</a:t>
                </a:r>
                <a:r>
                  <a:rPr lang="ja-JP" altLang="en-US"/>
                  <a:t>から削除します。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図を用いて説明すると、スライディングウインドウに</a:t>
                </a:r>
                <a:r>
                  <a:rPr lang="en-US" altLang="ja-JP" dirty="0"/>
                  <a:t>3</a:t>
                </a:r>
                <a:r>
                  <a:rPr lang="ja-JP" altLang="en-US"/>
                  <a:t>つ目の</a:t>
                </a:r>
                <a:r>
                  <a:rPr lang="en-US" altLang="ja-JP" dirty="0"/>
                  <a:t>a</a:t>
                </a:r>
                <a:r>
                  <a:rPr lang="ja-JP" altLang="en-US"/>
                  <a:t>が時刻</a:t>
                </a:r>
                <a:r>
                  <a:rPr lang="en-US" altLang="ja-JP" dirty="0"/>
                  <a:t>t=30</a:t>
                </a:r>
                <a:r>
                  <a:rPr lang="ja-JP" altLang="en-US"/>
                  <a:t>で入って来たとします。次に、右の更新前の最小値の候補集合である</a:t>
                </a:r>
                <a:r>
                  <a:rPr lang="en-US" altLang="ja-JP" dirty="0" err="1"/>
                  <a:t>Minlist</a:t>
                </a:r>
                <a:r>
                  <a:rPr lang="ja-JP" altLang="en-US"/>
                  <a:t>の緑の部分に注目し，時刻</a:t>
                </a:r>
                <a:r>
                  <a:rPr lang="en-US" altLang="ja-JP" dirty="0"/>
                  <a:t>t=2,6</a:t>
                </a:r>
                <a:r>
                  <a:rPr lang="ja-JP" altLang="en-US"/>
                  <a:t>に要素が入って来ているため、</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t=10,20,30</a:t>
                </a:r>
                <a:r>
                  <a:rPr lang="ja-JP" altLang="en-US"/>
                  <a:t>で入った</a:t>
                </a:r>
                <a:r>
                  <a:rPr lang="en-US" altLang="ja-JP" dirty="0"/>
                  <a:t>3</a:t>
                </a:r>
                <a:r>
                  <a:rPr lang="ja-JP" altLang="en-US"/>
                  <a:t>つの</a:t>
                </a:r>
                <a:r>
                  <a:rPr lang="en-US" altLang="ja-JP" dirty="0"/>
                  <a:t>a</a:t>
                </a:r>
                <a:r>
                  <a:rPr lang="ja-JP" altLang="en-US"/>
                  <a:t>が後ろにあります。そのため、</a:t>
                </a:r>
                <a:r>
                  <a:rPr lang="en-US" altLang="ja-JP" dirty="0"/>
                  <a:t>a</a:t>
                </a:r>
                <a:r>
                  <a:rPr lang="ja-JP" altLang="en-US"/>
                  <a:t>の</a:t>
                </a:r>
                <a:r>
                  <a:rPr lang="en-US" altLang="ja-JP" dirty="0"/>
                  <a:t>3</a:t>
                </a:r>
                <a:r>
                  <a:rPr lang="ja-JP" altLang="en-US"/>
                  <a:t>番目の割り当て値である</a:t>
                </a:r>
                <a:r>
                  <a:rPr lang="en-US" altLang="ja-JP" dirty="0"/>
                  <a:t>3</a:t>
                </a:r>
                <a:r>
                  <a:rPr lang="ja-JP" altLang="en-US"/>
                  <a:t>より大きいかどうかで緑の部分判断できます。これは時刻の関係上，緑の部分が抜けるまで</a:t>
                </a:r>
                <a:r>
                  <a:rPr lang="en-US" altLang="ja-JP" dirty="0"/>
                  <a:t>3</a:t>
                </a:r>
                <a:r>
                  <a:rPr lang="ja-JP" altLang="en-US"/>
                  <a:t>つの</a:t>
                </a:r>
                <a:r>
                  <a:rPr lang="en-US" altLang="ja-JP" dirty="0"/>
                  <a:t>a</a:t>
                </a:r>
                <a:r>
                  <a:rPr lang="ja-JP" altLang="en-US"/>
                  <a:t>は絶対スライディングウインドウにあるため，後ろの数で判断できます．青色部分とオレンジ部分も同じようにできます．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このように</a:t>
                </a:r>
                <a:r>
                  <a:rPr lang="en-US" altLang="ja-JP" dirty="0" err="1"/>
                  <a:t>Minlist</a:t>
                </a:r>
                <a:r>
                  <a:rPr lang="ja-JP" altLang="en-US"/>
                  <a:t>を更新していきます。</a:t>
                </a:r>
                <a:endParaRPr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a:t>次に、</a:t>
                </a:r>
                <a:r>
                  <a:rPr kumimoji="1" lang="en-US" altLang="ja-JP" dirty="0"/>
                  <a:t>2</a:t>
                </a:r>
                <a:r>
                  <a:rPr kumimoji="1" lang="ja-JP" altLang="en-US"/>
                  <a:t>つ目の、割り当て値の変化を考慮した、最小値となり得ない要素の発見手法を説明します。</a:t>
                </a:r>
                <a:endParaRPr kumimoji="1" lang="en-US" altLang="ja-JP" dirty="0"/>
              </a:p>
              <a:p>
                <a:r>
                  <a:rPr kumimoji="1" lang="en-US" altLang="ja-JP" dirty="0"/>
                  <a:t>Minlist</a:t>
                </a:r>
                <a:r>
                  <a:rPr kumimoji="1" lang="ja-JP" altLang="en-US"/>
                  <a:t>内を更新する時、入って来た時刻と割り当て値により、消せるかどうかを判断していきます。</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到着したアルファベット</a:t>
                </a:r>
                <a:r>
                  <a:rPr lang="en-US" altLang="ja-JP" dirty="0"/>
                  <a:t>:α</a:t>
                </a:r>
                <a:r>
                  <a:rPr lang="ja-JP" altLang="en-US"/>
                  <a:t>、</a:t>
                </a:r>
                <a:r>
                  <a:rPr lang="en-US" altLang="ja-JP" dirty="0" err="1"/>
                  <a:t>Minlist</a:t>
                </a:r>
                <a:r>
                  <a:rPr lang="ja-JP" altLang="en-US"/>
                  <a:t>内の要素</a:t>
                </a:r>
                <a:r>
                  <a:rPr lang="en-US" altLang="ja-JP" dirty="0"/>
                  <a:t>:β</a:t>
                </a:r>
                <a:r>
                  <a:rPr lang="ja-JP" altLang="en-US"/>
                  <a:t>とし、</a:t>
                </a:r>
                <a:r>
                  <a:rPr lang="en-US" altLang="ja-JP" dirty="0"/>
                  <a:t>β</a:t>
                </a:r>
                <a:r>
                  <a:rPr lang="ja-JP" altLang="en-US"/>
                  <a:t>が最小値んなり得るかどうかの判定をします。</a:t>
                </a:r>
                <a:r>
                  <a:rPr lang="el-GR" altLang="ja-JP" dirty="0"/>
                  <a:t>Β</a:t>
                </a:r>
                <a:r>
                  <a:rPr lang="ja-JP" altLang="en-US"/>
                  <a:t>よりあとに到着した</a:t>
                </a:r>
                <a:r>
                  <a:rPr lang="en-US" altLang="ja-JP" dirty="0"/>
                  <a:t>α</a:t>
                </a:r>
                <a:r>
                  <a:rPr lang="ja-JP" altLang="en-US"/>
                  <a:t>の個数を</a:t>
                </a:r>
                <a:r>
                  <a:rPr lang="en-US" altLang="ja-JP" dirty="0"/>
                  <a:t>n</a:t>
                </a:r>
                <a:r>
                  <a:rPr lang="ja-JP" altLang="en-US"/>
                  <a:t>とし、</a:t>
                </a:r>
                <a:r>
                  <a:rPr lang="en-US" altLang="ja-JP" i="0">
                    <a:latin typeface="Cambria Math" panose="02040503050406030204" pitchFamily="18" charset="0"/>
                    <a:ea typeface="Cambria Math" panose="02040503050406030204" pitchFamily="18" charset="0"/>
                  </a:rPr>
                  <a:t>𝜋(</a:t>
                </a:r>
                <a:r>
                  <a:rPr lang="el-GR" altLang="ja-JP" i="0">
                    <a:latin typeface="Cambria Math" panose="02040503050406030204" pitchFamily="18" charset="0"/>
                    <a:ea typeface="Cambria Math" panose="02040503050406030204" pitchFamily="18" charset="0"/>
                  </a:rPr>
                  <a:t>β)</a:t>
                </a:r>
                <a:r>
                  <a:rPr lang="en-US" altLang="ja-JP" b="0" i="0">
                    <a:latin typeface="Cambria Math" panose="02040503050406030204" pitchFamily="18" charset="0"/>
                    <a:ea typeface="Cambria Math" panose="02040503050406030204" pitchFamily="18" charset="0"/>
                  </a:rPr>
                  <a:t>&gt;</a:t>
                </a:r>
                <a:r>
                  <a:rPr lang="el-GR" altLang="ja-JP" i="0">
                    <a:latin typeface="Cambria Math" panose="02040503050406030204" pitchFamily="18" charset="0"/>
                    <a:ea typeface="Cambria Math" panose="02040503050406030204" pitchFamily="18" charset="0"/>
                  </a:rPr>
                  <a:t>𝜋</a:t>
                </a:r>
                <a:r>
                  <a:rPr lang="en-US" altLang="ja-JP" i="0">
                    <a:latin typeface="Cambria Math" panose="02040503050406030204" pitchFamily="18" charset="0"/>
                    <a:ea typeface="Cambria Math" panose="02040503050406030204" pitchFamily="18" charset="0"/>
                  </a:rPr>
                  <a:t>(𝛼_</a:t>
                </a:r>
                <a:r>
                  <a:rPr lang="en-US" altLang="ja-JP" i="0">
                    <a:latin typeface="Cambria Math" panose="02040503050406030204" pitchFamily="18" charset="0"/>
                  </a:rPr>
                  <a:t>𝑛 )</a:t>
                </a:r>
                <a:r>
                  <a:rPr lang="ja-JP" altLang="en-US"/>
                  <a:t>ならば、</a:t>
                </a:r>
                <a:r>
                  <a:rPr lang="ja-JP" altLang="en-US" i="0">
                    <a:latin typeface="Cambria Math" panose="02040503050406030204" pitchFamily="18" charset="0"/>
                  </a:rPr>
                  <a:t>𝛽</a:t>
                </a:r>
                <a:r>
                  <a:rPr lang="ja-JP" altLang="en-US" dirty="0"/>
                  <a:t>を</a:t>
                </a:r>
                <a:r>
                  <a:rPr lang="en-US" altLang="ja-JP" dirty="0"/>
                  <a:t>Minlist</a:t>
                </a:r>
                <a:r>
                  <a:rPr lang="ja-JP" altLang="en-US"/>
                  <a:t>から削除します。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図を用いて説明すると、スライディングウインドウに</a:t>
                </a:r>
                <a:r>
                  <a:rPr lang="en-US" altLang="ja-JP" dirty="0"/>
                  <a:t>3</a:t>
                </a:r>
                <a:r>
                  <a:rPr lang="ja-JP" altLang="en-US"/>
                  <a:t>つ目の</a:t>
                </a:r>
                <a:r>
                  <a:rPr lang="en-US" altLang="ja-JP" dirty="0"/>
                  <a:t>a</a:t>
                </a:r>
                <a:r>
                  <a:rPr lang="ja-JP" altLang="en-US"/>
                  <a:t>が時刻</a:t>
                </a:r>
                <a:r>
                  <a:rPr lang="en-US" altLang="ja-JP" dirty="0"/>
                  <a:t>t=30</a:t>
                </a:r>
                <a:r>
                  <a:rPr lang="ja-JP" altLang="en-US"/>
                  <a:t>で入って来たとします。次に、右の更新前の最小値の候補集合である</a:t>
                </a:r>
                <a:r>
                  <a:rPr lang="en-US" altLang="ja-JP" dirty="0" err="1"/>
                  <a:t>Minlist</a:t>
                </a:r>
                <a:r>
                  <a:rPr lang="ja-JP" altLang="en-US"/>
                  <a:t>に注目してもらい、その中の緑の部分の説明をしていきます。緑の部分は、時刻</a:t>
                </a:r>
                <a:r>
                  <a:rPr lang="en-US" altLang="ja-JP" dirty="0"/>
                  <a:t>t=2,6</a:t>
                </a:r>
                <a:r>
                  <a:rPr lang="ja-JP" altLang="en-US"/>
                  <a:t>に要素が入って来ているため、</a:t>
                </a:r>
                <a:r>
                  <a:rPr lang="en-US" altLang="ja-JP" dirty="0"/>
                  <a:t>t=10,20,30</a:t>
                </a:r>
                <a:r>
                  <a:rPr lang="ja-JP" altLang="en-US"/>
                  <a:t>で入った</a:t>
                </a:r>
                <a:r>
                  <a:rPr lang="en-US" altLang="ja-JP" dirty="0"/>
                  <a:t>3</a:t>
                </a:r>
                <a:r>
                  <a:rPr lang="ja-JP" altLang="en-US"/>
                  <a:t>つの</a:t>
                </a:r>
                <a:r>
                  <a:rPr lang="en-US" altLang="ja-JP" dirty="0"/>
                  <a:t>a</a:t>
                </a:r>
                <a:r>
                  <a:rPr lang="ja-JP" altLang="en-US"/>
                  <a:t>が後ろにあります。そして、緑の部分が先に抜けるまで、</a:t>
                </a:r>
                <a:r>
                  <a:rPr lang="en-US" altLang="ja-JP" dirty="0"/>
                  <a:t>3</a:t>
                </a:r>
                <a:r>
                  <a:rPr lang="ja-JP" altLang="en-US"/>
                  <a:t>つの</a:t>
                </a:r>
                <a:r>
                  <a:rPr lang="en-US" altLang="ja-JP" dirty="0"/>
                  <a:t>a</a:t>
                </a:r>
                <a:r>
                  <a:rPr lang="ja-JP" altLang="en-US"/>
                  <a:t>は必ず後ろにあるため、現存の</a:t>
                </a:r>
                <a:r>
                  <a:rPr lang="en-US" altLang="ja-JP" dirty="0"/>
                  <a:t>a</a:t>
                </a:r>
                <a:r>
                  <a:rPr lang="ja-JP" altLang="en-US"/>
                  <a:t>の割り当て値が変わることはありません。そのため、</a:t>
                </a:r>
                <a:r>
                  <a:rPr lang="en-US" altLang="ja-JP" dirty="0"/>
                  <a:t>3</a:t>
                </a:r>
                <a:r>
                  <a:rPr lang="ja-JP" altLang="en-US"/>
                  <a:t>より大きいかどうかで判断できます。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青色の部分では、時刻の関係上、後ろの</a:t>
                </a:r>
                <a:r>
                  <a:rPr lang="en-US" altLang="ja-JP" dirty="0"/>
                  <a:t>2</a:t>
                </a:r>
                <a:r>
                  <a:rPr lang="ja-JP" altLang="en-US"/>
                  <a:t>つの</a:t>
                </a:r>
                <a:r>
                  <a:rPr lang="en-US" altLang="ja-JP" dirty="0"/>
                  <a:t>a</a:t>
                </a:r>
                <a:r>
                  <a:rPr lang="ja-JP" altLang="en-US"/>
                  <a:t>は絶対あとに抜けるため、</a:t>
                </a:r>
                <a:r>
                  <a:rPr lang="en-US" altLang="ja-JP" dirty="0"/>
                  <a:t>a</a:t>
                </a:r>
                <a:r>
                  <a:rPr lang="ja-JP" altLang="en-US"/>
                  <a:t>の最小の割り当て値が</a:t>
                </a:r>
                <a:r>
                  <a:rPr lang="en-US" altLang="ja-JP" dirty="0"/>
                  <a:t>8</a:t>
                </a:r>
                <a:r>
                  <a:rPr lang="ja-JP" altLang="en-US"/>
                  <a:t>より大きくなることがないため、</a:t>
                </a:r>
                <a:r>
                  <a:rPr lang="en-US" altLang="ja-JP" dirty="0"/>
                  <a:t>8</a:t>
                </a:r>
                <a:r>
                  <a:rPr lang="ja-JP" altLang="en-US"/>
                  <a:t>で判断できます。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このように</a:t>
                </a:r>
                <a:r>
                  <a:rPr lang="en-US" altLang="ja-JP" dirty="0" err="1"/>
                  <a:t>Minlist</a:t>
                </a:r>
                <a:r>
                  <a:rPr lang="ja-JP" altLang="en-US"/>
                  <a:t>を更新していきます。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21</a:t>
            </a:fld>
            <a:endParaRPr kumimoji="1" lang="ja-JP" altLang="en-US"/>
          </a:p>
        </p:txBody>
      </p:sp>
    </p:spTree>
    <p:extLst>
      <p:ext uri="{BB962C8B-B14F-4D97-AF65-F5344CB8AC3E}">
        <p14:creationId xmlns:p14="http://schemas.microsoft.com/office/powerpoint/2010/main" val="1545989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次に、提案手法の実験評価を行いました。</a:t>
            </a:r>
            <a:endParaRPr kumimoji="1" lang="en-US" altLang="ja-JP" dirty="0"/>
          </a:p>
          <a:p>
            <a:r>
              <a:rPr lang="ja-JP" altLang="en-US"/>
              <a:t>データベース内の集合数</a:t>
            </a:r>
            <a:r>
              <a:rPr lang="en-US" altLang="ja-JP" dirty="0"/>
              <a:t>:1000</a:t>
            </a:r>
          </a:p>
          <a:p>
            <a:pPr lvl="1"/>
            <a:r>
              <a:rPr lang="ja-JP" altLang="en-US"/>
              <a:t>集合は毎時刻更新</a:t>
            </a:r>
            <a:r>
              <a:rPr lang="en-US" altLang="ja-JP" dirty="0"/>
              <a:t>:</a:t>
            </a:r>
            <a:r>
              <a:rPr lang="ja-JP" altLang="en-US"/>
              <a:t>スライディングウインドウサイズ</a:t>
            </a:r>
            <a:r>
              <a:rPr lang="en-US" altLang="ja-JP" dirty="0"/>
              <a:t> = 100</a:t>
            </a:r>
          </a:p>
          <a:p>
            <a:pPr lvl="1"/>
            <a:r>
              <a:rPr lang="ja-JP" altLang="en-US"/>
              <a:t>集合の要素</a:t>
            </a:r>
            <a:r>
              <a:rPr lang="en-US" altLang="ja-JP" dirty="0"/>
              <a:t>:</a:t>
            </a:r>
            <a:r>
              <a:rPr lang="en-US" altLang="ja-JP" dirty="0" err="1"/>
              <a:t>zipf</a:t>
            </a:r>
            <a:r>
              <a:rPr lang="ja-JP" altLang="en-US"/>
              <a:t>分布に従って発生</a:t>
            </a:r>
            <a:r>
              <a:rPr lang="en-US" altLang="ja-JP" dirty="0"/>
              <a:t>(</a:t>
            </a:r>
            <a:r>
              <a:rPr lang="ja-JP" altLang="en-US"/>
              <a:t>要素の偏り</a:t>
            </a:r>
            <a:r>
              <a:rPr lang="en-US" altLang="ja-JP" dirty="0"/>
              <a:t>(</a:t>
            </a:r>
            <a:r>
              <a:rPr lang="ja-JP" altLang="en-US"/>
              <a:t>多重度</a:t>
            </a:r>
            <a:r>
              <a:rPr lang="en-US" altLang="ja-JP" dirty="0"/>
              <a:t>)</a:t>
            </a:r>
            <a:r>
              <a:rPr lang="ja-JP" altLang="en-US"/>
              <a:t>を変化</a:t>
            </a:r>
            <a:r>
              <a:rPr lang="en-US" altLang="ja-JP" dirty="0"/>
              <a:t>)</a:t>
            </a:r>
          </a:p>
          <a:p>
            <a:pPr lvl="1"/>
            <a:endParaRPr lang="en-US" altLang="ja-JP" dirty="0"/>
          </a:p>
          <a:p>
            <a:r>
              <a:rPr kumimoji="1" lang="ja-JP" altLang="en-US"/>
              <a:t>時刻</a:t>
            </a:r>
            <a:r>
              <a:rPr kumimoji="1" lang="en-US" altLang="ja-JP" dirty="0"/>
              <a:t>t=1</a:t>
            </a:r>
            <a:r>
              <a:rPr kumimoji="1" lang="ja-JP" altLang="en-US"/>
              <a:t>から</a:t>
            </a:r>
            <a:r>
              <a:rPr kumimoji="1" lang="en-US" altLang="ja-JP" dirty="0"/>
              <a:t>1000</a:t>
            </a:r>
            <a:r>
              <a:rPr kumimoji="1" lang="ja-JP" altLang="en-US"/>
              <a:t>まで</a:t>
            </a:r>
            <a:r>
              <a:rPr lang="ja-JP" altLang="en-US"/>
              <a:t>，</a:t>
            </a:r>
            <a:r>
              <a:rPr lang="en-US" altLang="ja-JP" dirty="0"/>
              <a:t>1000</a:t>
            </a:r>
            <a:r>
              <a:rPr lang="ja-JP" altLang="en-US"/>
              <a:t>回の</a:t>
            </a:r>
            <a:r>
              <a:rPr lang="en-US" altLang="ja-JP" dirty="0"/>
              <a:t>10nn</a:t>
            </a:r>
            <a:r>
              <a:rPr lang="ja-JP" altLang="en-US"/>
              <a:t>検索にかかる処理時間</a:t>
            </a:r>
            <a:endParaRPr lang="en-US" altLang="ja-JP" dirty="0"/>
          </a:p>
          <a:p>
            <a:endParaRPr kumimoji="1" lang="en-US" altLang="ja-JP" dirty="0"/>
          </a:p>
          <a:p>
            <a:endParaRPr kumimoji="1" lang="en-US" altLang="ja-JP" dirty="0"/>
          </a:p>
          <a:p>
            <a:r>
              <a:rPr kumimoji="1" lang="en-US" altLang="ja-JP" dirty="0"/>
              <a:t>Baseline</a:t>
            </a:r>
            <a:r>
              <a:rPr kumimoji="1" lang="ja-JP" altLang="en-US"/>
              <a:t>対して、提案手法は</a:t>
            </a:r>
            <a:r>
              <a:rPr kumimoji="1" lang="en-US" altLang="ja-JP" dirty="0"/>
              <a:t>4</a:t>
            </a:r>
            <a:r>
              <a:rPr kumimoji="1" lang="ja-JP" altLang="en-US"/>
              <a:t>倍ほど早いです。</a:t>
            </a:r>
            <a:endParaRPr kumimoji="1" lang="en-US" altLang="ja-JP" dirty="0"/>
          </a:p>
          <a:p>
            <a:endParaRPr kumimoji="1" lang="en-US" altLang="ja-JP" dirty="0"/>
          </a:p>
          <a:p>
            <a:r>
              <a:rPr kumimoji="1" lang="en-US" altLang="ja-JP" dirty="0"/>
              <a:t>Baseline: </a:t>
            </a:r>
            <a:r>
              <a:rPr kumimoji="1" lang="ja-JP" altLang="en-US"/>
              <a:t>毎時刻、スライディングウインドウの割り当て値から最小値を見つけるアルゴリズム</a:t>
            </a:r>
            <a:endParaRPr kumimoji="1" lang="en-US" altLang="ja-JP" dirty="0"/>
          </a:p>
          <a:p>
            <a:endParaRPr kumimoji="1" lang="en-US" altLang="ja-JP" dirty="0"/>
          </a:p>
          <a:p>
            <a:r>
              <a:rPr kumimoji="1" lang="en-US" altLang="ja-JP" dirty="0"/>
              <a:t>10mm</a:t>
            </a:r>
            <a:r>
              <a:rPr kumimoji="1" lang="ja-JP" altLang="en-US"/>
              <a:t>検索</a:t>
            </a:r>
            <a:r>
              <a:rPr kumimoji="1" lang="en-US" altLang="ja-JP" dirty="0"/>
              <a:t>:</a:t>
            </a:r>
            <a:r>
              <a:rPr kumimoji="1" lang="ja-JP" altLang="en-US"/>
              <a:t>類似度</a:t>
            </a:r>
            <a:r>
              <a:rPr kumimoji="1" lang="en-US" altLang="ja-JP" dirty="0"/>
              <a:t>top-10</a:t>
            </a:r>
            <a:r>
              <a:rPr kumimoji="1" lang="ja-JP" altLang="en-US"/>
              <a:t>を出力</a:t>
            </a:r>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22</a:t>
            </a:fld>
            <a:endParaRPr kumimoji="1" lang="ja-JP" altLang="en-US"/>
          </a:p>
        </p:txBody>
      </p:sp>
    </p:spTree>
    <p:extLst>
      <p:ext uri="{BB962C8B-B14F-4D97-AF65-F5344CB8AC3E}">
        <p14:creationId xmlns:p14="http://schemas.microsoft.com/office/powerpoint/2010/main" val="3923860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最後に、まとめです。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私は、</a:t>
            </a:r>
            <a:r>
              <a:rPr lang="ja-JP" altLang="en-US"/>
              <a:t>動的に変化する集合に対して，ハッシュ値を更新するアルゴリズムを動的多重集合へ対応するように拡張</a:t>
            </a:r>
            <a:r>
              <a:rPr kumimoji="1" lang="ja-JP" altLang="en-US"/>
              <a:t>しました。そして、拡張する時の</a:t>
            </a:r>
            <a:r>
              <a:rPr kumimoji="1" lang="en-US" altLang="ja-JP" dirty="0"/>
              <a:t>2</a:t>
            </a:r>
            <a:r>
              <a:rPr kumimoji="1" lang="ja-JP" altLang="en-US"/>
              <a:t>つの問題点を解決するために、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割り当て値の修正</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入った時刻によって、最小値になり得ない要素し、</a:t>
            </a:r>
            <a:r>
              <a:rPr lang="en-US" altLang="ja-JP" dirty="0" err="1"/>
              <a:t>Minlist</a:t>
            </a:r>
            <a:r>
              <a:rPr lang="ja-JP" altLang="en-US"/>
              <a:t>を作成を行った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Baseline</a:t>
            </a:r>
            <a:r>
              <a:rPr lang="ja-JP" altLang="en-US"/>
              <a:t>に対して、約</a:t>
            </a:r>
            <a:r>
              <a:rPr lang="en-US" altLang="ja-JP" dirty="0"/>
              <a:t>4</a:t>
            </a:r>
            <a:r>
              <a:rPr lang="ja-JP" altLang="en-US"/>
              <a:t>倍の速度となった。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動的多重集合に対する</a:t>
            </a:r>
            <a:r>
              <a:rPr lang="en-US" altLang="ja-JP" dirty="0"/>
              <a:t>Min-hash</a:t>
            </a:r>
            <a:r>
              <a:rPr lang="ja-JP" altLang="en-US"/>
              <a:t>の高速計算アルゴリズムを作成しました。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発表は以上となります．ご静聴ありがとうございました．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23</a:t>
            </a:fld>
            <a:endParaRPr kumimoji="1" lang="ja-JP" altLang="en-US"/>
          </a:p>
        </p:txBody>
      </p:sp>
    </p:spTree>
    <p:extLst>
      <p:ext uri="{BB962C8B-B14F-4D97-AF65-F5344CB8AC3E}">
        <p14:creationId xmlns:p14="http://schemas.microsoft.com/office/powerpoint/2010/main" val="128150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このように何度も類似度を再計算することは、多くの時間が必要となりますが、再計算を減らすために、</a:t>
            </a:r>
            <a:r>
              <a:rPr kumimoji="1" lang="en-US" altLang="ja-JP" dirty="0" err="1"/>
              <a:t>Datar</a:t>
            </a:r>
            <a:r>
              <a:rPr kumimoji="1" lang="ja-JP" altLang="en-US"/>
              <a:t>らが提案した手法を紹介します。</a:t>
            </a:r>
            <a:endParaRPr kumimoji="1" lang="en-US" altLang="ja-JP" dirty="0"/>
          </a:p>
          <a:p>
            <a:r>
              <a:rPr kumimoji="1" lang="en-US" altLang="ja-JP" dirty="0" err="1"/>
              <a:t>Datar</a:t>
            </a:r>
            <a:r>
              <a:rPr kumimoji="1" lang="ja-JP" altLang="en-US"/>
              <a:t>らは時間と共に変化する集合に対するハッシュ値更新を効率よく行う方法を提案しました．だたーる</a:t>
            </a:r>
            <a:endParaRPr kumimoji="1" lang="en-US" altLang="ja-JP" dirty="0"/>
          </a:p>
          <a:p>
            <a:endParaRPr kumimoji="1" lang="en-US" altLang="ja-JP" dirty="0"/>
          </a:p>
          <a:p>
            <a:r>
              <a:rPr kumimoji="1" lang="en-US" altLang="ja-JP" dirty="0" err="1"/>
              <a:t>Datar</a:t>
            </a:r>
            <a:r>
              <a:rPr kumimoji="1" lang="ja-JP" altLang="en-US"/>
              <a:t>らの方法は、将来的に最小値になり得ない要素を削除し、残りを最小値の候補集合である</a:t>
            </a:r>
            <a:r>
              <a:rPr kumimoji="1" lang="en-US" altLang="ja-JP" dirty="0" err="1"/>
              <a:t>Minlist</a:t>
            </a:r>
            <a:r>
              <a:rPr kumimoji="1" lang="ja-JP" altLang="en-US"/>
              <a:t>で管理するという方法です。</a:t>
            </a:r>
            <a:endParaRPr kumimoji="1" lang="en-US" altLang="ja-JP" dirty="0"/>
          </a:p>
          <a:p>
            <a:endParaRPr kumimoji="1" lang="en-US" altLang="ja-JP" dirty="0"/>
          </a:p>
          <a:p>
            <a:r>
              <a:rPr kumimoji="1" lang="ja-JP" altLang="en-US"/>
              <a:t>例を用いて，説明すると，スライディングウインドウの要素</a:t>
            </a:r>
            <a:r>
              <a:rPr kumimoji="1" lang="en-US" altLang="ja-JP" dirty="0" err="1"/>
              <a:t>g,x</a:t>
            </a:r>
            <a:r>
              <a:rPr kumimoji="1" lang="ja-JP" altLang="en-US"/>
              <a:t>に注目し，この部分の割り当て値は</a:t>
            </a:r>
            <a:r>
              <a:rPr kumimoji="1" lang="en-US" altLang="ja-JP" dirty="0"/>
              <a:t>2</a:t>
            </a:r>
            <a:r>
              <a:rPr kumimoji="1" lang="ja-JP" altLang="en-US"/>
              <a:t>と</a:t>
            </a:r>
            <a:r>
              <a:rPr kumimoji="1" lang="en-US" altLang="ja-JP" dirty="0"/>
              <a:t>7</a:t>
            </a:r>
            <a:r>
              <a:rPr kumimoji="1" lang="ja-JP" altLang="en-US"/>
              <a:t>ですが，後ろに</a:t>
            </a:r>
            <a:r>
              <a:rPr kumimoji="1" lang="en-US" altLang="ja-JP" dirty="0"/>
              <a:t>1</a:t>
            </a:r>
            <a:r>
              <a:rPr kumimoji="1" lang="ja-JP" altLang="en-US"/>
              <a:t>があるため，今後，最小値になることはなく，必要ありません．同じように，図の赤色の部分は必要なく，逆に残った黒色の部分を最小値の候補集合として，保持します．</a:t>
            </a:r>
            <a:endParaRPr kumimoji="1" lang="en-US" altLang="ja-JP" dirty="0"/>
          </a:p>
          <a:p>
            <a:endParaRPr kumimoji="1" lang="en-US" altLang="ja-JP" dirty="0"/>
          </a:p>
          <a:p>
            <a:endParaRPr kumimoji="1" lang="en-US" altLang="ja-JP" dirty="0"/>
          </a:p>
          <a:p>
            <a:r>
              <a:rPr kumimoji="1" lang="ja-JP" altLang="en-US"/>
              <a:t>このように作った</a:t>
            </a:r>
            <a:r>
              <a:rPr kumimoji="1" lang="en-US" altLang="ja-JP" dirty="0"/>
              <a:t>Minlist</a:t>
            </a:r>
            <a:r>
              <a:rPr kumimoji="1" lang="ja-JP" altLang="en-US"/>
              <a:t>の最小値がハッシュ値となり，</a:t>
            </a:r>
            <a:r>
              <a:rPr kumimoji="1" lang="en-US" altLang="ja-JP" dirty="0" err="1"/>
              <a:t>Minlist</a:t>
            </a:r>
            <a:r>
              <a:rPr kumimoji="1" lang="ja-JP" altLang="en-US"/>
              <a:t>の要素はスライディングウインドウより少なくなるため，高速に計算することができます．</a:t>
            </a:r>
            <a:endParaRPr kumimoji="1" lang="en-US" altLang="ja-JP" dirty="0"/>
          </a:p>
          <a:p>
            <a:r>
              <a:rPr kumimoji="1" lang="ja-JP" altLang="en-US"/>
              <a:t>しかし，この</a:t>
            </a:r>
            <a:r>
              <a:rPr kumimoji="1" lang="en-US" altLang="ja-JP" dirty="0" err="1"/>
              <a:t>Datar</a:t>
            </a:r>
            <a:r>
              <a:rPr kumimoji="1" lang="ja-JP" altLang="en-US"/>
              <a:t>らの手法は通常の集合では、とても高速に動くアルゴリズムですが、多重集合を取り扱うことができないです。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5</a:t>
            </a:fld>
            <a:endParaRPr kumimoji="1" lang="ja-JP" altLang="en-US"/>
          </a:p>
        </p:txBody>
      </p:sp>
    </p:spTree>
    <p:extLst>
      <p:ext uri="{BB962C8B-B14F-4D97-AF65-F5344CB8AC3E}">
        <p14:creationId xmlns:p14="http://schemas.microsoft.com/office/powerpoint/2010/main" val="382541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どのように必要ない要素を削除し、</a:t>
            </a:r>
            <a:r>
              <a:rPr kumimoji="1" lang="en-US" altLang="ja-JP" dirty="0" err="1"/>
              <a:t>Minlist</a:t>
            </a:r>
            <a:r>
              <a:rPr kumimoji="1" lang="ja-JP" altLang="en-US"/>
              <a:t>を短く保つか話す</a:t>
            </a:r>
            <a:endParaRPr kumimoji="1" lang="en-US" altLang="ja-JP" dirty="0"/>
          </a:p>
          <a:p>
            <a:endParaRPr kumimoji="1" lang="en-US" altLang="ja-JP" dirty="0"/>
          </a:p>
          <a:p>
            <a:endParaRPr kumimoji="1" lang="en-US" altLang="ja-JP" dirty="0"/>
          </a:p>
          <a:p>
            <a:r>
              <a:rPr kumimoji="1" lang="ja-JP" altLang="en-US"/>
              <a:t>同一ラベルが複数出現するが、</a:t>
            </a:r>
            <a:endParaRPr kumimoji="1" lang="en-US" altLang="ja-JP" dirty="0"/>
          </a:p>
          <a:p>
            <a:r>
              <a:rPr kumimoji="1" lang="ja-JP" altLang="en-US"/>
              <a:t>割り当て値表を単調減少に修正し、保持することで</a:t>
            </a: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7</a:t>
            </a:fld>
            <a:endParaRPr kumimoji="1" lang="ja-JP" altLang="en-US"/>
          </a:p>
        </p:txBody>
      </p:sp>
    </p:spTree>
    <p:extLst>
      <p:ext uri="{BB962C8B-B14F-4D97-AF65-F5344CB8AC3E}">
        <p14:creationId xmlns:p14="http://schemas.microsoft.com/office/powerpoint/2010/main" val="37700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次に、</a:t>
                </a:r>
                <a:r>
                  <a:rPr kumimoji="1" lang="en-US" altLang="ja-JP" dirty="0"/>
                  <a:t>2</a:t>
                </a:r>
                <a:r>
                  <a:rPr kumimoji="1" lang="ja-JP" altLang="en-US"/>
                  <a:t>つ目の、割り当て値の変化を考慮した、最小値となり得ない要素の発見手法を説明します。</a:t>
                </a:r>
                <a:endParaRPr kumimoji="1" lang="en-US" altLang="ja-JP" dirty="0"/>
              </a:p>
              <a:p>
                <a:r>
                  <a:rPr kumimoji="1" lang="en-US" altLang="ja-JP" dirty="0"/>
                  <a:t>Minlist</a:t>
                </a:r>
                <a:r>
                  <a:rPr kumimoji="1" lang="ja-JP" altLang="en-US"/>
                  <a:t>内を更新する時、入って来た時刻と割り当て値により、消せるかどうかを判断していきます。</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到着したアルファベット</a:t>
                </a:r>
                <a:r>
                  <a:rPr lang="en-US" altLang="ja-JP" dirty="0"/>
                  <a:t>:α</a:t>
                </a:r>
                <a:r>
                  <a:rPr lang="ja-JP" altLang="en-US"/>
                  <a:t>、</a:t>
                </a:r>
                <a:r>
                  <a:rPr lang="en-US" altLang="ja-JP" dirty="0" err="1"/>
                  <a:t>Minlist</a:t>
                </a:r>
                <a:r>
                  <a:rPr lang="ja-JP" altLang="en-US"/>
                  <a:t>内の要素</a:t>
                </a:r>
                <a:r>
                  <a:rPr lang="en-US" altLang="ja-JP" dirty="0"/>
                  <a:t>:β</a:t>
                </a:r>
                <a:r>
                  <a:rPr lang="ja-JP" altLang="en-US"/>
                  <a:t>とし、</a:t>
                </a:r>
                <a:r>
                  <a:rPr lang="en-US" altLang="ja-JP" dirty="0"/>
                  <a:t>β</a:t>
                </a:r>
                <a:r>
                  <a:rPr lang="ja-JP" altLang="en-US"/>
                  <a:t>が最小値になり得るかどうかの判定をします。</a:t>
                </a:r>
                <a:r>
                  <a:rPr lang="el-GR" altLang="ja-JP" dirty="0"/>
                  <a:t>Β</a:t>
                </a:r>
                <a:r>
                  <a:rPr lang="ja-JP" altLang="en-US"/>
                  <a:t>よりあとに到着した</a:t>
                </a:r>
                <a:r>
                  <a:rPr lang="en-US" altLang="ja-JP" dirty="0"/>
                  <a:t>α</a:t>
                </a:r>
                <a:r>
                  <a:rPr lang="ja-JP" altLang="en-US"/>
                  <a:t>の個数を</a:t>
                </a:r>
                <a:r>
                  <a:rPr lang="en-US" altLang="ja-JP" dirty="0"/>
                  <a:t>n</a:t>
                </a:r>
                <a:r>
                  <a:rPr lang="ja-JP" altLang="en-US"/>
                  <a:t>とし、</a:t>
                </a:r>
                <a14:m>
                  <m:oMath xmlns:m="http://schemas.openxmlformats.org/officeDocument/2006/math">
                    <m:r>
                      <a:rPr lang="en-US"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r>
                          <m:rPr>
                            <m:sty m:val="p"/>
                          </m:rPr>
                          <a:rPr lang="el-GR" altLang="ja-JP" i="1">
                            <a:latin typeface="Cambria Math" panose="02040503050406030204" pitchFamily="18" charset="0"/>
                            <a:ea typeface="Cambria Math" panose="02040503050406030204" pitchFamily="18" charset="0"/>
                          </a:rPr>
                          <m:t>β</m:t>
                        </m:r>
                      </m:e>
                    </m:d>
                    <m:r>
                      <a:rPr lang="en-US" altLang="ja-JP" b="0" i="1" smtClean="0">
                        <a:latin typeface="Cambria Math" panose="02040503050406030204" pitchFamily="18" charset="0"/>
                        <a:ea typeface="Cambria Math" panose="02040503050406030204" pitchFamily="18" charset="0"/>
                      </a:rPr>
                      <m:t>&gt;</m:t>
                    </m:r>
                    <m:r>
                      <a:rPr lang="el-GR" altLang="ja-JP" i="1" smtClean="0">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rPr>
                              <m:t>𝑛</m:t>
                            </m:r>
                          </m:sub>
                        </m:sSub>
                      </m:e>
                    </m:d>
                  </m:oMath>
                </a14:m>
                <a:r>
                  <a:rPr lang="ja-JP" altLang="en-US"/>
                  <a:t>ならば、</a:t>
                </a:r>
                <a14:m>
                  <m:oMath xmlns:m="http://schemas.openxmlformats.org/officeDocument/2006/math">
                    <m:r>
                      <a:rPr lang="ja-JP" altLang="en-US" i="1">
                        <a:latin typeface="Cambria Math" panose="02040503050406030204" pitchFamily="18" charset="0"/>
                      </a:rPr>
                      <m:t>𝛽</m:t>
                    </m:r>
                  </m:oMath>
                </a14:m>
                <a:r>
                  <a:rPr lang="ja-JP" altLang="en-US" dirty="0"/>
                  <a:t>を</a:t>
                </a:r>
                <a:r>
                  <a:rPr lang="en-US" altLang="ja-JP" dirty="0"/>
                  <a:t>Minlist</a:t>
                </a:r>
                <a:r>
                  <a:rPr lang="ja-JP" altLang="en-US"/>
                  <a:t>から削除します。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図を用いて説明すると、スライディングウインドウに</a:t>
                </a:r>
                <a:r>
                  <a:rPr lang="en-US" altLang="ja-JP" dirty="0"/>
                  <a:t>3</a:t>
                </a:r>
                <a:r>
                  <a:rPr lang="ja-JP" altLang="en-US"/>
                  <a:t>つ目の</a:t>
                </a:r>
                <a:r>
                  <a:rPr lang="en-US" altLang="ja-JP" dirty="0"/>
                  <a:t>a</a:t>
                </a:r>
                <a:r>
                  <a:rPr lang="ja-JP" altLang="en-US"/>
                  <a:t>が時刻</a:t>
                </a:r>
                <a:r>
                  <a:rPr lang="en-US" altLang="ja-JP" dirty="0"/>
                  <a:t>t=30</a:t>
                </a:r>
                <a:r>
                  <a:rPr lang="ja-JP" altLang="en-US"/>
                  <a:t>で入って来たとします。次に、右の更新前の最小値の候補集合である</a:t>
                </a:r>
                <a:r>
                  <a:rPr lang="en-US" altLang="ja-JP" dirty="0" err="1"/>
                  <a:t>Minlist</a:t>
                </a:r>
                <a:r>
                  <a:rPr lang="ja-JP" altLang="en-US"/>
                  <a:t>の緑の部分に注目し，時刻</a:t>
                </a:r>
                <a:r>
                  <a:rPr lang="en-US" altLang="ja-JP" dirty="0"/>
                  <a:t>t=2,6</a:t>
                </a:r>
                <a:r>
                  <a:rPr lang="ja-JP" altLang="en-US"/>
                  <a:t>に要素が入って来ているため、</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t=10,20,30</a:t>
                </a:r>
                <a:r>
                  <a:rPr lang="ja-JP" altLang="en-US"/>
                  <a:t>で入った</a:t>
                </a:r>
                <a:r>
                  <a:rPr lang="en-US" altLang="ja-JP" dirty="0"/>
                  <a:t>3</a:t>
                </a:r>
                <a:r>
                  <a:rPr lang="ja-JP" altLang="en-US"/>
                  <a:t>つの</a:t>
                </a:r>
                <a:r>
                  <a:rPr lang="en-US" altLang="ja-JP" dirty="0"/>
                  <a:t>a</a:t>
                </a:r>
                <a:r>
                  <a:rPr lang="ja-JP" altLang="en-US"/>
                  <a:t>が後ろにあります。そのため、</a:t>
                </a:r>
                <a:r>
                  <a:rPr lang="en-US" altLang="ja-JP" dirty="0"/>
                  <a:t>a</a:t>
                </a:r>
                <a:r>
                  <a:rPr lang="ja-JP" altLang="en-US"/>
                  <a:t>の</a:t>
                </a:r>
                <a:r>
                  <a:rPr lang="en-US" altLang="ja-JP" dirty="0"/>
                  <a:t>3</a:t>
                </a:r>
                <a:r>
                  <a:rPr lang="ja-JP" altLang="en-US"/>
                  <a:t>番目の割り当て値である</a:t>
                </a:r>
                <a:r>
                  <a:rPr lang="en-US" altLang="ja-JP" dirty="0"/>
                  <a:t>3</a:t>
                </a:r>
                <a:r>
                  <a:rPr lang="ja-JP" altLang="en-US"/>
                  <a:t>より大きいかどうかで緑の部分判断できます。これは時刻の関係上，緑の部分が抜けるまで</a:t>
                </a:r>
                <a:r>
                  <a:rPr lang="en-US" altLang="ja-JP" dirty="0"/>
                  <a:t>3</a:t>
                </a:r>
                <a:r>
                  <a:rPr lang="ja-JP" altLang="en-US"/>
                  <a:t>つの</a:t>
                </a:r>
                <a:r>
                  <a:rPr lang="en-US" altLang="ja-JP" dirty="0"/>
                  <a:t>a</a:t>
                </a:r>
                <a:r>
                  <a:rPr lang="ja-JP" altLang="en-US"/>
                  <a:t>は絶対スライディングウインドウにあるため，後ろの数で判断できます．青色部分とオレンジ部分も同じようにできます．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このように</a:t>
                </a:r>
                <a:r>
                  <a:rPr lang="en-US" altLang="ja-JP" dirty="0" err="1"/>
                  <a:t>Minlist</a:t>
                </a:r>
                <a:r>
                  <a:rPr lang="ja-JP" altLang="en-US"/>
                  <a:t>を更新していきます。</a:t>
                </a:r>
                <a:endParaRPr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a:t>次に、</a:t>
                </a:r>
                <a:r>
                  <a:rPr kumimoji="1" lang="en-US" altLang="ja-JP" dirty="0"/>
                  <a:t>2</a:t>
                </a:r>
                <a:r>
                  <a:rPr kumimoji="1" lang="ja-JP" altLang="en-US"/>
                  <a:t>つ目の、割り当て値の変化を考慮した、最小値となり得ない要素の発見手法を説明します。</a:t>
                </a:r>
                <a:endParaRPr kumimoji="1" lang="en-US" altLang="ja-JP" dirty="0"/>
              </a:p>
              <a:p>
                <a:r>
                  <a:rPr kumimoji="1" lang="en-US" altLang="ja-JP" dirty="0"/>
                  <a:t>Minlist</a:t>
                </a:r>
                <a:r>
                  <a:rPr kumimoji="1" lang="ja-JP" altLang="en-US"/>
                  <a:t>内を更新する時、入って来た時刻と割り当て値により、消せるかどうかを判断していきます。</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到着したアルファベット</a:t>
                </a:r>
                <a:r>
                  <a:rPr lang="en-US" altLang="ja-JP" dirty="0"/>
                  <a:t>:α</a:t>
                </a:r>
                <a:r>
                  <a:rPr lang="ja-JP" altLang="en-US"/>
                  <a:t>、</a:t>
                </a:r>
                <a:r>
                  <a:rPr lang="en-US" altLang="ja-JP" dirty="0" err="1"/>
                  <a:t>Minlist</a:t>
                </a:r>
                <a:r>
                  <a:rPr lang="ja-JP" altLang="en-US"/>
                  <a:t>内の要素</a:t>
                </a:r>
                <a:r>
                  <a:rPr lang="en-US" altLang="ja-JP" dirty="0"/>
                  <a:t>:β</a:t>
                </a:r>
                <a:r>
                  <a:rPr lang="ja-JP" altLang="en-US"/>
                  <a:t>とし、</a:t>
                </a:r>
                <a:r>
                  <a:rPr lang="en-US" altLang="ja-JP" dirty="0"/>
                  <a:t>β</a:t>
                </a:r>
                <a:r>
                  <a:rPr lang="ja-JP" altLang="en-US"/>
                  <a:t>が最小値んなり得るかどうかの判定をします。</a:t>
                </a:r>
                <a:r>
                  <a:rPr lang="el-GR" altLang="ja-JP" dirty="0"/>
                  <a:t>Β</a:t>
                </a:r>
                <a:r>
                  <a:rPr lang="ja-JP" altLang="en-US"/>
                  <a:t>よりあとに到着した</a:t>
                </a:r>
                <a:r>
                  <a:rPr lang="en-US" altLang="ja-JP" dirty="0"/>
                  <a:t>α</a:t>
                </a:r>
                <a:r>
                  <a:rPr lang="ja-JP" altLang="en-US"/>
                  <a:t>の個数を</a:t>
                </a:r>
                <a:r>
                  <a:rPr lang="en-US" altLang="ja-JP" dirty="0"/>
                  <a:t>n</a:t>
                </a:r>
                <a:r>
                  <a:rPr lang="ja-JP" altLang="en-US"/>
                  <a:t>とし、</a:t>
                </a:r>
                <a:r>
                  <a:rPr lang="en-US" altLang="ja-JP" i="0">
                    <a:latin typeface="Cambria Math" panose="02040503050406030204" pitchFamily="18" charset="0"/>
                    <a:ea typeface="Cambria Math" panose="02040503050406030204" pitchFamily="18" charset="0"/>
                  </a:rPr>
                  <a:t>𝜋(</a:t>
                </a:r>
                <a:r>
                  <a:rPr lang="el-GR" altLang="ja-JP" i="0">
                    <a:latin typeface="Cambria Math" panose="02040503050406030204" pitchFamily="18" charset="0"/>
                    <a:ea typeface="Cambria Math" panose="02040503050406030204" pitchFamily="18" charset="0"/>
                  </a:rPr>
                  <a:t>β)</a:t>
                </a:r>
                <a:r>
                  <a:rPr lang="en-US" altLang="ja-JP" b="0" i="0">
                    <a:latin typeface="Cambria Math" panose="02040503050406030204" pitchFamily="18" charset="0"/>
                    <a:ea typeface="Cambria Math" panose="02040503050406030204" pitchFamily="18" charset="0"/>
                  </a:rPr>
                  <a:t>&gt;</a:t>
                </a:r>
                <a:r>
                  <a:rPr lang="el-GR" altLang="ja-JP" i="0">
                    <a:latin typeface="Cambria Math" panose="02040503050406030204" pitchFamily="18" charset="0"/>
                    <a:ea typeface="Cambria Math" panose="02040503050406030204" pitchFamily="18" charset="0"/>
                  </a:rPr>
                  <a:t>𝜋</a:t>
                </a:r>
                <a:r>
                  <a:rPr lang="en-US" altLang="ja-JP" i="0">
                    <a:latin typeface="Cambria Math" panose="02040503050406030204" pitchFamily="18" charset="0"/>
                    <a:ea typeface="Cambria Math" panose="02040503050406030204" pitchFamily="18" charset="0"/>
                  </a:rPr>
                  <a:t>(𝛼_</a:t>
                </a:r>
                <a:r>
                  <a:rPr lang="en-US" altLang="ja-JP" i="0">
                    <a:latin typeface="Cambria Math" panose="02040503050406030204" pitchFamily="18" charset="0"/>
                  </a:rPr>
                  <a:t>𝑛 )</a:t>
                </a:r>
                <a:r>
                  <a:rPr lang="ja-JP" altLang="en-US"/>
                  <a:t>ならば、</a:t>
                </a:r>
                <a:r>
                  <a:rPr lang="ja-JP" altLang="en-US" i="0">
                    <a:latin typeface="Cambria Math" panose="02040503050406030204" pitchFamily="18" charset="0"/>
                  </a:rPr>
                  <a:t>𝛽</a:t>
                </a:r>
                <a:r>
                  <a:rPr lang="ja-JP" altLang="en-US" dirty="0"/>
                  <a:t>を</a:t>
                </a:r>
                <a:r>
                  <a:rPr lang="en-US" altLang="ja-JP" dirty="0"/>
                  <a:t>Minlist</a:t>
                </a:r>
                <a:r>
                  <a:rPr lang="ja-JP" altLang="en-US"/>
                  <a:t>から削除します。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図を用いて説明すると、スライディングウインドウに</a:t>
                </a:r>
                <a:r>
                  <a:rPr lang="en-US" altLang="ja-JP" dirty="0"/>
                  <a:t>3</a:t>
                </a:r>
                <a:r>
                  <a:rPr lang="ja-JP" altLang="en-US"/>
                  <a:t>つ目の</a:t>
                </a:r>
                <a:r>
                  <a:rPr lang="en-US" altLang="ja-JP" dirty="0"/>
                  <a:t>a</a:t>
                </a:r>
                <a:r>
                  <a:rPr lang="ja-JP" altLang="en-US"/>
                  <a:t>が時刻</a:t>
                </a:r>
                <a:r>
                  <a:rPr lang="en-US" altLang="ja-JP" dirty="0"/>
                  <a:t>t=30</a:t>
                </a:r>
                <a:r>
                  <a:rPr lang="ja-JP" altLang="en-US"/>
                  <a:t>で入って来たとします。次に、右の更新前の最小値の候補集合である</a:t>
                </a:r>
                <a:r>
                  <a:rPr lang="en-US" altLang="ja-JP" dirty="0" err="1"/>
                  <a:t>Minlist</a:t>
                </a:r>
                <a:r>
                  <a:rPr lang="ja-JP" altLang="en-US"/>
                  <a:t>に注目してもらい、その中の緑の部分の説明をしていきます。緑の部分は、時刻</a:t>
                </a:r>
                <a:r>
                  <a:rPr lang="en-US" altLang="ja-JP" dirty="0"/>
                  <a:t>t=2,6</a:t>
                </a:r>
                <a:r>
                  <a:rPr lang="ja-JP" altLang="en-US"/>
                  <a:t>に要素が入って来ているため、</a:t>
                </a:r>
                <a:r>
                  <a:rPr lang="en-US" altLang="ja-JP" dirty="0"/>
                  <a:t>t=10,20,30</a:t>
                </a:r>
                <a:r>
                  <a:rPr lang="ja-JP" altLang="en-US"/>
                  <a:t>で入った</a:t>
                </a:r>
                <a:r>
                  <a:rPr lang="en-US" altLang="ja-JP" dirty="0"/>
                  <a:t>3</a:t>
                </a:r>
                <a:r>
                  <a:rPr lang="ja-JP" altLang="en-US"/>
                  <a:t>つの</a:t>
                </a:r>
                <a:r>
                  <a:rPr lang="en-US" altLang="ja-JP" dirty="0"/>
                  <a:t>a</a:t>
                </a:r>
                <a:r>
                  <a:rPr lang="ja-JP" altLang="en-US"/>
                  <a:t>が後ろにあります。そして、緑の部分が先に抜けるまで、</a:t>
                </a:r>
                <a:r>
                  <a:rPr lang="en-US" altLang="ja-JP" dirty="0"/>
                  <a:t>3</a:t>
                </a:r>
                <a:r>
                  <a:rPr lang="ja-JP" altLang="en-US"/>
                  <a:t>つの</a:t>
                </a:r>
                <a:r>
                  <a:rPr lang="en-US" altLang="ja-JP" dirty="0"/>
                  <a:t>a</a:t>
                </a:r>
                <a:r>
                  <a:rPr lang="ja-JP" altLang="en-US"/>
                  <a:t>は必ず後ろにあるため、現存の</a:t>
                </a:r>
                <a:r>
                  <a:rPr lang="en-US" altLang="ja-JP" dirty="0"/>
                  <a:t>a</a:t>
                </a:r>
                <a:r>
                  <a:rPr lang="ja-JP" altLang="en-US"/>
                  <a:t>の割り当て値が変わることはありません。そのため、</a:t>
                </a:r>
                <a:r>
                  <a:rPr lang="en-US" altLang="ja-JP" dirty="0"/>
                  <a:t>3</a:t>
                </a:r>
                <a:r>
                  <a:rPr lang="ja-JP" altLang="en-US"/>
                  <a:t>より大きいかどうかで判断できます。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青色の部分では、時刻の関係上、後ろの</a:t>
                </a:r>
                <a:r>
                  <a:rPr lang="en-US" altLang="ja-JP" dirty="0"/>
                  <a:t>2</a:t>
                </a:r>
                <a:r>
                  <a:rPr lang="ja-JP" altLang="en-US"/>
                  <a:t>つの</a:t>
                </a:r>
                <a:r>
                  <a:rPr lang="en-US" altLang="ja-JP" dirty="0"/>
                  <a:t>a</a:t>
                </a:r>
                <a:r>
                  <a:rPr lang="ja-JP" altLang="en-US"/>
                  <a:t>は絶対あとに抜けるため、</a:t>
                </a:r>
                <a:r>
                  <a:rPr lang="en-US" altLang="ja-JP" dirty="0"/>
                  <a:t>a</a:t>
                </a:r>
                <a:r>
                  <a:rPr lang="ja-JP" altLang="en-US"/>
                  <a:t>の最小の割り当て値が</a:t>
                </a:r>
                <a:r>
                  <a:rPr lang="en-US" altLang="ja-JP" dirty="0"/>
                  <a:t>8</a:t>
                </a:r>
                <a:r>
                  <a:rPr lang="ja-JP" altLang="en-US"/>
                  <a:t>より大きくなることがないため、</a:t>
                </a:r>
                <a:r>
                  <a:rPr lang="en-US" altLang="ja-JP" dirty="0"/>
                  <a:t>8</a:t>
                </a:r>
                <a:r>
                  <a:rPr lang="ja-JP" altLang="en-US"/>
                  <a:t>で判断できます。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このように</a:t>
                </a:r>
                <a:r>
                  <a:rPr lang="en-US" altLang="ja-JP" dirty="0" err="1"/>
                  <a:t>Minlist</a:t>
                </a:r>
                <a:r>
                  <a:rPr lang="ja-JP" altLang="en-US"/>
                  <a:t>を更新していきます。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8</a:t>
            </a:fld>
            <a:endParaRPr kumimoji="1" lang="ja-JP" altLang="en-US"/>
          </a:p>
        </p:txBody>
      </p:sp>
    </p:spTree>
    <p:extLst>
      <p:ext uri="{BB962C8B-B14F-4D97-AF65-F5344CB8AC3E}">
        <p14:creationId xmlns:p14="http://schemas.microsoft.com/office/powerpoint/2010/main" val="2792769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近年，集合間類似検索に注目があります．この集合間類似検索とはクエリ集合と類似している集合をデータベースから検索する問題です．</a:t>
            </a:r>
            <a:endParaRPr kumimoji="1" lang="en-US" altLang="ja-JP" dirty="0"/>
          </a:p>
          <a:p>
            <a:r>
              <a:rPr kumimoji="1" lang="ja-JP" altLang="en-US"/>
              <a:t>集合間類似検索は集合間類似度を何度も計算する必要があり，その計算には</a:t>
            </a:r>
            <a:r>
              <a:rPr kumimoji="1" lang="en-US" altLang="ja-JP" dirty="0"/>
              <a:t>Jaccard</a:t>
            </a:r>
            <a:r>
              <a:rPr kumimoji="1" lang="ja-JP" altLang="en-US"/>
              <a:t>係数を使います．</a:t>
            </a:r>
            <a:r>
              <a:rPr kumimoji="1" lang="en-US" altLang="ja-JP" dirty="0"/>
              <a:t>Jaccard</a:t>
            </a:r>
            <a:r>
              <a:rPr kumimoji="1" lang="ja-JP" altLang="en-US"/>
              <a:t>係数とは</a:t>
            </a:r>
            <a:r>
              <a:rPr lang="ja-JP" altLang="en-US"/>
              <a:t>２つの集合に含まれている要素のうち共通要素が占める割合を表す計算です．</a:t>
            </a:r>
            <a:endParaRPr lang="en-US" altLang="ja-JP" dirty="0"/>
          </a:p>
          <a:p>
            <a:r>
              <a:rPr kumimoji="1" lang="ja-JP" altLang="en-US"/>
              <a:t>しかし，</a:t>
            </a:r>
            <a:r>
              <a:rPr kumimoji="1" lang="en-US" altLang="ja-JP" dirty="0"/>
              <a:t>Jaccard</a:t>
            </a:r>
            <a:r>
              <a:rPr kumimoji="1" lang="ja-JP" altLang="en-US"/>
              <a:t>係数を計算するオーバーヘッドが大きいという特徴があります。</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12</a:t>
            </a:fld>
            <a:endParaRPr kumimoji="1" lang="ja-JP" altLang="en-US"/>
          </a:p>
        </p:txBody>
      </p:sp>
    </p:spTree>
    <p:extLst>
      <p:ext uri="{BB962C8B-B14F-4D97-AF65-F5344CB8AC3E}">
        <p14:creationId xmlns:p14="http://schemas.microsoft.com/office/powerpoint/2010/main" val="2813211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近年，集合間類似検索に注目があります．この集合間類似検索とはクエリ集合と類似している集合をデータベースから検索する問題です．</a:t>
            </a:r>
            <a:endParaRPr kumimoji="1" lang="en-US" altLang="ja-JP" dirty="0"/>
          </a:p>
          <a:p>
            <a:r>
              <a:rPr kumimoji="1" lang="ja-JP" altLang="en-US"/>
              <a:t>集合間類似検索は集合間類似度を何度も計算する必要があり，その計算には</a:t>
            </a:r>
            <a:r>
              <a:rPr kumimoji="1" lang="en-US" altLang="ja-JP" dirty="0"/>
              <a:t>Jaccard</a:t>
            </a:r>
            <a:r>
              <a:rPr kumimoji="1" lang="ja-JP" altLang="en-US"/>
              <a:t>係数を使います．</a:t>
            </a:r>
            <a:r>
              <a:rPr kumimoji="1" lang="en-US" altLang="ja-JP" dirty="0"/>
              <a:t>Jaccard</a:t>
            </a:r>
            <a:r>
              <a:rPr kumimoji="1" lang="ja-JP" altLang="en-US"/>
              <a:t>係数とは</a:t>
            </a:r>
            <a:r>
              <a:rPr lang="ja-JP" altLang="en-US"/>
              <a:t>２つの集合に含まれている要素のうち共通要素が占める割合を表す計算です．</a:t>
            </a:r>
            <a:endParaRPr lang="en-US" altLang="ja-JP" dirty="0"/>
          </a:p>
          <a:p>
            <a:r>
              <a:rPr kumimoji="1" lang="ja-JP" altLang="en-US"/>
              <a:t>しかし，</a:t>
            </a:r>
            <a:r>
              <a:rPr kumimoji="1" lang="en-US" altLang="ja-JP" dirty="0"/>
              <a:t>Jaccard</a:t>
            </a:r>
            <a:r>
              <a:rPr kumimoji="1" lang="ja-JP" altLang="en-US"/>
              <a:t>係数を計算するオーバーヘッドが大きいという特徴があります。</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13</a:t>
            </a:fld>
            <a:endParaRPr kumimoji="1" lang="ja-JP" altLang="en-US"/>
          </a:p>
        </p:txBody>
      </p:sp>
    </p:spTree>
    <p:extLst>
      <p:ext uri="{BB962C8B-B14F-4D97-AF65-F5344CB8AC3E}">
        <p14:creationId xmlns:p14="http://schemas.microsoft.com/office/powerpoint/2010/main" val="3116176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そのため，ハッシュを用いた集合間類似検索を高速化する方法があります。</a:t>
            </a:r>
            <a:endParaRPr kumimoji="1" lang="en-US" altLang="ja-JP" dirty="0"/>
          </a:p>
          <a:p>
            <a:r>
              <a:rPr kumimoji="1" lang="ja-JP" altLang="en-US"/>
              <a:t>その方法の</a:t>
            </a:r>
            <a:r>
              <a:rPr kumimoji="1" lang="en-US" altLang="ja-JP" dirty="0"/>
              <a:t>1</a:t>
            </a:r>
            <a:r>
              <a:rPr kumimoji="1" lang="ja-JP" altLang="en-US"/>
              <a:t>つとして、</a:t>
            </a:r>
            <a:r>
              <a:rPr kumimoji="1" lang="en-US" altLang="ja-JP" dirty="0"/>
              <a:t>Min-hash</a:t>
            </a:r>
            <a:r>
              <a:rPr kumimoji="1" lang="ja-JP" altLang="en-US"/>
              <a:t>という方法があります。</a:t>
            </a:r>
            <a:endParaRPr kumimoji="1" lang="en-US" altLang="ja-JP" dirty="0"/>
          </a:p>
          <a:p>
            <a:endParaRPr kumimoji="1" lang="en-US" altLang="ja-JP" dirty="0"/>
          </a:p>
          <a:p>
            <a:r>
              <a:rPr kumimoji="1" lang="en-US" altLang="ja-JP" dirty="0"/>
              <a:t>Min-hash</a:t>
            </a:r>
            <a:r>
              <a:rPr kumimoji="1" lang="ja-JP" altLang="en-US"/>
              <a:t>とは、集合に対するハッシュ関数であり、</a:t>
            </a:r>
            <a:r>
              <a:rPr kumimoji="1" lang="en-US" altLang="ja-JP" dirty="0"/>
              <a:t>2</a:t>
            </a:r>
            <a:r>
              <a:rPr kumimoji="1" lang="ja-JP" altLang="en-US"/>
              <a:t>つの集合のハッシュ値が一致する確率は</a:t>
            </a:r>
            <a:r>
              <a:rPr kumimoji="1" lang="en-US" altLang="ja-JP" dirty="0"/>
              <a:t>Jaccard</a:t>
            </a:r>
            <a:r>
              <a:rPr kumimoji="1" lang="ja-JP" altLang="en-US"/>
              <a:t>係数と等しいです。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a:t>
            </a:r>
            <a:r>
              <a:rPr kumimoji="1" lang="ja-JP" altLang="en-US"/>
              <a:t>スケッチの話をしない。</a:t>
            </a:r>
            <a:endParaRPr kumimoji="1" lang="en-US" altLang="ja-JP" dirty="0"/>
          </a:p>
          <a:p>
            <a:r>
              <a:rPr kumimoji="1" lang="ja-JP" altLang="en-US"/>
              <a:t>タイトル：集合感類似検索の高速化</a:t>
            </a:r>
            <a:endParaRPr kumimoji="1" lang="en-US" altLang="ja-JP" dirty="0"/>
          </a:p>
          <a:p>
            <a:r>
              <a:rPr kumimoji="1" lang="ja-JP" altLang="en-US"/>
              <a:t>ハッシュを用いた集合間類似検索の高速化</a:t>
            </a:r>
            <a:endParaRPr kumimoji="1" lang="en-US" altLang="ja-JP" dirty="0"/>
          </a:p>
          <a:p>
            <a:r>
              <a:rPr kumimoji="1" lang="ja-JP" altLang="en-US"/>
              <a:t>ハッシュベースでやるという話をする</a:t>
            </a:r>
            <a:endParaRPr kumimoji="1" lang="en-US" altLang="ja-JP" dirty="0"/>
          </a:p>
          <a:p>
            <a:r>
              <a:rPr kumimoji="1" lang="en-US" altLang="ja-JP" dirty="0"/>
              <a:t>Min-Hash</a:t>
            </a:r>
            <a:r>
              <a:rPr kumimoji="1" lang="ja-JP" altLang="en-US"/>
              <a:t>の説明</a:t>
            </a:r>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14</a:t>
            </a:fld>
            <a:endParaRPr kumimoji="1" lang="ja-JP" altLang="en-US"/>
          </a:p>
        </p:txBody>
      </p:sp>
    </p:spTree>
    <p:extLst>
      <p:ext uri="{BB962C8B-B14F-4D97-AF65-F5344CB8AC3E}">
        <p14:creationId xmlns:p14="http://schemas.microsoft.com/office/powerpoint/2010/main" val="1915313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そして、その</a:t>
            </a:r>
            <a:r>
              <a:rPr kumimoji="1" lang="en-US" altLang="ja-JP" dirty="0"/>
              <a:t>Min-hash</a:t>
            </a:r>
            <a:r>
              <a:rPr kumimoji="1" lang="ja-JP" altLang="en-US"/>
              <a:t>の計算方法を説明します。</a:t>
            </a:r>
            <a:endParaRPr kumimoji="1" lang="en-US" altLang="ja-JP" dirty="0"/>
          </a:p>
          <a:p>
            <a:r>
              <a:rPr kumimoji="1" lang="ja-JP" altLang="en-US"/>
              <a:t>例として、多重集合での</a:t>
            </a:r>
            <a:r>
              <a:rPr kumimoji="1" lang="en-US" altLang="ja-JP" dirty="0"/>
              <a:t>Min-hash</a:t>
            </a:r>
            <a:r>
              <a:rPr kumimoji="1" lang="ja-JP" altLang="en-US"/>
              <a:t>の計算方法を紹介します。</a:t>
            </a:r>
            <a:endParaRPr kumimoji="1" lang="en-US" altLang="ja-JP" dirty="0"/>
          </a:p>
          <a:p>
            <a:r>
              <a:rPr kumimoji="1" lang="ja-JP" altLang="en-US"/>
              <a:t>まず，多重集合とは、</a:t>
            </a:r>
            <a:r>
              <a:rPr lang="ja-JP" altLang="en-US"/>
              <a:t>集合に同一の要素を複数持てるようにしたものです．</a:t>
            </a:r>
            <a:endParaRPr kumimoji="1" lang="en-US" altLang="ja-JP" dirty="0"/>
          </a:p>
          <a:p>
            <a:r>
              <a:rPr kumimoji="1" lang="ja-JP" altLang="en-US"/>
              <a:t>そして，</a:t>
            </a:r>
            <a:r>
              <a:rPr kumimoji="1" lang="en-US" altLang="ja-JP" dirty="0"/>
              <a:t>Min-hash</a:t>
            </a:r>
            <a:r>
              <a:rPr kumimoji="1" lang="ja-JP" altLang="en-US"/>
              <a:t>の計算方法は、まず、要素にランダムな値を割り当てます。</a:t>
            </a:r>
            <a:endParaRPr kumimoji="1" lang="en-US" altLang="ja-JP" dirty="0"/>
          </a:p>
          <a:p>
            <a:r>
              <a:rPr kumimoji="1" lang="ja-JP" altLang="en-US"/>
              <a:t>多重集合は、同一要素を複数持つため、アルファベットに対して、</a:t>
            </a:r>
            <a:r>
              <a:rPr kumimoji="1" lang="en-US" altLang="ja-JP" dirty="0"/>
              <a:t>1</a:t>
            </a:r>
            <a:r>
              <a:rPr kumimoji="1" lang="ja-JP" altLang="en-US"/>
              <a:t>個目、</a:t>
            </a:r>
            <a:r>
              <a:rPr kumimoji="1" lang="en-US" altLang="ja-JP" dirty="0"/>
              <a:t>2</a:t>
            </a:r>
            <a:r>
              <a:rPr kumimoji="1" lang="ja-JP" altLang="en-US"/>
              <a:t>個目とランダムな値を割り当てていき、図のように割当表を作ります。</a:t>
            </a:r>
            <a:endParaRPr kumimoji="1" lang="en-US" altLang="ja-JP" dirty="0"/>
          </a:p>
          <a:p>
            <a:r>
              <a:rPr kumimoji="1" lang="ja-JP" altLang="en-US"/>
              <a:t>そして、集合に対して、集合の要素の最小の割り当て値をハッシュ値とします。</a:t>
            </a:r>
            <a:endParaRPr kumimoji="1" lang="en-US" altLang="ja-JP" dirty="0"/>
          </a:p>
          <a:p>
            <a:r>
              <a:rPr kumimoji="1" lang="ja-JP" altLang="en-US"/>
              <a:t>例だと、多重集合</a:t>
            </a:r>
            <a:r>
              <a:rPr kumimoji="1" lang="en-US" altLang="ja-JP" dirty="0"/>
              <a:t>A</a:t>
            </a:r>
            <a:r>
              <a:rPr kumimoji="1" lang="ja-JP" altLang="en-US"/>
              <a:t>に対して、ハッシュ値表を参照し、その中の最小値</a:t>
            </a:r>
            <a:r>
              <a:rPr kumimoji="1" lang="en-US" altLang="ja-JP" dirty="0"/>
              <a:t>2</a:t>
            </a:r>
            <a:r>
              <a:rPr kumimoji="1" lang="ja-JP" altLang="en-US"/>
              <a:t>がハッシュ値となります。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15</a:t>
            </a:fld>
            <a:endParaRPr kumimoji="1" lang="ja-JP" altLang="en-US"/>
          </a:p>
        </p:txBody>
      </p:sp>
    </p:spTree>
    <p:extLst>
      <p:ext uri="{BB962C8B-B14F-4D97-AF65-F5344CB8AC3E}">
        <p14:creationId xmlns:p14="http://schemas.microsoft.com/office/powerpoint/2010/main" val="108515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そして、最近では動的に変化する集合に対する類似検索も注目されています．</a:t>
            </a:r>
            <a:endParaRPr kumimoji="1" lang="en-US" altLang="ja-JP" dirty="0"/>
          </a:p>
          <a:p>
            <a:endParaRPr kumimoji="1" lang="en-US" altLang="ja-JP" dirty="0"/>
          </a:p>
          <a:p>
            <a:r>
              <a:rPr kumimoji="1" lang="ja-JP" altLang="en-US"/>
              <a:t>動的集合に対する類似検索の１つの例として，ストリームデータの類似検索があります．ストリームデータとは時間と共に変化するデータであり，直近の</a:t>
            </a:r>
            <a:r>
              <a:rPr kumimoji="1" lang="en-US" altLang="ja-JP" dirty="0"/>
              <a:t>w</a:t>
            </a:r>
            <a:r>
              <a:rPr kumimoji="1" lang="ja-JP" altLang="en-US"/>
              <a:t>個の要素をスライディングウインドウとして，動的に変化する集合とみなせます．</a:t>
            </a:r>
            <a:endParaRPr kumimoji="1" lang="en-US" altLang="ja-JP" dirty="0"/>
          </a:p>
          <a:p>
            <a:endParaRPr kumimoji="1" lang="en-US" altLang="ja-JP" dirty="0"/>
          </a:p>
          <a:p>
            <a:endParaRPr kumimoji="1" lang="en-US" altLang="ja-JP" dirty="0"/>
          </a:p>
          <a:p>
            <a:r>
              <a:rPr kumimoji="1" lang="ja-JP" altLang="en-US"/>
              <a:t>動的集合に対する類似検索の特徴として、集合の要素が変化するため、要素が変わるごとにハッシュ値を再計算する必要があります。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16</a:t>
            </a:fld>
            <a:endParaRPr kumimoji="1" lang="ja-JP" altLang="en-US"/>
          </a:p>
        </p:txBody>
      </p:sp>
    </p:spTree>
    <p:extLst>
      <p:ext uri="{BB962C8B-B14F-4D97-AF65-F5344CB8AC3E}">
        <p14:creationId xmlns:p14="http://schemas.microsoft.com/office/powerpoint/2010/main" val="2003104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2CF4C-2602-934D-A79C-8FBE2F4C4E9D}"/>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6864F3-EF3E-3349-8E37-CAB62252C58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6" name="スライド番号プレースホルダー 5">
            <a:extLst>
              <a:ext uri="{FF2B5EF4-FFF2-40B4-BE49-F238E27FC236}">
                <a16:creationId xmlns:a16="http://schemas.microsoft.com/office/drawing/2014/main" id="{8C45967C-0EC5-AC48-8254-B77647604BD0}"/>
              </a:ext>
            </a:extLst>
          </p:cNvPr>
          <p:cNvSpPr>
            <a:spLocks noGrp="1"/>
          </p:cNvSpPr>
          <p:nvPr>
            <p:ph type="sldNum" sz="quarter" idx="12"/>
          </p:nvPr>
        </p:nvSpPr>
        <p:spPr>
          <a:xfrm>
            <a:off x="7086600" y="6397627"/>
            <a:ext cx="2057400" cy="365125"/>
          </a:xfrm>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59147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0D6BAF-4EC5-874E-A321-968680BEEF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B0AD2D-E579-C848-A55B-9370D1AACBF7}"/>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270D61-4CD1-6C45-95E6-18686A01DDAC}"/>
              </a:ext>
            </a:extLst>
          </p:cNvPr>
          <p:cNvSpPr>
            <a:spLocks noGrp="1"/>
          </p:cNvSpPr>
          <p:nvPr>
            <p:ph type="dt" sz="half" idx="10"/>
          </p:nvPr>
        </p:nvSpPr>
        <p:spPr/>
        <p:txBody>
          <a:bodyPr/>
          <a:lstStyle/>
          <a:p>
            <a:fld id="{F8646E54-4533-1C4E-B948-E64E0DE1D820}" type="datetime1">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8FD98A1A-24A5-9946-BE61-0FE9AE31A3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40A97A-4687-F84C-9F65-B95089C82449}"/>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58710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55A87B-6707-7347-B8A0-952E0D6E0EEA}"/>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B95B7B-57A8-BC46-9F37-E7787C063265}"/>
              </a:ext>
            </a:extLst>
          </p:cNvPr>
          <p:cNvSpPr>
            <a:spLocks noGrp="1"/>
          </p:cNvSpPr>
          <p:nvPr>
            <p:ph type="body" orient="vert" idx="1"/>
          </p:nvPr>
        </p:nvSpPr>
        <p:spPr>
          <a:xfrm>
            <a:off x="628650" y="365125"/>
            <a:ext cx="5800725"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F6251B-A0A5-1746-BADD-52BB033930BD}"/>
              </a:ext>
            </a:extLst>
          </p:cNvPr>
          <p:cNvSpPr>
            <a:spLocks noGrp="1"/>
          </p:cNvSpPr>
          <p:nvPr>
            <p:ph type="dt" sz="half" idx="10"/>
          </p:nvPr>
        </p:nvSpPr>
        <p:spPr/>
        <p:txBody>
          <a:bodyPr/>
          <a:lstStyle/>
          <a:p>
            <a:fld id="{A264AF73-4DA5-F64B-BBEA-D4699AC31B7B}" type="datetime1">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CD1F3EB6-4CAB-C848-ACAA-CBBECEB5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1FC5BE-13FA-854D-A0A9-7A1E8D6F0BB2}"/>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26726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74718-D196-6249-AF0B-6C706CE0EB65}"/>
              </a:ext>
            </a:extLst>
          </p:cNvPr>
          <p:cNvSpPr>
            <a:spLocks noGrp="1"/>
          </p:cNvSpPr>
          <p:nvPr>
            <p:ph type="title"/>
          </p:nvPr>
        </p:nvSpPr>
        <p:spPr>
          <a:xfrm>
            <a:off x="0" y="50801"/>
            <a:ext cx="9144000" cy="1325563"/>
          </a:xfrm>
        </p:spPr>
        <p:txBody>
          <a:bodyPr/>
          <a:lstStyle>
            <a:lvl1pPr>
              <a:defRPr b="1" u="sng"/>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BC88C3-FECD-E246-92AF-D86A06C534B9}"/>
              </a:ext>
            </a:extLst>
          </p:cNvPr>
          <p:cNvSpPr>
            <a:spLocks noGrp="1"/>
          </p:cNvSpPr>
          <p:nvPr>
            <p:ph idx="1"/>
          </p:nvPr>
        </p:nvSpPr>
        <p:spPr>
          <a:xfrm>
            <a:off x="0" y="1376363"/>
            <a:ext cx="9144000" cy="5021263"/>
          </a:xfrm>
        </p:spPr>
        <p:txBody>
          <a:bodyPr/>
          <a:lstStyle>
            <a:lvl1pPr>
              <a:defRPr sz="2400"/>
            </a:lvl1pPr>
            <a:lvl2pPr marL="514350" indent="-171450">
              <a:buFont typeface="Wingdings" pitchFamily="2" charset="2"/>
              <a:buChar char="Ø"/>
              <a:defRPr sz="2000"/>
            </a:lvl2pPr>
            <a:lvl3pPr marL="857250" indent="-171450">
              <a:buFont typeface="Wingdings" pitchFamily="2" charset="2"/>
              <a:buChar char="n"/>
              <a:defRPr sz="1800"/>
            </a:lvl3pPr>
            <a:lvl4pPr>
              <a:defRPr sz="1600"/>
            </a:lvl4pPr>
            <a:lvl5pPr>
              <a:defRPr sz="1400"/>
            </a:lvl5pPr>
          </a:lstStyle>
          <a:p>
            <a:r>
              <a:rPr kumimoji="1" lang="ja-JP" altLang="en-US"/>
              <a:t>マスター テキストの書式設定</a:t>
            </a:r>
            <a:endParaRPr kumimoji="1" lang="en-US" altLang="ja-JP" dirty="0"/>
          </a:p>
          <a:p>
            <a:pPr lvl="1"/>
            <a:r>
              <a:rPr kumimoji="1" lang="ja-JP" altLang="en-US"/>
              <a:t>第 </a:t>
            </a:r>
            <a:r>
              <a:rPr kumimoji="1" lang="en-US" altLang="ja-JP" dirty="0"/>
              <a:t>2 </a:t>
            </a:r>
            <a:r>
              <a:rPr kumimoji="1" lang="ja-JP" altLang="en-US"/>
              <a:t>レベル</a:t>
            </a:r>
            <a:endParaRPr kumimoji="1" lang="en-US" altLang="ja-JP" dirty="0"/>
          </a:p>
          <a:p>
            <a:pPr lvl="2"/>
            <a:r>
              <a:rPr kumimoji="1" lang="en-US" altLang="ja-JP" dirty="0"/>
              <a:t>3</a:t>
            </a:r>
          </a:p>
          <a:p>
            <a:pPr lvl="3"/>
            <a:r>
              <a:rPr kumimoji="1" lang="en-US" altLang="ja-JP" dirty="0"/>
              <a:t>4</a:t>
            </a:r>
          </a:p>
          <a:p>
            <a:pPr lvl="4"/>
            <a:r>
              <a:rPr kumimoji="1" lang="en-US" altLang="ja-JP" dirty="0"/>
              <a:t>5</a:t>
            </a:r>
            <a:endParaRPr kumimoji="1" lang="ja-JP" altLang="en-US"/>
          </a:p>
        </p:txBody>
      </p:sp>
      <p:sp>
        <p:nvSpPr>
          <p:cNvPr id="6" name="スライド番号プレースホルダー 5">
            <a:extLst>
              <a:ext uri="{FF2B5EF4-FFF2-40B4-BE49-F238E27FC236}">
                <a16:creationId xmlns:a16="http://schemas.microsoft.com/office/drawing/2014/main" id="{23EDDA8F-9CF1-F948-B108-48ADBE577D79}"/>
              </a:ext>
            </a:extLst>
          </p:cNvPr>
          <p:cNvSpPr>
            <a:spLocks noGrp="1"/>
          </p:cNvSpPr>
          <p:nvPr>
            <p:ph type="sldNum" sz="quarter" idx="12"/>
          </p:nvPr>
        </p:nvSpPr>
        <p:spPr>
          <a:xfrm>
            <a:off x="7086600" y="6397627"/>
            <a:ext cx="2057400" cy="365125"/>
          </a:xfrm>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31050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D1D0-522D-7A45-959A-AA5433323E30}"/>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4B73B9-5DB0-CA49-999E-0BC4276D280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0E633C-9F3F-AD4A-B607-A94FE2A7D779}"/>
              </a:ext>
            </a:extLst>
          </p:cNvPr>
          <p:cNvSpPr>
            <a:spLocks noGrp="1"/>
          </p:cNvSpPr>
          <p:nvPr>
            <p:ph type="dt" sz="half" idx="10"/>
          </p:nvPr>
        </p:nvSpPr>
        <p:spPr/>
        <p:txBody>
          <a:bodyPr/>
          <a:lstStyle/>
          <a:p>
            <a:fld id="{ED336007-625C-6F4A-9D41-221081D957BC}" type="datetime1">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148F3771-8078-D246-869A-8A41D729CA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63E2C5-EEBF-0246-BA24-B63EE5E829D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95963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3D2E1B-8068-D248-8064-D339A28E96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759032-9276-4C42-8497-0DA8135BE455}"/>
              </a:ext>
            </a:extLst>
          </p:cNvPr>
          <p:cNvSpPr>
            <a:spLocks noGrp="1"/>
          </p:cNvSpPr>
          <p:nvPr>
            <p:ph sz="half" idx="1"/>
          </p:nvPr>
        </p:nvSpPr>
        <p:spPr>
          <a:xfrm>
            <a:off x="628650" y="1825625"/>
            <a:ext cx="38862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173F8B1-0E1D-904B-AB8A-8C6CE142FC1B}"/>
              </a:ext>
            </a:extLst>
          </p:cNvPr>
          <p:cNvSpPr>
            <a:spLocks noGrp="1"/>
          </p:cNvSpPr>
          <p:nvPr>
            <p:ph sz="half" idx="2"/>
          </p:nvPr>
        </p:nvSpPr>
        <p:spPr>
          <a:xfrm>
            <a:off x="4629150" y="1825625"/>
            <a:ext cx="38862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A9585F3-1DC8-474B-8B91-F858E1F861F1}"/>
              </a:ext>
            </a:extLst>
          </p:cNvPr>
          <p:cNvSpPr>
            <a:spLocks noGrp="1"/>
          </p:cNvSpPr>
          <p:nvPr>
            <p:ph type="dt" sz="half" idx="10"/>
          </p:nvPr>
        </p:nvSpPr>
        <p:spPr/>
        <p:txBody>
          <a:bodyPr/>
          <a:lstStyle/>
          <a:p>
            <a:fld id="{C433E576-42AC-3F41-B979-B05609C9A6F1}" type="datetime1">
              <a:rPr kumimoji="1" lang="ja-JP" altLang="en-US" smtClean="0"/>
              <a:t>2022/2/3</a:t>
            </a:fld>
            <a:endParaRPr kumimoji="1" lang="ja-JP" altLang="en-US"/>
          </a:p>
        </p:txBody>
      </p:sp>
      <p:sp>
        <p:nvSpPr>
          <p:cNvPr id="6" name="フッター プレースホルダー 5">
            <a:extLst>
              <a:ext uri="{FF2B5EF4-FFF2-40B4-BE49-F238E27FC236}">
                <a16:creationId xmlns:a16="http://schemas.microsoft.com/office/drawing/2014/main" id="{D0094B69-8DC2-DB49-9E86-23F6900E00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965CF6-06FE-0A43-AE46-010D78329F1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38696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FBCA6-2DF5-CD4B-B54D-E4666A7CE3AB}"/>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93755B-68D3-7846-9939-9AF83612BD9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2B4499-E344-E742-B283-A6BA51C10C15}"/>
              </a:ext>
            </a:extLst>
          </p:cNvPr>
          <p:cNvSpPr>
            <a:spLocks noGrp="1"/>
          </p:cNvSpPr>
          <p:nvPr>
            <p:ph sz="half" idx="2"/>
          </p:nvPr>
        </p:nvSpPr>
        <p:spPr>
          <a:xfrm>
            <a:off x="629842" y="2505075"/>
            <a:ext cx="3868340"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58732D5-6641-224F-9DFB-93C22EE63A6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0F00BD85-66BD-B944-BC66-65C470F9191F}"/>
              </a:ext>
            </a:extLst>
          </p:cNvPr>
          <p:cNvSpPr>
            <a:spLocks noGrp="1"/>
          </p:cNvSpPr>
          <p:nvPr>
            <p:ph sz="quarter" idx="4"/>
          </p:nvPr>
        </p:nvSpPr>
        <p:spPr>
          <a:xfrm>
            <a:off x="4629150" y="2505075"/>
            <a:ext cx="3887391"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831846-91E5-4E4B-B091-4F86AE120AF4}"/>
              </a:ext>
            </a:extLst>
          </p:cNvPr>
          <p:cNvSpPr>
            <a:spLocks noGrp="1"/>
          </p:cNvSpPr>
          <p:nvPr>
            <p:ph type="dt" sz="half" idx="10"/>
          </p:nvPr>
        </p:nvSpPr>
        <p:spPr/>
        <p:txBody>
          <a:bodyPr/>
          <a:lstStyle/>
          <a:p>
            <a:fld id="{A36F8E6D-0D0C-B148-89C4-48302691E5CE}" type="datetime1">
              <a:rPr kumimoji="1" lang="ja-JP" altLang="en-US" smtClean="0"/>
              <a:t>2022/2/3</a:t>
            </a:fld>
            <a:endParaRPr kumimoji="1" lang="ja-JP" altLang="en-US"/>
          </a:p>
        </p:txBody>
      </p:sp>
      <p:sp>
        <p:nvSpPr>
          <p:cNvPr id="8" name="フッター プレースホルダー 7">
            <a:extLst>
              <a:ext uri="{FF2B5EF4-FFF2-40B4-BE49-F238E27FC236}">
                <a16:creationId xmlns:a16="http://schemas.microsoft.com/office/drawing/2014/main" id="{E00F5818-A275-7140-BAB4-9750C99E93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C84BF7-FE61-7B4D-B83C-80B02696E0D0}"/>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43139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C5DF6B-795D-4147-9EF8-881245D3E79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32CB133-E2FD-FB45-A748-DE1ADF3CBEC8}"/>
              </a:ext>
            </a:extLst>
          </p:cNvPr>
          <p:cNvSpPr>
            <a:spLocks noGrp="1"/>
          </p:cNvSpPr>
          <p:nvPr>
            <p:ph type="dt" sz="half" idx="10"/>
          </p:nvPr>
        </p:nvSpPr>
        <p:spPr/>
        <p:txBody>
          <a:bodyPr/>
          <a:lstStyle/>
          <a:p>
            <a:fld id="{141740DE-232E-1445-9D48-C2FAC552B33A}" type="datetime1">
              <a:rPr kumimoji="1" lang="ja-JP" altLang="en-US" smtClean="0"/>
              <a:t>2022/2/3</a:t>
            </a:fld>
            <a:endParaRPr kumimoji="1" lang="ja-JP" altLang="en-US"/>
          </a:p>
        </p:txBody>
      </p:sp>
      <p:sp>
        <p:nvSpPr>
          <p:cNvPr id="4" name="フッター プレースホルダー 3">
            <a:extLst>
              <a:ext uri="{FF2B5EF4-FFF2-40B4-BE49-F238E27FC236}">
                <a16:creationId xmlns:a16="http://schemas.microsoft.com/office/drawing/2014/main" id="{98937E37-2C1E-5142-B3E6-32D5111FF9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1A036A-035F-0B47-B85D-79FB326A7E0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98339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8EDB5C-C7A1-524A-820E-1F1A34DD4267}"/>
              </a:ext>
            </a:extLst>
          </p:cNvPr>
          <p:cNvSpPr>
            <a:spLocks noGrp="1"/>
          </p:cNvSpPr>
          <p:nvPr>
            <p:ph type="dt" sz="half" idx="10"/>
          </p:nvPr>
        </p:nvSpPr>
        <p:spPr/>
        <p:txBody>
          <a:bodyPr/>
          <a:lstStyle/>
          <a:p>
            <a:fld id="{11D87E6D-3BF9-464B-BC77-FA9B3D98ACEE}" type="datetime1">
              <a:rPr kumimoji="1" lang="ja-JP" altLang="en-US" smtClean="0"/>
              <a:t>2022/2/3</a:t>
            </a:fld>
            <a:endParaRPr kumimoji="1" lang="ja-JP" altLang="en-US"/>
          </a:p>
        </p:txBody>
      </p:sp>
      <p:sp>
        <p:nvSpPr>
          <p:cNvPr id="3" name="フッター プレースホルダー 2">
            <a:extLst>
              <a:ext uri="{FF2B5EF4-FFF2-40B4-BE49-F238E27FC236}">
                <a16:creationId xmlns:a16="http://schemas.microsoft.com/office/drawing/2014/main" id="{6A69AEE9-0235-704D-ACE2-474BFB1BD3A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3BF632C-ED10-1445-93D1-02AE2C756FD2}"/>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80776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5BA11-63BB-894D-9208-9C6C88D7128B}"/>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9CD255-5C38-5B4A-9ED1-0061038409A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A77475A-E81E-8F48-9C7D-524652B0FA4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5EA99C-0642-714B-B156-09EE6F30F1D4}"/>
              </a:ext>
            </a:extLst>
          </p:cNvPr>
          <p:cNvSpPr>
            <a:spLocks noGrp="1"/>
          </p:cNvSpPr>
          <p:nvPr>
            <p:ph type="dt" sz="half" idx="10"/>
          </p:nvPr>
        </p:nvSpPr>
        <p:spPr/>
        <p:txBody>
          <a:bodyPr/>
          <a:lstStyle/>
          <a:p>
            <a:fld id="{F3B14908-7662-EA45-97A4-2C9325F444FD}" type="datetime1">
              <a:rPr kumimoji="1" lang="ja-JP" altLang="en-US" smtClean="0"/>
              <a:t>2022/2/3</a:t>
            </a:fld>
            <a:endParaRPr kumimoji="1" lang="ja-JP" altLang="en-US"/>
          </a:p>
        </p:txBody>
      </p:sp>
      <p:sp>
        <p:nvSpPr>
          <p:cNvPr id="6" name="フッター プレースホルダー 5">
            <a:extLst>
              <a:ext uri="{FF2B5EF4-FFF2-40B4-BE49-F238E27FC236}">
                <a16:creationId xmlns:a16="http://schemas.microsoft.com/office/drawing/2014/main" id="{AD6B25B8-3BB4-2547-852E-268995A2F5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69FCD0-25EB-A149-A422-F8241DC8AF3F}"/>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77035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F584F-AE46-794C-B6C4-50EC4790F22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C70246D-F611-BD4A-8A1A-AC7F2718788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817F78A0-BBEA-A649-887C-C52F615249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A95EC1-6A5D-E042-818E-571533112AF5}"/>
              </a:ext>
            </a:extLst>
          </p:cNvPr>
          <p:cNvSpPr>
            <a:spLocks noGrp="1"/>
          </p:cNvSpPr>
          <p:nvPr>
            <p:ph type="dt" sz="half" idx="10"/>
          </p:nvPr>
        </p:nvSpPr>
        <p:spPr/>
        <p:txBody>
          <a:bodyPr/>
          <a:lstStyle/>
          <a:p>
            <a:fld id="{B1B8F3E3-5FA5-6140-AACC-25F49DD5B60B}" type="datetime1">
              <a:rPr kumimoji="1" lang="ja-JP" altLang="en-US" smtClean="0"/>
              <a:t>2022/2/3</a:t>
            </a:fld>
            <a:endParaRPr kumimoji="1" lang="ja-JP" altLang="en-US"/>
          </a:p>
        </p:txBody>
      </p:sp>
      <p:sp>
        <p:nvSpPr>
          <p:cNvPr id="6" name="フッター プレースホルダー 5">
            <a:extLst>
              <a:ext uri="{FF2B5EF4-FFF2-40B4-BE49-F238E27FC236}">
                <a16:creationId xmlns:a16="http://schemas.microsoft.com/office/drawing/2014/main" id="{C1AB561F-09DF-3940-A664-C56261340B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8AAB8C-47B7-CB43-9307-D32603153FAF}"/>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167082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55ABFCE-1CC2-AD47-886D-B7911288D42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CC8233-EB09-FB42-8573-CB85DA7EC6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034A43-A62E-6A43-9E6A-B60306DFE7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2/3/22</a:t>
            </a:fld>
            <a:endParaRPr lang="en-US" dirty="0"/>
          </a:p>
        </p:txBody>
      </p:sp>
      <p:sp>
        <p:nvSpPr>
          <p:cNvPr id="5" name="フッター プレースホルダー 4">
            <a:extLst>
              <a:ext uri="{FF2B5EF4-FFF2-40B4-BE49-F238E27FC236}">
                <a16:creationId xmlns:a16="http://schemas.microsoft.com/office/drawing/2014/main" id="{9AC32C87-2845-AF4C-8B8C-7A2B71B0D56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E015E2AD-6AEF-FB4D-987C-1AEA3E431E0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3A5079-F6E1-374B-BEF2-E44A163B5C29}" type="slidenum">
              <a:rPr lang="ja-JP" altLang="en-US" smtClean="0"/>
              <a:pPr/>
              <a:t>‹#›</a:t>
            </a:fld>
            <a:endParaRPr lang="ja-JP" altLang="en-US"/>
          </a:p>
        </p:txBody>
      </p:sp>
    </p:spTree>
    <p:extLst>
      <p:ext uri="{BB962C8B-B14F-4D97-AF65-F5344CB8AC3E}">
        <p14:creationId xmlns:p14="http://schemas.microsoft.com/office/powerpoint/2010/main" val="3877757751"/>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9"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2E0F1-48D4-504E-98AF-891893FE653A}"/>
              </a:ext>
            </a:extLst>
          </p:cNvPr>
          <p:cNvSpPr>
            <a:spLocks noGrp="1"/>
          </p:cNvSpPr>
          <p:nvPr>
            <p:ph type="ctrTitle"/>
          </p:nvPr>
        </p:nvSpPr>
        <p:spPr/>
        <p:txBody>
          <a:bodyPr>
            <a:normAutofit/>
          </a:bodyPr>
          <a:lstStyle/>
          <a:p>
            <a:r>
              <a:rPr kumimoji="1" lang="ja-JP" altLang="en-US" sz="3200" b="1"/>
              <a:t>時間と共に変化する多重集合に</a:t>
            </a:r>
            <a:br>
              <a:rPr kumimoji="1" lang="en-US" altLang="ja-JP" sz="3200" b="1" dirty="0"/>
            </a:br>
            <a:r>
              <a:rPr kumimoji="1" lang="ja-JP" altLang="en-US" sz="3200" b="1"/>
              <a:t>対する</a:t>
            </a:r>
            <a:r>
              <a:rPr kumimoji="1" lang="en-US" altLang="ja-JP" sz="3200" b="1" dirty="0"/>
              <a:t>min-hash</a:t>
            </a:r>
            <a:r>
              <a:rPr kumimoji="1" lang="ja-JP" altLang="en-US" sz="3200" b="1"/>
              <a:t>の高速計算</a:t>
            </a:r>
          </a:p>
        </p:txBody>
      </p:sp>
      <p:sp>
        <p:nvSpPr>
          <p:cNvPr id="3" name="字幕 2">
            <a:extLst>
              <a:ext uri="{FF2B5EF4-FFF2-40B4-BE49-F238E27FC236}">
                <a16:creationId xmlns:a16="http://schemas.microsoft.com/office/drawing/2014/main" id="{D091E4A5-171E-2146-B10A-53A62AF0FB25}"/>
              </a:ext>
            </a:extLst>
          </p:cNvPr>
          <p:cNvSpPr>
            <a:spLocks noGrp="1"/>
          </p:cNvSpPr>
          <p:nvPr>
            <p:ph type="subTitle" idx="1"/>
          </p:nvPr>
        </p:nvSpPr>
        <p:spPr/>
        <p:txBody>
          <a:bodyPr>
            <a:normAutofit/>
          </a:bodyPr>
          <a:lstStyle/>
          <a:p>
            <a:r>
              <a:rPr lang="ja-JP" altLang="en-US" sz="1500" b="1"/>
              <a:t>古賀研究室　</a:t>
            </a:r>
            <a:r>
              <a:rPr lang="en-US" altLang="ja-JP" sz="1500" b="1" dirty="0"/>
              <a:t>M2</a:t>
            </a:r>
            <a:r>
              <a:rPr lang="ja-JP" altLang="en-US" sz="1500" b="1"/>
              <a:t> 三原寛寿</a:t>
            </a:r>
            <a:endParaRPr lang="en-US" altLang="ja-JP" sz="1500" b="1" dirty="0"/>
          </a:p>
          <a:p>
            <a:r>
              <a:rPr lang="en-US" altLang="ja-JP" sz="1500" b="1" dirty="0"/>
              <a:t>2022/2/7</a:t>
            </a:r>
            <a:endParaRPr lang="ja-JP" altLang="en-US" sz="1500" b="1"/>
          </a:p>
        </p:txBody>
      </p:sp>
      <p:sp>
        <p:nvSpPr>
          <p:cNvPr id="4" name="スライド番号プレースホルダー 3">
            <a:extLst>
              <a:ext uri="{FF2B5EF4-FFF2-40B4-BE49-F238E27FC236}">
                <a16:creationId xmlns:a16="http://schemas.microsoft.com/office/drawing/2014/main" id="{6C93986F-E52B-C440-A92B-9DA183953194}"/>
              </a:ext>
            </a:extLst>
          </p:cNvPr>
          <p:cNvSpPr>
            <a:spLocks noGrp="1"/>
          </p:cNvSpPr>
          <p:nvPr>
            <p:ph type="sldNum" sz="quarter" idx="12"/>
          </p:nvPr>
        </p:nvSpPr>
        <p:spPr/>
        <p:txBody>
          <a:bodyPr/>
          <a:lstStyle/>
          <a:p>
            <a:fld id="{CA9259F1-6CA6-B243-B8B4-60489EF6CFAE}" type="slidenum">
              <a:rPr kumimoji="1" lang="ja-JP" altLang="en-US" smtClean="0"/>
              <a:t>1</a:t>
            </a:fld>
            <a:endParaRPr kumimoji="1" lang="ja-JP" altLang="en-US"/>
          </a:p>
        </p:txBody>
      </p:sp>
    </p:spTree>
    <p:extLst>
      <p:ext uri="{BB962C8B-B14F-4D97-AF65-F5344CB8AC3E}">
        <p14:creationId xmlns:p14="http://schemas.microsoft.com/office/powerpoint/2010/main" val="130517444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D75EF-FB5C-1F46-8F57-1A12FEB09CAE}"/>
              </a:ext>
            </a:extLst>
          </p:cNvPr>
          <p:cNvSpPr>
            <a:spLocks noGrp="1"/>
          </p:cNvSpPr>
          <p:nvPr>
            <p:ph type="title"/>
          </p:nvPr>
        </p:nvSpPr>
        <p:spPr/>
        <p:txBody>
          <a:bodyPr/>
          <a:lstStyle/>
          <a:p>
            <a:r>
              <a:rPr kumimoji="1" lang="ja-JP" altLang="en-US"/>
              <a:t>実験評価</a:t>
            </a:r>
          </a:p>
        </p:txBody>
      </p:sp>
      <p:sp>
        <p:nvSpPr>
          <p:cNvPr id="3" name="コンテンツ プレースホルダー 2">
            <a:extLst>
              <a:ext uri="{FF2B5EF4-FFF2-40B4-BE49-F238E27FC236}">
                <a16:creationId xmlns:a16="http://schemas.microsoft.com/office/drawing/2014/main" id="{BEC1EA32-AA3F-9B4B-A5A8-BD3EF0B3FDB4}"/>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40F97A2-A170-9145-9339-64177268A616}"/>
              </a:ext>
            </a:extLst>
          </p:cNvPr>
          <p:cNvSpPr>
            <a:spLocks noGrp="1"/>
          </p:cNvSpPr>
          <p:nvPr>
            <p:ph type="sldNum" sz="quarter" idx="12"/>
          </p:nvPr>
        </p:nvSpPr>
        <p:spPr/>
        <p:txBody>
          <a:bodyPr/>
          <a:lstStyle/>
          <a:p>
            <a:fld id="{CA9259F1-6CA6-B243-B8B4-60489EF6CFAE}" type="slidenum">
              <a:rPr kumimoji="1" lang="ja-JP" altLang="en-US" smtClean="0"/>
              <a:t>10</a:t>
            </a:fld>
            <a:endParaRPr kumimoji="1" lang="ja-JP" altLang="en-US"/>
          </a:p>
        </p:txBody>
      </p:sp>
    </p:spTree>
    <p:extLst>
      <p:ext uri="{BB962C8B-B14F-4D97-AF65-F5344CB8AC3E}">
        <p14:creationId xmlns:p14="http://schemas.microsoft.com/office/powerpoint/2010/main" val="23299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E18601-5F20-9749-8029-A94D35914296}"/>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1C63071D-1D96-6044-84E4-BDC94432ED1B}"/>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68EAB4-7716-8D41-8FC6-DAF03737C7C4}"/>
              </a:ext>
            </a:extLst>
          </p:cNvPr>
          <p:cNvSpPr>
            <a:spLocks noGrp="1"/>
          </p:cNvSpPr>
          <p:nvPr>
            <p:ph type="sldNum" sz="quarter" idx="12"/>
          </p:nvPr>
        </p:nvSpPr>
        <p:spPr/>
        <p:txBody>
          <a:bodyPr/>
          <a:lstStyle/>
          <a:p>
            <a:fld id="{CA9259F1-6CA6-B243-B8B4-60489EF6CFAE}" type="slidenum">
              <a:rPr kumimoji="1" lang="ja-JP" altLang="en-US" smtClean="0"/>
              <a:t>11</a:t>
            </a:fld>
            <a:endParaRPr kumimoji="1" lang="ja-JP" altLang="en-US"/>
          </a:p>
        </p:txBody>
      </p:sp>
    </p:spTree>
    <p:extLst>
      <p:ext uri="{BB962C8B-B14F-4D97-AF65-F5344CB8AC3E}">
        <p14:creationId xmlns:p14="http://schemas.microsoft.com/office/powerpoint/2010/main" val="354602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7FA27-D6C6-4344-9FE7-E223D342FF03}"/>
              </a:ext>
            </a:extLst>
          </p:cNvPr>
          <p:cNvSpPr>
            <a:spLocks noGrp="1"/>
          </p:cNvSpPr>
          <p:nvPr>
            <p:ph type="title"/>
          </p:nvPr>
        </p:nvSpPr>
        <p:spPr/>
        <p:txBody>
          <a:bodyPr/>
          <a:lstStyle/>
          <a:p>
            <a:r>
              <a:rPr lang="ja-JP" altLang="en-US"/>
              <a:t>背景：集合間類似検索</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1D5F96-12BA-5047-BA50-1789E65CE9C7}"/>
                  </a:ext>
                </a:extLst>
              </p:cNvPr>
              <p:cNvSpPr>
                <a:spLocks noGrp="1"/>
              </p:cNvSpPr>
              <p:nvPr>
                <p:ph idx="1"/>
              </p:nvPr>
            </p:nvSpPr>
            <p:spPr>
              <a:xfrm>
                <a:off x="0" y="1376363"/>
                <a:ext cx="9144000" cy="5481637"/>
              </a:xfrm>
            </p:spPr>
            <p:txBody>
              <a:bodyPr/>
              <a:lstStyle/>
              <a:p>
                <a:r>
                  <a:rPr kumimoji="1" lang="ja-JP" altLang="en-US"/>
                  <a:t>クエリ集合と類似している集合をデータベースから検索する問題</a:t>
                </a:r>
                <a:endParaRPr kumimoji="1" lang="en-US" altLang="ja-JP" dirty="0"/>
              </a:p>
              <a:p>
                <a:pPr lvl="1"/>
                <a:r>
                  <a:rPr kumimoji="1" lang="ja-JP" altLang="en-US"/>
                  <a:t>応用：類似文書の検索</a:t>
                </a:r>
                <a:endParaRPr lang="en-US" altLang="ja-JP" dirty="0"/>
              </a:p>
              <a:p>
                <a:pPr lvl="1"/>
                <a:endParaRPr kumimoji="1" lang="en-US" altLang="ja-JP" dirty="0"/>
              </a:p>
              <a:p>
                <a:pPr lvl="1"/>
                <a:endParaRPr lang="en-US" altLang="ja-JP" dirty="0"/>
              </a:p>
              <a:p>
                <a:pPr lvl="1"/>
                <a:endParaRPr kumimoji="1" lang="en-US" altLang="ja-JP" dirty="0"/>
              </a:p>
              <a:p>
                <a:pPr marL="342900" lvl="1" indent="0">
                  <a:buNone/>
                </a:pPr>
                <a:endParaRPr kumimoji="1" lang="en-US" altLang="ja-JP" dirty="0"/>
              </a:p>
              <a:p>
                <a:r>
                  <a:rPr lang="ja-JP" altLang="en-US"/>
                  <a:t>集合間類似度を何度も計算する必要</a:t>
                </a:r>
                <a:endParaRPr lang="en-US" altLang="ja-JP" dirty="0"/>
              </a:p>
              <a:p>
                <a:pPr lvl="1"/>
                <a:r>
                  <a:rPr kumimoji="1" lang="en-US" altLang="ja-JP" dirty="0"/>
                  <a:t>Jaccard</a:t>
                </a:r>
                <a:r>
                  <a:rPr kumimoji="1" lang="ja-JP" altLang="en-US"/>
                  <a:t>係数</a:t>
                </a:r>
                <a:r>
                  <a:rPr lang="ja-JP" altLang="en-US"/>
                  <a:t>：２つの集合に含まれている要素のうち共通要素が占める割合</a:t>
                </a:r>
                <a:endParaRPr lang="en-US" altLang="ja-JP" dirty="0"/>
              </a:p>
              <a:p>
                <a:pPr marL="342900" lvl="1" indent="0">
                  <a:buNone/>
                </a:pPr>
                <a14:m>
                  <m:oMathPara xmlns:m="http://schemas.openxmlformats.org/officeDocument/2006/math">
                    <m:oMathParaPr>
                      <m:jc m:val="centerGroup"/>
                    </m:oMathParaPr>
                    <m:oMath xmlns:m="http://schemas.openxmlformats.org/officeDocument/2006/math">
                      <m:r>
                        <m:rPr>
                          <m:sty m:val="p"/>
                        </m:rPr>
                        <a:rPr lang="en-US" altLang="ja-JP">
                          <a:latin typeface="Cambria Math" panose="02040503050406030204" pitchFamily="18" charset="0"/>
                          <a:cs typeface="Times New Roman" panose="02020603050405020304" pitchFamily="18" charset="0"/>
                        </a:rPr>
                        <m:t>sim</m:t>
                      </m:r>
                      <m:d>
                        <m:dPr>
                          <m:ctrlPr>
                            <a:rPr lang="en-US" altLang="ja-JP" i="1">
                              <a:latin typeface="Cambria Math" panose="02040503050406030204" pitchFamily="18" charset="0"/>
                              <a:cs typeface="Times New Roman" panose="02020603050405020304" pitchFamily="18" charset="0"/>
                            </a:rPr>
                          </m:ctrlPr>
                        </m:dPr>
                        <m:e>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𝐵</m:t>
                          </m:r>
                        </m:e>
                      </m:d>
                      <m:r>
                        <a:rPr lang="en-US" altLang="ja-JP" i="1">
                          <a:latin typeface="Cambria Math" panose="02040503050406030204" pitchFamily="18" charset="0"/>
                          <a:cs typeface="Times New Roman" panose="02020603050405020304" pitchFamily="18" charset="0"/>
                        </a:rPr>
                        <m:t>=</m:t>
                      </m:r>
                      <m:f>
                        <m:fPr>
                          <m:ctrlPr>
                            <a:rPr lang="en-US" altLang="ja-JP" i="1">
                              <a:latin typeface="Cambria Math" panose="02040503050406030204" pitchFamily="18" charset="0"/>
                              <a:cs typeface="Times New Roman" panose="02020603050405020304" pitchFamily="18" charset="0"/>
                            </a:rPr>
                          </m:ctrlPr>
                        </m:fPr>
                        <m:num>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ea typeface="Cambria Math" panose="02040503050406030204" pitchFamily="18" charset="0"/>
                              <a:cs typeface="Times New Roman" panose="02020603050405020304" pitchFamily="18" charset="0"/>
                            </a:rPr>
                            <m:t>∩</m:t>
                          </m:r>
                          <m:r>
                            <a:rPr lang="en-US" altLang="ja-JP"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i="1">
                              <a:latin typeface="Cambria Math" panose="02040503050406030204" pitchFamily="18" charset="0"/>
                              <a:cs typeface="Times New Roman" panose="02020603050405020304" pitchFamily="18" charset="0"/>
                            </a:rPr>
                            <m:t>|</m:t>
                          </m:r>
                        </m:num>
                        <m:den>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ea typeface="Cambria Math" panose="02040503050406030204" pitchFamily="18" charset="0"/>
                              <a:cs typeface="Times New Roman" panose="02020603050405020304" pitchFamily="18" charset="0"/>
                            </a:rPr>
                            <m:t>∪</m:t>
                          </m:r>
                          <m:r>
                            <a:rPr lang="en-US" altLang="ja-JP"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i="1">
                              <a:latin typeface="Cambria Math" panose="02040503050406030204" pitchFamily="18" charset="0"/>
                              <a:cs typeface="Times New Roman" panose="02020603050405020304" pitchFamily="18" charset="0"/>
                            </a:rPr>
                            <m:t>|</m:t>
                          </m:r>
                        </m:den>
                      </m:f>
                    </m:oMath>
                  </m:oMathPara>
                </a14:m>
                <a:endParaRPr kumimoji="1" lang="en-US" altLang="ja-JP" dirty="0"/>
              </a:p>
              <a:p>
                <a:endParaRPr lang="en-US" altLang="ja-JP" dirty="0"/>
              </a:p>
              <a:p>
                <a:r>
                  <a:rPr kumimoji="1" lang="en-US" altLang="ja-JP" dirty="0"/>
                  <a:t>Jaccard</a:t>
                </a:r>
                <a:r>
                  <a:rPr lang="ja-JP" altLang="en-US"/>
                  <a:t>係数を計算するオーバーヘッドが大きい</a:t>
                </a:r>
                <a:endParaRPr lang="en-US" altLang="ja-JP" dirty="0"/>
              </a:p>
            </p:txBody>
          </p:sp>
        </mc:Choice>
        <mc:Fallback xmlns="">
          <p:sp>
            <p:nvSpPr>
              <p:cNvPr id="3" name="コンテンツ プレースホルダー 2">
                <a:extLst>
                  <a:ext uri="{FF2B5EF4-FFF2-40B4-BE49-F238E27FC236}">
                    <a16:creationId xmlns:a16="http://schemas.microsoft.com/office/drawing/2014/main" id="{FB1D5F96-12BA-5047-BA50-1789E65CE9C7}"/>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BFB3E14-5D90-E846-8E86-00B4397E99A0}"/>
              </a:ext>
            </a:extLst>
          </p:cNvPr>
          <p:cNvSpPr>
            <a:spLocks noGrp="1"/>
          </p:cNvSpPr>
          <p:nvPr>
            <p:ph type="sldNum" sz="quarter" idx="12"/>
          </p:nvPr>
        </p:nvSpPr>
        <p:spPr/>
        <p:txBody>
          <a:bodyPr/>
          <a:lstStyle/>
          <a:p>
            <a:fld id="{CA9259F1-6CA6-B243-B8B4-60489EF6CFAE}" type="slidenum">
              <a:rPr kumimoji="1" lang="ja-JP" altLang="en-US" smtClean="0"/>
              <a:t>12</a:t>
            </a:fld>
            <a:endParaRPr kumimoji="1" lang="ja-JP" altLang="en-US"/>
          </a:p>
        </p:txBody>
      </p:sp>
      <p:pic>
        <p:nvPicPr>
          <p:cNvPr id="6" name="図 5">
            <a:extLst>
              <a:ext uri="{FF2B5EF4-FFF2-40B4-BE49-F238E27FC236}">
                <a16:creationId xmlns:a16="http://schemas.microsoft.com/office/drawing/2014/main" id="{7FFA692B-3086-3E4B-B378-7F501AB43D16}"/>
              </a:ext>
            </a:extLst>
          </p:cNvPr>
          <p:cNvPicPr>
            <a:picLocks noChangeAspect="1"/>
          </p:cNvPicPr>
          <p:nvPr/>
        </p:nvPicPr>
        <p:blipFill>
          <a:blip r:embed="rId4"/>
          <a:stretch>
            <a:fillRect/>
          </a:stretch>
        </p:blipFill>
        <p:spPr>
          <a:xfrm>
            <a:off x="4876800" y="1910993"/>
            <a:ext cx="2874387" cy="1609971"/>
          </a:xfrm>
          <a:prstGeom prst="rect">
            <a:avLst/>
          </a:prstGeom>
        </p:spPr>
      </p:pic>
    </p:spTree>
    <p:extLst>
      <p:ext uri="{BB962C8B-B14F-4D97-AF65-F5344CB8AC3E}">
        <p14:creationId xmlns:p14="http://schemas.microsoft.com/office/powerpoint/2010/main" val="142270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7FA27-D6C6-4344-9FE7-E223D342FF03}"/>
              </a:ext>
            </a:extLst>
          </p:cNvPr>
          <p:cNvSpPr>
            <a:spLocks noGrp="1"/>
          </p:cNvSpPr>
          <p:nvPr>
            <p:ph type="title"/>
          </p:nvPr>
        </p:nvSpPr>
        <p:spPr/>
        <p:txBody>
          <a:bodyPr/>
          <a:lstStyle/>
          <a:p>
            <a:r>
              <a:rPr lang="ja-JP" altLang="en-US"/>
              <a:t>背景：ストリームデータの集合間類似検索</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1D5F96-12BA-5047-BA50-1789E65CE9C7}"/>
                  </a:ext>
                </a:extLst>
              </p:cNvPr>
              <p:cNvSpPr>
                <a:spLocks noGrp="1"/>
              </p:cNvSpPr>
              <p:nvPr>
                <p:ph idx="1"/>
              </p:nvPr>
            </p:nvSpPr>
            <p:spPr>
              <a:xfrm>
                <a:off x="0" y="1376363"/>
                <a:ext cx="9144000" cy="5481637"/>
              </a:xfrm>
            </p:spPr>
            <p:txBody>
              <a:bodyPr/>
              <a:lstStyle/>
              <a:p>
                <a:r>
                  <a:rPr kumimoji="1" lang="en-US" altLang="ja-JP" dirty="0"/>
                  <a:t>IoT</a:t>
                </a:r>
                <a:r>
                  <a:rPr kumimoji="1" lang="ja-JP" altLang="en-US"/>
                  <a:t>や</a:t>
                </a:r>
                <a:r>
                  <a:rPr kumimoji="1" lang="en-US" altLang="ja-JP" dirty="0"/>
                  <a:t>SNS</a:t>
                </a:r>
                <a:r>
                  <a:rPr kumimoji="1" lang="ja-JP" altLang="en-US"/>
                  <a:t>の発展に伴いストリームデータが</a:t>
                </a:r>
                <a:endParaRPr kumimoji="1" lang="en-US" altLang="ja-JP" dirty="0"/>
              </a:p>
              <a:p>
                <a:endParaRPr lang="en-US" altLang="ja-JP" dirty="0"/>
              </a:p>
              <a:p>
                <a:r>
                  <a:rPr kumimoji="1" lang="ja-JP" altLang="en-US"/>
                  <a:t>ストリームデータ</a:t>
                </a:r>
                <a:r>
                  <a:rPr lang="ja-JP" altLang="en-US"/>
                  <a:t>を要素が動的に変わる集合と見なし，集合間類似検索により類似ストリームデータを探す</a:t>
                </a:r>
                <a:endParaRPr lang="en-US" altLang="ja-JP" dirty="0"/>
              </a:p>
              <a:p>
                <a:pPr lvl="1"/>
                <a:endParaRPr kumimoji="1" lang="en-US" altLang="ja-JP" dirty="0"/>
              </a:p>
              <a:p>
                <a:pPr lvl="1"/>
                <a:endParaRPr lang="en-US" altLang="ja-JP" dirty="0"/>
              </a:p>
              <a:p>
                <a:pPr lvl="1"/>
                <a:endParaRPr kumimoji="1" lang="en-US" altLang="ja-JP" dirty="0"/>
              </a:p>
              <a:p>
                <a:pPr marL="342900" lvl="1" indent="0">
                  <a:buNone/>
                </a:pPr>
                <a:endParaRPr kumimoji="1" lang="en-US" altLang="ja-JP" dirty="0"/>
              </a:p>
              <a:p>
                <a:r>
                  <a:rPr lang="ja-JP" altLang="en-US"/>
                  <a:t>集合間類似度を何度も計算する必要</a:t>
                </a:r>
                <a:endParaRPr lang="en-US" altLang="ja-JP" dirty="0"/>
              </a:p>
              <a:p>
                <a:pPr lvl="1"/>
                <a:r>
                  <a:rPr kumimoji="1" lang="en-US" altLang="ja-JP" dirty="0"/>
                  <a:t>Jaccard</a:t>
                </a:r>
                <a:r>
                  <a:rPr kumimoji="1" lang="ja-JP" altLang="en-US"/>
                  <a:t>係数</a:t>
                </a:r>
                <a:r>
                  <a:rPr lang="ja-JP" altLang="en-US"/>
                  <a:t>：２つの集合に含まれている要素のうち共通要素が占める割合</a:t>
                </a:r>
                <a:endParaRPr lang="en-US" altLang="ja-JP" dirty="0"/>
              </a:p>
              <a:p>
                <a:pPr marL="342900" lvl="1" indent="0">
                  <a:buNone/>
                </a:pPr>
                <a14:m>
                  <m:oMathPara xmlns:m="http://schemas.openxmlformats.org/officeDocument/2006/math">
                    <m:oMathParaPr>
                      <m:jc m:val="centerGroup"/>
                    </m:oMathParaPr>
                    <m:oMath xmlns:m="http://schemas.openxmlformats.org/officeDocument/2006/math">
                      <m:r>
                        <m:rPr>
                          <m:sty m:val="p"/>
                        </m:rPr>
                        <a:rPr lang="en-US" altLang="ja-JP">
                          <a:latin typeface="Cambria Math" panose="02040503050406030204" pitchFamily="18" charset="0"/>
                          <a:cs typeface="Times New Roman" panose="02020603050405020304" pitchFamily="18" charset="0"/>
                        </a:rPr>
                        <m:t>sim</m:t>
                      </m:r>
                      <m:d>
                        <m:dPr>
                          <m:ctrlPr>
                            <a:rPr lang="en-US" altLang="ja-JP" i="1">
                              <a:latin typeface="Cambria Math" panose="02040503050406030204" pitchFamily="18" charset="0"/>
                              <a:cs typeface="Times New Roman" panose="02020603050405020304" pitchFamily="18" charset="0"/>
                            </a:rPr>
                          </m:ctrlPr>
                        </m:dPr>
                        <m:e>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𝐵</m:t>
                          </m:r>
                        </m:e>
                      </m:d>
                      <m:r>
                        <a:rPr lang="en-US" altLang="ja-JP" i="1">
                          <a:latin typeface="Cambria Math" panose="02040503050406030204" pitchFamily="18" charset="0"/>
                          <a:cs typeface="Times New Roman" panose="02020603050405020304" pitchFamily="18" charset="0"/>
                        </a:rPr>
                        <m:t>=</m:t>
                      </m:r>
                      <m:f>
                        <m:fPr>
                          <m:ctrlPr>
                            <a:rPr lang="en-US" altLang="ja-JP" i="1">
                              <a:latin typeface="Cambria Math" panose="02040503050406030204" pitchFamily="18" charset="0"/>
                              <a:cs typeface="Times New Roman" panose="02020603050405020304" pitchFamily="18" charset="0"/>
                            </a:rPr>
                          </m:ctrlPr>
                        </m:fPr>
                        <m:num>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ea typeface="Cambria Math" panose="02040503050406030204" pitchFamily="18" charset="0"/>
                              <a:cs typeface="Times New Roman" panose="02020603050405020304" pitchFamily="18" charset="0"/>
                            </a:rPr>
                            <m:t>∩</m:t>
                          </m:r>
                          <m:r>
                            <a:rPr lang="en-US" altLang="ja-JP"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i="1">
                              <a:latin typeface="Cambria Math" panose="02040503050406030204" pitchFamily="18" charset="0"/>
                              <a:cs typeface="Times New Roman" panose="02020603050405020304" pitchFamily="18" charset="0"/>
                            </a:rPr>
                            <m:t>|</m:t>
                          </m:r>
                        </m:num>
                        <m:den>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ea typeface="Cambria Math" panose="02040503050406030204" pitchFamily="18" charset="0"/>
                              <a:cs typeface="Times New Roman" panose="02020603050405020304" pitchFamily="18" charset="0"/>
                            </a:rPr>
                            <m:t>∪</m:t>
                          </m:r>
                          <m:r>
                            <a:rPr lang="en-US" altLang="ja-JP"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i="1">
                              <a:latin typeface="Cambria Math" panose="02040503050406030204" pitchFamily="18" charset="0"/>
                              <a:cs typeface="Times New Roman" panose="02020603050405020304" pitchFamily="18" charset="0"/>
                            </a:rPr>
                            <m:t>|</m:t>
                          </m:r>
                        </m:den>
                      </m:f>
                    </m:oMath>
                  </m:oMathPara>
                </a14:m>
                <a:endParaRPr kumimoji="1" lang="en-US" altLang="ja-JP" dirty="0"/>
              </a:p>
              <a:p>
                <a:endParaRPr lang="en-US" altLang="ja-JP" dirty="0"/>
              </a:p>
              <a:p>
                <a:r>
                  <a:rPr kumimoji="1" lang="en-US" altLang="ja-JP" dirty="0"/>
                  <a:t>Jaccard</a:t>
                </a:r>
                <a:r>
                  <a:rPr lang="ja-JP" altLang="en-US"/>
                  <a:t>係数を計算するオーバーヘッドが大きい</a:t>
                </a:r>
                <a:endParaRPr lang="en-US" altLang="ja-JP" dirty="0"/>
              </a:p>
            </p:txBody>
          </p:sp>
        </mc:Choice>
        <mc:Fallback xmlns="">
          <p:sp>
            <p:nvSpPr>
              <p:cNvPr id="3" name="コンテンツ プレースホルダー 2">
                <a:extLst>
                  <a:ext uri="{FF2B5EF4-FFF2-40B4-BE49-F238E27FC236}">
                    <a16:creationId xmlns:a16="http://schemas.microsoft.com/office/drawing/2014/main" id="{FB1D5F96-12BA-5047-BA50-1789E65CE9C7}"/>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b="-46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BFB3E14-5D90-E846-8E86-00B4397E99A0}"/>
              </a:ext>
            </a:extLst>
          </p:cNvPr>
          <p:cNvSpPr>
            <a:spLocks noGrp="1"/>
          </p:cNvSpPr>
          <p:nvPr>
            <p:ph type="sldNum" sz="quarter" idx="12"/>
          </p:nvPr>
        </p:nvSpPr>
        <p:spPr/>
        <p:txBody>
          <a:bodyPr/>
          <a:lstStyle/>
          <a:p>
            <a:fld id="{CA9259F1-6CA6-B243-B8B4-60489EF6CFAE}" type="slidenum">
              <a:rPr kumimoji="1" lang="ja-JP" altLang="en-US" smtClean="0"/>
              <a:t>13</a:t>
            </a:fld>
            <a:endParaRPr kumimoji="1" lang="ja-JP" altLang="en-US"/>
          </a:p>
        </p:txBody>
      </p:sp>
    </p:spTree>
    <p:extLst>
      <p:ext uri="{BB962C8B-B14F-4D97-AF65-F5344CB8AC3E}">
        <p14:creationId xmlns:p14="http://schemas.microsoft.com/office/powerpoint/2010/main" val="238057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8E472-F071-2C47-AB5D-0C5504A06319}"/>
              </a:ext>
            </a:extLst>
          </p:cNvPr>
          <p:cNvSpPr>
            <a:spLocks noGrp="1"/>
          </p:cNvSpPr>
          <p:nvPr>
            <p:ph type="title"/>
          </p:nvPr>
        </p:nvSpPr>
        <p:spPr/>
        <p:txBody>
          <a:bodyPr/>
          <a:lstStyle/>
          <a:p>
            <a:r>
              <a:rPr kumimoji="1" lang="ja-JP" altLang="en-US"/>
              <a:t>ハッシュを用いた集合</a:t>
            </a:r>
            <a:r>
              <a:rPr lang="ja-JP" altLang="en-US"/>
              <a:t>間</a:t>
            </a:r>
            <a:r>
              <a:rPr kumimoji="1" lang="ja-JP" altLang="en-US"/>
              <a:t>類似検索の高速化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D5B8407-38FE-FF4F-9151-66AF12A9F93C}"/>
                  </a:ext>
                </a:extLst>
              </p:cNvPr>
              <p:cNvSpPr>
                <a:spLocks noGrp="1"/>
              </p:cNvSpPr>
              <p:nvPr>
                <p:ph idx="1"/>
              </p:nvPr>
            </p:nvSpPr>
            <p:spPr>
              <a:xfrm>
                <a:off x="0" y="1376363"/>
                <a:ext cx="9144000" cy="5481637"/>
              </a:xfrm>
            </p:spPr>
            <p:txBody>
              <a:bodyPr>
                <a:normAutofit/>
              </a:bodyPr>
              <a:lstStyle/>
              <a:p>
                <a:r>
                  <a:rPr lang="en-US" altLang="ja-JP" dirty="0"/>
                  <a:t>Min-Hash</a:t>
                </a:r>
              </a:p>
              <a:p>
                <a:pPr lvl="1"/>
                <a:r>
                  <a:rPr lang="ja-JP" altLang="en-US"/>
                  <a:t>集合に対するハッシュ関数</a:t>
                </a:r>
                <a:endParaRPr lang="en-US" altLang="ja-JP" dirty="0"/>
              </a:p>
              <a:p>
                <a:pPr marL="342900" lvl="1" indent="0">
                  <a:buNone/>
                </a:pPr>
                <a:endParaRPr lang="en-US" altLang="ja-JP" dirty="0"/>
              </a:p>
              <a:p>
                <a:pPr lvl="1"/>
                <a:r>
                  <a:rPr lang="en-US" altLang="ja-JP" dirty="0"/>
                  <a:t>2</a:t>
                </a:r>
                <a:r>
                  <a:rPr lang="ja-JP" altLang="en-US"/>
                  <a:t>つの集合のハッシュ値が一致する確率は</a:t>
                </a:r>
                <a:r>
                  <a:rPr lang="en-US" altLang="ja-JP" dirty="0"/>
                  <a:t>Jaccard</a:t>
                </a:r>
                <a:r>
                  <a:rPr lang="ja-JP" altLang="en-US"/>
                  <a:t>係数と等しい</a:t>
                </a:r>
                <a:endParaRPr lang="en-US" altLang="ja-JP" dirty="0"/>
              </a:p>
              <a:p>
                <a:pPr marL="0" indent="0">
                  <a:buNone/>
                </a:pPr>
                <a:endParaRPr lang="en-US" altLang="ja-JP"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altLang="ja-JP" sz="2800" b="0" i="1" smtClean="0">
                          <a:latin typeface="Cambria Math" panose="02040503050406030204" pitchFamily="18" charset="0"/>
                        </a:rPr>
                        <m:t>𝑃</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𝑚h</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𝑚h</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𝐵</m:t>
                              </m:r>
                            </m:e>
                          </m:d>
                        </m:e>
                      </m:d>
                      <m:r>
                        <a:rPr lang="en-US" altLang="ja-JP" sz="2800" b="0" i="1" smtClean="0">
                          <a:latin typeface="Cambria Math" panose="02040503050406030204" pitchFamily="18" charset="0"/>
                        </a:rPr>
                        <m:t>=</m:t>
                      </m:r>
                      <m:f>
                        <m:fPr>
                          <m:ctrlPr>
                            <a:rPr lang="en-US" altLang="ja-JP" sz="2800" i="1">
                              <a:latin typeface="Cambria Math" panose="02040503050406030204" pitchFamily="18" charset="0"/>
                              <a:cs typeface="Times New Roman" panose="02020603050405020304" pitchFamily="18" charset="0"/>
                            </a:rPr>
                          </m:ctrlPr>
                        </m:fPr>
                        <m:num>
                          <m:r>
                            <a:rPr lang="en-US" altLang="ja-JP" sz="2800" i="1">
                              <a:latin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cs typeface="Times New Roman" panose="02020603050405020304" pitchFamily="18" charset="0"/>
                            </a:rPr>
                            <m:t>𝐴</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sz="2800" i="1">
                              <a:latin typeface="Cambria Math" panose="02040503050406030204" pitchFamily="18" charset="0"/>
                              <a:cs typeface="Times New Roman" panose="02020603050405020304" pitchFamily="18" charset="0"/>
                            </a:rPr>
                            <m:t>|</m:t>
                          </m:r>
                        </m:num>
                        <m:den>
                          <m:r>
                            <a:rPr lang="en-US" altLang="ja-JP" sz="2800" i="1">
                              <a:latin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cs typeface="Times New Roman" panose="02020603050405020304" pitchFamily="18" charset="0"/>
                            </a:rPr>
                            <m:t>𝐴</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sz="2800" i="1">
                              <a:latin typeface="Cambria Math" panose="02040503050406030204" pitchFamily="18" charset="0"/>
                              <a:cs typeface="Times New Roman" panose="02020603050405020304" pitchFamily="18" charset="0"/>
                            </a:rPr>
                            <m:t>|</m:t>
                          </m:r>
                        </m:den>
                      </m:f>
                    </m:oMath>
                  </m:oMathPara>
                </a14:m>
                <a:endParaRPr lang="en-US" altLang="ja-JP" sz="2800"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DD5B8407-38FE-FF4F-9151-66AF12A9F93C}"/>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B941249-03B0-B04D-BDD7-A47E5194E14C}"/>
              </a:ext>
            </a:extLst>
          </p:cNvPr>
          <p:cNvSpPr>
            <a:spLocks noGrp="1"/>
          </p:cNvSpPr>
          <p:nvPr>
            <p:ph type="sldNum" sz="quarter" idx="12"/>
          </p:nvPr>
        </p:nvSpPr>
        <p:spPr/>
        <p:txBody>
          <a:bodyPr/>
          <a:lstStyle/>
          <a:p>
            <a:fld id="{CA9259F1-6CA6-B243-B8B4-60489EF6CFAE}" type="slidenum">
              <a:rPr kumimoji="1" lang="ja-JP" altLang="en-US" smtClean="0"/>
              <a:t>14</a:t>
            </a:fld>
            <a:endParaRPr kumimoji="1" lang="ja-JP" altLang="en-US"/>
          </a:p>
        </p:txBody>
      </p:sp>
    </p:spTree>
    <p:extLst>
      <p:ext uri="{BB962C8B-B14F-4D97-AF65-F5344CB8AC3E}">
        <p14:creationId xmlns:p14="http://schemas.microsoft.com/office/powerpoint/2010/main" val="107544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1AF154-0C54-1346-8C5F-D7C869198602}"/>
              </a:ext>
            </a:extLst>
          </p:cNvPr>
          <p:cNvSpPr>
            <a:spLocks noGrp="1"/>
          </p:cNvSpPr>
          <p:nvPr>
            <p:ph type="title"/>
          </p:nvPr>
        </p:nvSpPr>
        <p:spPr/>
        <p:txBody>
          <a:bodyPr/>
          <a:lstStyle/>
          <a:p>
            <a:r>
              <a:rPr kumimoji="1" lang="en-US" altLang="ja-JP" dirty="0"/>
              <a:t>Min-Hash</a:t>
            </a:r>
            <a:r>
              <a:rPr kumimoji="1" lang="ja-JP" altLang="en-US"/>
              <a:t>の計算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A9E20E-424E-2840-98C5-F7EE1ADD308A}"/>
                  </a:ext>
                </a:extLst>
              </p:cNvPr>
              <p:cNvSpPr>
                <a:spLocks noGrp="1"/>
              </p:cNvSpPr>
              <p:nvPr>
                <p:ph idx="1"/>
              </p:nvPr>
            </p:nvSpPr>
            <p:spPr>
              <a:xfrm>
                <a:off x="0" y="1376363"/>
                <a:ext cx="9144000" cy="5481637"/>
              </a:xfrm>
            </p:spPr>
            <p:txBody>
              <a:bodyPr/>
              <a:lstStyle/>
              <a:p>
                <a:r>
                  <a:rPr lang="ja-JP" altLang="en-US"/>
                  <a:t>多重集合：集合に同一の要素を複数持てるようにしたもの</a:t>
                </a:r>
                <a:endParaRPr lang="en-US" altLang="ja-JP" dirty="0"/>
              </a:p>
              <a:p>
                <a:pPr lvl="1"/>
                <a:r>
                  <a:rPr lang="ja-JP" altLang="en-US"/>
                  <a:t>例：</a:t>
                </a:r>
                <a14:m>
                  <m:oMath xmlns:m="http://schemas.openxmlformats.org/officeDocument/2006/math">
                    <m:r>
                      <a:rPr lang="en-US" altLang="ja-JP" b="0" i="1" dirty="0" smtClean="0">
                        <a:latin typeface="Cambria Math" panose="02040503050406030204" pitchFamily="18" charset="0"/>
                      </a:rPr>
                      <m:t>𝐴</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𝑏</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𝑏</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𝑑</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𝑑</m:t>
                    </m:r>
                    <m:r>
                      <a:rPr lang="en-US" altLang="ja-JP" b="0" i="1" dirty="0" smtClean="0">
                        <a:latin typeface="Cambria Math" panose="02040503050406030204" pitchFamily="18" charset="0"/>
                      </a:rPr>
                      <m:t>}</m:t>
                    </m:r>
                  </m:oMath>
                </a14:m>
                <a:endParaRPr lang="en-US" altLang="ja-JP" dirty="0"/>
              </a:p>
              <a:p>
                <a:pPr marL="0" indent="0">
                  <a:buNone/>
                </a:pPr>
                <a:endParaRPr lang="en-US" altLang="ja-JP" dirty="0"/>
              </a:p>
              <a:p>
                <a:r>
                  <a:rPr lang="ja-JP" altLang="en-US"/>
                  <a:t>要素にランダムな値を割り当てる</a:t>
                </a:r>
                <a:endParaRPr lang="en-US" altLang="ja-JP" dirty="0"/>
              </a:p>
              <a:p>
                <a:r>
                  <a:rPr lang="ja-JP" altLang="en-US"/>
                  <a:t>多重集合で，同じアルファベットを複数含む場合には異なる割り当て値を与える</a:t>
                </a:r>
                <a:endParaRPr lang="en-US" altLang="ja-JP" dirty="0"/>
              </a:p>
              <a:p>
                <a:endParaRPr lang="en-US" altLang="ja-JP" dirty="0"/>
              </a:p>
              <a:p>
                <a:pPr marL="0" indent="0">
                  <a:buNone/>
                </a:pPr>
                <a:endParaRPr lang="en-US" altLang="ja-JP" dirty="0"/>
              </a:p>
              <a:p>
                <a:r>
                  <a:rPr lang="ja-JP" altLang="en-US"/>
                  <a:t>集合の要素の最小の割り当て値をハッシュ値とする</a:t>
                </a:r>
                <a:endParaRPr lang="en-US" altLang="ja-JP" dirty="0"/>
              </a:p>
              <a:p>
                <a:pPr lvl="1"/>
                <a:r>
                  <a:rPr lang="ja-JP" altLang="en-US"/>
                  <a:t>多重集合</a:t>
                </a:r>
                <a14:m>
                  <m:oMath xmlns:m="http://schemas.openxmlformats.org/officeDocument/2006/math">
                    <m:r>
                      <a:rPr lang="en-US" altLang="ja-JP" b="0" i="1" dirty="0" smtClean="0">
                        <a:latin typeface="Cambria Math" panose="02040503050406030204" pitchFamily="18" charset="0"/>
                      </a:rPr>
                      <m:t>𝐴</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𝑏</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𝑏</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𝑑</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𝑑</m:t>
                    </m:r>
                    <m:r>
                      <a:rPr lang="en-US" altLang="ja-JP" b="0" i="1" dirty="0" smtClean="0">
                        <a:latin typeface="Cambria Math" panose="02040503050406030204" pitchFamily="18" charset="0"/>
                      </a:rPr>
                      <m:t>}</m:t>
                    </m:r>
                  </m:oMath>
                </a14:m>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1DA9E20E-424E-2840-98C5-F7EE1ADD308A}"/>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024CF15-3A5A-714A-8E01-D9E2F761A8C9}"/>
              </a:ext>
            </a:extLst>
          </p:cNvPr>
          <p:cNvSpPr>
            <a:spLocks noGrp="1"/>
          </p:cNvSpPr>
          <p:nvPr>
            <p:ph type="sldNum" sz="quarter" idx="12"/>
          </p:nvPr>
        </p:nvSpPr>
        <p:spPr/>
        <p:txBody>
          <a:bodyPr/>
          <a:lstStyle/>
          <a:p>
            <a:fld id="{CA9259F1-6CA6-B243-B8B4-60489EF6CFAE}" type="slidenum">
              <a:rPr kumimoji="1" lang="ja-JP" altLang="en-US" smtClean="0"/>
              <a:t>15</a:t>
            </a:fld>
            <a:endParaRPr kumimoji="1" lang="ja-JP" altLang="en-US"/>
          </a:p>
        </p:txBody>
      </p:sp>
      <p:graphicFrame>
        <p:nvGraphicFramePr>
          <p:cNvPr id="10" name="表 9">
            <a:extLst>
              <a:ext uri="{FF2B5EF4-FFF2-40B4-BE49-F238E27FC236}">
                <a16:creationId xmlns:a16="http://schemas.microsoft.com/office/drawing/2014/main" id="{E24132D6-B1CA-0449-B7B2-EA79A3F3A703}"/>
              </a:ext>
            </a:extLst>
          </p:cNvPr>
          <p:cNvGraphicFramePr>
            <a:graphicFrameLocks noGrp="1"/>
          </p:cNvGraphicFramePr>
          <p:nvPr>
            <p:extLst>
              <p:ext uri="{D42A27DB-BD31-4B8C-83A1-F6EECF244321}">
                <p14:modId xmlns:p14="http://schemas.microsoft.com/office/powerpoint/2010/main" val="1065961367"/>
              </p:ext>
            </p:extLst>
          </p:nvPr>
        </p:nvGraphicFramePr>
        <p:xfrm>
          <a:off x="2190750" y="3736182"/>
          <a:ext cx="4762500" cy="762000"/>
        </p:xfrm>
        <a:graphic>
          <a:graphicData uri="http://schemas.openxmlformats.org/drawingml/2006/table">
            <a:tbl>
              <a:tblPr/>
              <a:tblGrid>
                <a:gridCol w="952500">
                  <a:extLst>
                    <a:ext uri="{9D8B030D-6E8A-4147-A177-3AD203B41FA5}">
                      <a16:colId xmlns:a16="http://schemas.microsoft.com/office/drawing/2014/main" val="147049473"/>
                    </a:ext>
                  </a:extLst>
                </a:gridCol>
                <a:gridCol w="952500">
                  <a:extLst>
                    <a:ext uri="{9D8B030D-6E8A-4147-A177-3AD203B41FA5}">
                      <a16:colId xmlns:a16="http://schemas.microsoft.com/office/drawing/2014/main" val="655088574"/>
                    </a:ext>
                  </a:extLst>
                </a:gridCol>
                <a:gridCol w="952500">
                  <a:extLst>
                    <a:ext uri="{9D8B030D-6E8A-4147-A177-3AD203B41FA5}">
                      <a16:colId xmlns:a16="http://schemas.microsoft.com/office/drawing/2014/main" val="922026573"/>
                    </a:ext>
                  </a:extLst>
                </a:gridCol>
                <a:gridCol w="952500">
                  <a:extLst>
                    <a:ext uri="{9D8B030D-6E8A-4147-A177-3AD203B41FA5}">
                      <a16:colId xmlns:a16="http://schemas.microsoft.com/office/drawing/2014/main" val="1900911334"/>
                    </a:ext>
                  </a:extLst>
                </a:gridCol>
                <a:gridCol w="952500">
                  <a:extLst>
                    <a:ext uri="{9D8B030D-6E8A-4147-A177-3AD203B41FA5}">
                      <a16:colId xmlns:a16="http://schemas.microsoft.com/office/drawing/2014/main" val="3751735626"/>
                    </a:ext>
                  </a:extLst>
                </a:gridCol>
              </a:tblGrid>
              <a:tr h="2540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205444"/>
                  </a:ext>
                </a:extLst>
              </a:tr>
              <a:tr h="2540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１個目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5766311"/>
                  </a:ext>
                </a:extLst>
              </a:tr>
              <a:tr h="2540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２個目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6635590"/>
                  </a:ext>
                </a:extLst>
              </a:tr>
            </a:tbl>
          </a:graphicData>
        </a:graphic>
      </p:graphicFrame>
      <p:pic>
        <p:nvPicPr>
          <p:cNvPr id="9" name="図 8">
            <a:extLst>
              <a:ext uri="{FF2B5EF4-FFF2-40B4-BE49-F238E27FC236}">
                <a16:creationId xmlns:a16="http://schemas.microsoft.com/office/drawing/2014/main" id="{F175F51F-16DB-214A-880C-9F2A115EA227}"/>
              </a:ext>
            </a:extLst>
          </p:cNvPr>
          <p:cNvPicPr>
            <a:picLocks noChangeAspect="1"/>
          </p:cNvPicPr>
          <p:nvPr/>
        </p:nvPicPr>
        <p:blipFill>
          <a:blip r:embed="rId4"/>
          <a:stretch>
            <a:fillRect/>
          </a:stretch>
        </p:blipFill>
        <p:spPr>
          <a:xfrm>
            <a:off x="4389120" y="5110245"/>
            <a:ext cx="4291584" cy="1652507"/>
          </a:xfrm>
          <a:prstGeom prst="rect">
            <a:avLst/>
          </a:prstGeom>
        </p:spPr>
      </p:pic>
    </p:spTree>
    <p:extLst>
      <p:ext uri="{BB962C8B-B14F-4D97-AF65-F5344CB8AC3E}">
        <p14:creationId xmlns:p14="http://schemas.microsoft.com/office/powerpoint/2010/main" val="171340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FB78A40-B536-3148-9ABD-A87E3069B872}"/>
              </a:ext>
            </a:extLst>
          </p:cNvPr>
          <p:cNvSpPr>
            <a:spLocks noGrp="1"/>
          </p:cNvSpPr>
          <p:nvPr>
            <p:ph idx="1"/>
          </p:nvPr>
        </p:nvSpPr>
        <p:spPr/>
        <p:txBody>
          <a:bodyPr>
            <a:normAutofit/>
          </a:bodyPr>
          <a:lstStyle/>
          <a:p>
            <a:r>
              <a:rPr lang="ja-JP" altLang="en-US"/>
              <a:t>ストリームデータ：時間と共に変化するデータ</a:t>
            </a:r>
            <a:endParaRPr lang="en-US" altLang="ja-JP" dirty="0"/>
          </a:p>
          <a:p>
            <a:pPr lvl="1"/>
            <a:r>
              <a:rPr lang="ja-JP" altLang="en-US" sz="2400"/>
              <a:t>スライディングウインドウ</a:t>
            </a:r>
            <a:endParaRPr lang="en-US" altLang="ja-JP" sz="2400" dirty="0"/>
          </a:p>
          <a:p>
            <a:pPr lvl="2"/>
            <a:r>
              <a:rPr lang="ja-JP" altLang="en-US" sz="2000"/>
              <a:t>ストリームデータの直近の</a:t>
            </a:r>
            <a:r>
              <a:rPr lang="en-US" altLang="ja-JP" sz="2000" dirty="0"/>
              <a:t>w</a:t>
            </a:r>
            <a:r>
              <a:rPr lang="ja-JP" altLang="en-US" sz="2000"/>
              <a:t>個の要素集合</a:t>
            </a:r>
            <a:endParaRPr lang="en-US" altLang="ja-JP" sz="2000" dirty="0"/>
          </a:p>
          <a:p>
            <a:pPr lvl="2"/>
            <a:r>
              <a:rPr lang="ja-JP" altLang="en-US" sz="2000"/>
              <a:t>動的に変化する集合とみなせる</a:t>
            </a:r>
            <a:endParaRPr lang="en-US" altLang="ja-JP" sz="2000" dirty="0"/>
          </a:p>
          <a:p>
            <a:pPr lvl="1"/>
            <a:endParaRPr lang="en-US" altLang="ja-JP" dirty="0"/>
          </a:p>
          <a:p>
            <a:pPr marL="342900" lvl="1" indent="0">
              <a:buNone/>
            </a:pPr>
            <a:endParaRPr lang="en-US" altLang="ja-JP" dirty="0"/>
          </a:p>
          <a:p>
            <a:endParaRPr lang="en-US" altLang="ja-JP" dirty="0"/>
          </a:p>
          <a:p>
            <a:endParaRPr lang="en-US" altLang="ja-JP" dirty="0"/>
          </a:p>
          <a:p>
            <a:endParaRPr lang="en-US" altLang="ja-JP" dirty="0"/>
          </a:p>
          <a:p>
            <a:pPr marL="0" indent="0">
              <a:buNone/>
            </a:pPr>
            <a:endParaRPr lang="en-US" altLang="ja-JP" dirty="0"/>
          </a:p>
          <a:p>
            <a:endParaRPr lang="en-US" altLang="ja-JP" dirty="0"/>
          </a:p>
          <a:p>
            <a:r>
              <a:rPr lang="ja-JP" altLang="en-US"/>
              <a:t>集合の要素が変化するため、ハッシュ値の再計算が必要</a:t>
            </a:r>
            <a:endParaRPr lang="en-US" altLang="ja-JP" dirty="0"/>
          </a:p>
          <a:p>
            <a:pPr lvl="1"/>
            <a:endParaRPr lang="en-US" altLang="ja-JP" dirty="0"/>
          </a:p>
          <a:p>
            <a:pPr lvl="1"/>
            <a:endParaRPr lang="en-US" altLang="ja-JP" dirty="0"/>
          </a:p>
          <a:p>
            <a:pPr lvl="1"/>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C3ED1B6B-623E-8340-AC9B-BFAA4E7FE003}"/>
              </a:ext>
            </a:extLst>
          </p:cNvPr>
          <p:cNvSpPr>
            <a:spLocks noGrp="1"/>
          </p:cNvSpPr>
          <p:nvPr>
            <p:ph type="sldNum" sz="quarter" idx="12"/>
          </p:nvPr>
        </p:nvSpPr>
        <p:spPr/>
        <p:txBody>
          <a:bodyPr/>
          <a:lstStyle/>
          <a:p>
            <a:fld id="{CA9259F1-6CA6-B243-B8B4-60489EF6CFAE}" type="slidenum">
              <a:rPr kumimoji="1" lang="ja-JP" altLang="en-US" smtClean="0"/>
              <a:t>16</a:t>
            </a:fld>
            <a:endParaRPr kumimoji="1" lang="ja-JP" altLang="en-US"/>
          </a:p>
        </p:txBody>
      </p:sp>
      <p:sp>
        <p:nvSpPr>
          <p:cNvPr id="5" name="タイトル 1">
            <a:extLst>
              <a:ext uri="{FF2B5EF4-FFF2-40B4-BE49-F238E27FC236}">
                <a16:creationId xmlns:a16="http://schemas.microsoft.com/office/drawing/2014/main" id="{5C01FBF5-FAEC-514F-892B-C134DC6AB251}"/>
              </a:ext>
            </a:extLst>
          </p:cNvPr>
          <p:cNvSpPr>
            <a:spLocks noGrp="1"/>
          </p:cNvSpPr>
          <p:nvPr>
            <p:ph type="title"/>
          </p:nvPr>
        </p:nvSpPr>
        <p:spPr>
          <a:xfrm>
            <a:off x="0" y="50801"/>
            <a:ext cx="9144000" cy="1325563"/>
          </a:xfrm>
        </p:spPr>
        <p:txBody>
          <a:bodyPr/>
          <a:lstStyle/>
          <a:p>
            <a:r>
              <a:rPr lang="ja-JP" altLang="en-US"/>
              <a:t>動的に変化する集合に対する類似検索</a:t>
            </a:r>
            <a:endParaRPr kumimoji="1" lang="ja-JP" altLang="en-US"/>
          </a:p>
        </p:txBody>
      </p:sp>
      <p:pic>
        <p:nvPicPr>
          <p:cNvPr id="12" name="図 11">
            <a:extLst>
              <a:ext uri="{FF2B5EF4-FFF2-40B4-BE49-F238E27FC236}">
                <a16:creationId xmlns:a16="http://schemas.microsoft.com/office/drawing/2014/main" id="{897EE418-5F73-1F40-8EC3-E9D42A28F1F5}"/>
              </a:ext>
            </a:extLst>
          </p:cNvPr>
          <p:cNvPicPr>
            <a:picLocks noChangeAspect="1"/>
          </p:cNvPicPr>
          <p:nvPr/>
        </p:nvPicPr>
        <p:blipFill>
          <a:blip r:embed="rId3"/>
          <a:stretch>
            <a:fillRect/>
          </a:stretch>
        </p:blipFill>
        <p:spPr>
          <a:xfrm>
            <a:off x="2032000" y="3340088"/>
            <a:ext cx="5080000" cy="1587500"/>
          </a:xfrm>
          <a:prstGeom prst="rect">
            <a:avLst/>
          </a:prstGeom>
        </p:spPr>
      </p:pic>
    </p:spTree>
    <p:extLst>
      <p:ext uri="{BB962C8B-B14F-4D97-AF65-F5344CB8AC3E}">
        <p14:creationId xmlns:p14="http://schemas.microsoft.com/office/powerpoint/2010/main" val="4005437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6E848-8385-794C-8718-C3CECF8670E3}"/>
              </a:ext>
            </a:extLst>
          </p:cNvPr>
          <p:cNvSpPr>
            <a:spLocks noGrp="1"/>
          </p:cNvSpPr>
          <p:nvPr>
            <p:ph type="title"/>
          </p:nvPr>
        </p:nvSpPr>
        <p:spPr>
          <a:xfrm>
            <a:off x="0" y="34436"/>
            <a:ext cx="6745899" cy="1325563"/>
          </a:xfrm>
        </p:spPr>
        <p:txBody>
          <a:bodyPr/>
          <a:lstStyle/>
          <a:p>
            <a:r>
              <a:rPr kumimoji="1" lang="en-US" altLang="ja-JP" dirty="0" err="1"/>
              <a:t>Datar</a:t>
            </a:r>
            <a:r>
              <a:rPr kumimoji="1" lang="ja-JP" altLang="en-US"/>
              <a:t>らによる手法</a:t>
            </a:r>
          </a:p>
        </p:txBody>
      </p:sp>
      <p:sp>
        <p:nvSpPr>
          <p:cNvPr id="3" name="コンテンツ プレースホルダー 2">
            <a:extLst>
              <a:ext uri="{FF2B5EF4-FFF2-40B4-BE49-F238E27FC236}">
                <a16:creationId xmlns:a16="http://schemas.microsoft.com/office/drawing/2014/main" id="{8CEBA53D-74C6-F84B-AE17-9CD01179E617}"/>
              </a:ext>
            </a:extLst>
          </p:cNvPr>
          <p:cNvSpPr>
            <a:spLocks noGrp="1"/>
          </p:cNvSpPr>
          <p:nvPr>
            <p:ph idx="1"/>
          </p:nvPr>
        </p:nvSpPr>
        <p:spPr>
          <a:xfrm>
            <a:off x="0" y="1376363"/>
            <a:ext cx="9144000" cy="5481637"/>
          </a:xfrm>
        </p:spPr>
        <p:txBody>
          <a:bodyPr>
            <a:normAutofit lnSpcReduction="10000"/>
          </a:bodyPr>
          <a:lstStyle/>
          <a:p>
            <a:r>
              <a:rPr lang="ja-JP" altLang="en-US"/>
              <a:t>ハッシュ値更新を高速化</a:t>
            </a:r>
            <a:endParaRPr lang="en-US" altLang="ja-JP" dirty="0">
              <a:solidFill>
                <a:srgbClr val="FF0000"/>
              </a:solidFill>
            </a:endParaRPr>
          </a:p>
          <a:p>
            <a:r>
              <a:rPr lang="ja-JP" altLang="en-US">
                <a:solidFill>
                  <a:srgbClr val="FF0000"/>
                </a:solidFill>
              </a:rPr>
              <a:t>将来的に最小値になり得ない要素を削除、</a:t>
            </a:r>
            <a:r>
              <a:rPr lang="ja-JP" altLang="en-US"/>
              <a:t>残りを</a:t>
            </a:r>
            <a:r>
              <a:rPr lang="en-US" altLang="ja-JP" dirty="0" err="1"/>
              <a:t>Minlist</a:t>
            </a:r>
            <a:r>
              <a:rPr lang="ja-JP" altLang="en-US"/>
              <a:t>で管理</a:t>
            </a:r>
            <a:endParaRPr lang="en-US" altLang="ja-JP" dirty="0">
              <a:solidFill>
                <a:srgbClr val="FF0000"/>
              </a:solidFill>
            </a:endParaRPr>
          </a:p>
          <a:p>
            <a:pPr lvl="1"/>
            <a:r>
              <a:rPr lang="ja-JP" altLang="en-US"/>
              <a:t>最小値になり得ない</a:t>
            </a:r>
            <a:r>
              <a:rPr lang="en-US" altLang="ja-JP" dirty="0"/>
              <a:t>=</a:t>
            </a:r>
            <a:r>
              <a:rPr lang="ja-JP" altLang="en-US"/>
              <a:t>自分より後ろに小さい要素が存在</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Minlist</a:t>
            </a:r>
            <a:r>
              <a:rPr lang="ja-JP" altLang="en-US"/>
              <a:t>の最小値をハッシュ値とする</a:t>
            </a:r>
            <a:endParaRPr lang="en-US" altLang="ja-JP" dirty="0"/>
          </a:p>
          <a:p>
            <a:endParaRPr lang="en-US" altLang="ja-JP" dirty="0"/>
          </a:p>
          <a:p>
            <a:pPr marL="0" indent="0" algn="ctr">
              <a:buNone/>
            </a:pPr>
            <a:r>
              <a:rPr lang="ja-JP" altLang="en-US" b="1">
                <a:solidFill>
                  <a:srgbClr val="FF0000"/>
                </a:solidFill>
              </a:rPr>
              <a:t>＊多重集合を取り扱うことができない</a:t>
            </a:r>
            <a:endParaRPr lang="en-US" altLang="ja-JP" b="1" dirty="0">
              <a:solidFill>
                <a:srgbClr val="FF0000"/>
              </a:solidFill>
            </a:endParaRPr>
          </a:p>
          <a:p>
            <a:endParaRPr lang="en-US" altLang="ja-JP" dirty="0"/>
          </a:p>
        </p:txBody>
      </p:sp>
      <p:sp>
        <p:nvSpPr>
          <p:cNvPr id="4" name="スライド番号プレースホルダー 3">
            <a:extLst>
              <a:ext uri="{FF2B5EF4-FFF2-40B4-BE49-F238E27FC236}">
                <a16:creationId xmlns:a16="http://schemas.microsoft.com/office/drawing/2014/main" id="{A8C1EC4B-DF26-AC44-872A-2C5F28DABD54}"/>
              </a:ext>
            </a:extLst>
          </p:cNvPr>
          <p:cNvSpPr>
            <a:spLocks noGrp="1"/>
          </p:cNvSpPr>
          <p:nvPr>
            <p:ph type="sldNum" sz="quarter" idx="12"/>
          </p:nvPr>
        </p:nvSpPr>
        <p:spPr/>
        <p:txBody>
          <a:bodyPr/>
          <a:lstStyle/>
          <a:p>
            <a:fld id="{CA9259F1-6CA6-B243-B8B4-60489EF6CFAE}"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40C60EDA-39E9-954D-A4AE-ACC768A3D2F2}"/>
              </a:ext>
            </a:extLst>
          </p:cNvPr>
          <p:cNvSpPr txBox="1"/>
          <p:nvPr/>
        </p:nvSpPr>
        <p:spPr>
          <a:xfrm>
            <a:off x="6745899" y="34436"/>
            <a:ext cx="2398101" cy="1061829"/>
          </a:xfrm>
          <a:prstGeom prst="rect">
            <a:avLst/>
          </a:prstGeom>
          <a:noFill/>
        </p:spPr>
        <p:txBody>
          <a:bodyPr wrap="square" rtlCol="0">
            <a:spAutoFit/>
          </a:bodyPr>
          <a:lstStyle/>
          <a:p>
            <a:r>
              <a:rPr lang="ja-JP" altLang="en-US" sz="1050">
                <a:latin typeface="+mj-ea"/>
              </a:rPr>
              <a:t>参考文献</a:t>
            </a:r>
            <a:r>
              <a:rPr lang="en-US" altLang="ja-JP" sz="1050" dirty="0">
                <a:latin typeface="+mj-ea"/>
              </a:rPr>
              <a:t>:</a:t>
            </a:r>
            <a:r>
              <a:rPr lang="en-US" altLang="ja-JP" sz="1050" dirty="0"/>
              <a:t>Mayur </a:t>
            </a:r>
            <a:r>
              <a:rPr lang="en-US" altLang="ja-JP" sz="1050" dirty="0" err="1"/>
              <a:t>Datar</a:t>
            </a:r>
            <a:r>
              <a:rPr lang="en-US" altLang="ja-JP" sz="1050" dirty="0"/>
              <a:t> and S </a:t>
            </a:r>
            <a:r>
              <a:rPr lang="en-US" altLang="ja-JP" sz="1050" dirty="0" err="1"/>
              <a:t>Muthukrishnan</a:t>
            </a:r>
            <a:r>
              <a:rPr lang="en-US" altLang="ja-JP" sz="1050" dirty="0"/>
              <a:t> ”Estimating Rarity and Similarity over Data Stream Window” AT&amp;T Research, Florham Park NJ, USA </a:t>
            </a:r>
          </a:p>
          <a:p>
            <a:endParaRPr kumimoji="1" lang="ja-JP" altLang="en-US" sz="1050"/>
          </a:p>
        </p:txBody>
      </p:sp>
      <p:pic>
        <p:nvPicPr>
          <p:cNvPr id="15" name="図 14">
            <a:extLst>
              <a:ext uri="{FF2B5EF4-FFF2-40B4-BE49-F238E27FC236}">
                <a16:creationId xmlns:a16="http://schemas.microsoft.com/office/drawing/2014/main" id="{5CFE6DB9-68EE-C547-8820-AA177A2D95FA}"/>
              </a:ext>
            </a:extLst>
          </p:cNvPr>
          <p:cNvPicPr>
            <a:picLocks noChangeAspect="1"/>
          </p:cNvPicPr>
          <p:nvPr/>
        </p:nvPicPr>
        <p:blipFill>
          <a:blip r:embed="rId3"/>
          <a:stretch>
            <a:fillRect/>
          </a:stretch>
        </p:blipFill>
        <p:spPr>
          <a:xfrm>
            <a:off x="0" y="3116667"/>
            <a:ext cx="9144000" cy="1540656"/>
          </a:xfrm>
          <a:prstGeom prst="rect">
            <a:avLst/>
          </a:prstGeom>
        </p:spPr>
      </p:pic>
    </p:spTree>
    <p:extLst>
      <p:ext uri="{BB962C8B-B14F-4D97-AF65-F5344CB8AC3E}">
        <p14:creationId xmlns:p14="http://schemas.microsoft.com/office/powerpoint/2010/main" val="35544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9A04A-02B6-BB44-93E8-2D5D84825F5C}"/>
              </a:ext>
            </a:extLst>
          </p:cNvPr>
          <p:cNvSpPr>
            <a:spLocks noGrp="1"/>
          </p:cNvSpPr>
          <p:nvPr>
            <p:ph type="title"/>
          </p:nvPr>
        </p:nvSpPr>
        <p:spPr/>
        <p:txBody>
          <a:bodyPr/>
          <a:lstStyle/>
          <a:p>
            <a:r>
              <a:rPr kumimoji="1" lang="ja-JP" altLang="en-US"/>
              <a:t>本研究の目的</a:t>
            </a:r>
          </a:p>
        </p:txBody>
      </p:sp>
      <p:sp>
        <p:nvSpPr>
          <p:cNvPr id="3" name="コンテンツ プレースホルダー 2">
            <a:extLst>
              <a:ext uri="{FF2B5EF4-FFF2-40B4-BE49-F238E27FC236}">
                <a16:creationId xmlns:a16="http://schemas.microsoft.com/office/drawing/2014/main" id="{9D30DA9A-31A8-9140-A583-26F39E9E4B76}"/>
              </a:ext>
            </a:extLst>
          </p:cNvPr>
          <p:cNvSpPr>
            <a:spLocks noGrp="1"/>
          </p:cNvSpPr>
          <p:nvPr>
            <p:ph idx="1"/>
          </p:nvPr>
        </p:nvSpPr>
        <p:spPr/>
        <p:txBody>
          <a:bodyPr/>
          <a:lstStyle/>
          <a:p>
            <a:r>
              <a:rPr kumimoji="1" lang="en-US" altLang="ja-JP" dirty="0" err="1"/>
              <a:t>Datar</a:t>
            </a:r>
            <a:r>
              <a:rPr kumimoji="1" lang="ja-JP" altLang="en-US"/>
              <a:t>ら</a:t>
            </a:r>
            <a:r>
              <a:rPr lang="ja-JP" altLang="en-US"/>
              <a:t>のハッシュ値更新アルゴリズムを多重集合へ拡張</a:t>
            </a:r>
            <a:endParaRPr lang="en-US" altLang="ja-JP" dirty="0"/>
          </a:p>
          <a:p>
            <a:pPr marL="0" indent="0">
              <a:buNone/>
            </a:pPr>
            <a:endParaRPr lang="en-US" altLang="ja-JP" dirty="0"/>
          </a:p>
          <a:p>
            <a:pPr marL="0" indent="0">
              <a:buNone/>
            </a:pPr>
            <a:r>
              <a:rPr kumimoji="1" lang="en-US" altLang="ja-JP" sz="2400" b="1" dirty="0" err="1"/>
              <a:t>Datar</a:t>
            </a:r>
            <a:r>
              <a:rPr kumimoji="1" lang="ja-JP" altLang="en-US" sz="2400" b="1"/>
              <a:t>の手法を拡張する難しさ</a:t>
            </a:r>
            <a:endParaRPr kumimoji="1" lang="en-US" altLang="ja-JP" sz="2400" b="1" dirty="0"/>
          </a:p>
          <a:p>
            <a:pPr marL="457200" indent="-457200">
              <a:buFont typeface="+mj-lt"/>
              <a:buAutoNum type="arabicPeriod"/>
            </a:pPr>
            <a:r>
              <a:rPr lang="en-US" altLang="ja-JP" dirty="0" err="1"/>
              <a:t>Minlist</a:t>
            </a:r>
            <a:r>
              <a:rPr lang="ja-JP" altLang="en-US"/>
              <a:t>内に、同一要素が出現し、</a:t>
            </a:r>
            <a:r>
              <a:rPr lang="en-US" altLang="ja-JP" dirty="0" err="1"/>
              <a:t>Minlist</a:t>
            </a:r>
            <a:r>
              <a:rPr lang="ja-JP" altLang="en-US"/>
              <a:t>が長くなる</a:t>
            </a:r>
          </a:p>
          <a:p>
            <a:pPr marL="457200" indent="-457200">
              <a:buFont typeface="+mj-lt"/>
              <a:buAutoNum type="arabicPeriod"/>
            </a:pPr>
            <a:r>
              <a:rPr lang="ja-JP" altLang="en-US"/>
              <a:t>割り当て値の変化により、最小値が変わる可能性がある</a:t>
            </a:r>
            <a:endParaRPr lang="en-US" altLang="ja-JP" dirty="0"/>
          </a:p>
          <a:p>
            <a:pPr lvl="1"/>
            <a:r>
              <a:rPr lang="ja-JP" altLang="en-US"/>
              <a:t>最小値になるかどうかの判断が難しい</a:t>
            </a:r>
            <a:endParaRPr lang="en-US" altLang="ja-JP" dirty="0"/>
          </a:p>
          <a:p>
            <a:endParaRPr kumimoji="1" lang="en-US" altLang="ja-JP" sz="2400" b="1" dirty="0"/>
          </a:p>
        </p:txBody>
      </p:sp>
      <p:sp>
        <p:nvSpPr>
          <p:cNvPr id="4" name="スライド番号プレースホルダー 3">
            <a:extLst>
              <a:ext uri="{FF2B5EF4-FFF2-40B4-BE49-F238E27FC236}">
                <a16:creationId xmlns:a16="http://schemas.microsoft.com/office/drawing/2014/main" id="{EC43AA1C-E306-FA4E-8406-C10250CD1968}"/>
              </a:ext>
            </a:extLst>
          </p:cNvPr>
          <p:cNvSpPr>
            <a:spLocks noGrp="1"/>
          </p:cNvSpPr>
          <p:nvPr>
            <p:ph type="sldNum" sz="quarter" idx="12"/>
          </p:nvPr>
        </p:nvSpPr>
        <p:spPr/>
        <p:txBody>
          <a:bodyPr/>
          <a:lstStyle/>
          <a:p>
            <a:fld id="{CA9259F1-6CA6-B243-B8B4-60489EF6CFAE}" type="slidenum">
              <a:rPr kumimoji="1" lang="ja-JP" altLang="en-US" smtClean="0"/>
              <a:t>18</a:t>
            </a:fld>
            <a:endParaRPr kumimoji="1" lang="ja-JP" altLang="en-US"/>
          </a:p>
        </p:txBody>
      </p:sp>
      <p:graphicFrame>
        <p:nvGraphicFramePr>
          <p:cNvPr id="5" name="表 4">
            <a:extLst>
              <a:ext uri="{FF2B5EF4-FFF2-40B4-BE49-F238E27FC236}">
                <a16:creationId xmlns:a16="http://schemas.microsoft.com/office/drawing/2014/main" id="{2DF262BD-E873-7749-9D1A-1824811AB66E}"/>
              </a:ext>
            </a:extLst>
          </p:cNvPr>
          <p:cNvGraphicFramePr>
            <a:graphicFrameLocks noGrp="1"/>
          </p:cNvGraphicFramePr>
          <p:nvPr>
            <p:extLst>
              <p:ext uri="{D42A27DB-BD31-4B8C-83A1-F6EECF244321}">
                <p14:modId xmlns:p14="http://schemas.microsoft.com/office/powerpoint/2010/main" val="749936528"/>
              </p:ext>
            </p:extLst>
          </p:nvPr>
        </p:nvGraphicFramePr>
        <p:xfrm>
          <a:off x="515705" y="4551832"/>
          <a:ext cx="2970185" cy="827721"/>
        </p:xfrm>
        <a:graphic>
          <a:graphicData uri="http://schemas.openxmlformats.org/drawingml/2006/table">
            <a:tbl>
              <a:tblPr/>
              <a:tblGrid>
                <a:gridCol w="594037">
                  <a:extLst>
                    <a:ext uri="{9D8B030D-6E8A-4147-A177-3AD203B41FA5}">
                      <a16:colId xmlns:a16="http://schemas.microsoft.com/office/drawing/2014/main" val="3404322818"/>
                    </a:ext>
                  </a:extLst>
                </a:gridCol>
                <a:gridCol w="594037">
                  <a:extLst>
                    <a:ext uri="{9D8B030D-6E8A-4147-A177-3AD203B41FA5}">
                      <a16:colId xmlns:a16="http://schemas.microsoft.com/office/drawing/2014/main" val="235273520"/>
                    </a:ext>
                  </a:extLst>
                </a:gridCol>
                <a:gridCol w="594037">
                  <a:extLst>
                    <a:ext uri="{9D8B030D-6E8A-4147-A177-3AD203B41FA5}">
                      <a16:colId xmlns:a16="http://schemas.microsoft.com/office/drawing/2014/main" val="3272382536"/>
                    </a:ext>
                  </a:extLst>
                </a:gridCol>
                <a:gridCol w="594037">
                  <a:extLst>
                    <a:ext uri="{9D8B030D-6E8A-4147-A177-3AD203B41FA5}">
                      <a16:colId xmlns:a16="http://schemas.microsoft.com/office/drawing/2014/main" val="2760395719"/>
                    </a:ext>
                  </a:extLst>
                </a:gridCol>
                <a:gridCol w="594037">
                  <a:extLst>
                    <a:ext uri="{9D8B030D-6E8A-4147-A177-3AD203B41FA5}">
                      <a16:colId xmlns:a16="http://schemas.microsoft.com/office/drawing/2014/main" val="2790872000"/>
                    </a:ext>
                  </a:extLst>
                </a:gridCol>
              </a:tblGrid>
              <a:tr h="275907">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FF0000"/>
                          </a:solidFill>
                          <a:effectLst/>
                          <a:latin typeface="游ゴシック" panose="020B0400000000000000" pitchFamily="34" charset="-128"/>
                          <a:ea typeface="游ゴシック" panose="020B0400000000000000" pitchFamily="34" charset="-128"/>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游ゴシック" panose="020B0400000000000000" pitchFamily="34" charset="-128"/>
                          <a:ea typeface="游ゴシック" panose="020B0400000000000000" pitchFamily="34" charset="-128"/>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081591"/>
                  </a:ext>
                </a:extLst>
              </a:tr>
              <a:tr h="275907">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１個目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3725989"/>
                  </a:ext>
                </a:extLst>
              </a:tr>
              <a:tr h="275907">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２個目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787436"/>
                  </a:ext>
                </a:extLst>
              </a:tr>
            </a:tbl>
          </a:graphicData>
        </a:graphic>
      </p:graphicFrame>
      <p:pic>
        <p:nvPicPr>
          <p:cNvPr id="7" name="図 6">
            <a:extLst>
              <a:ext uri="{FF2B5EF4-FFF2-40B4-BE49-F238E27FC236}">
                <a16:creationId xmlns:a16="http://schemas.microsoft.com/office/drawing/2014/main" id="{360436B3-0358-594E-AA44-77934220A4D6}"/>
              </a:ext>
            </a:extLst>
          </p:cNvPr>
          <p:cNvPicPr>
            <a:picLocks noChangeAspect="1"/>
          </p:cNvPicPr>
          <p:nvPr/>
        </p:nvPicPr>
        <p:blipFill>
          <a:blip r:embed="rId3"/>
          <a:stretch>
            <a:fillRect/>
          </a:stretch>
        </p:blipFill>
        <p:spPr>
          <a:xfrm>
            <a:off x="4155948" y="3786967"/>
            <a:ext cx="4660392" cy="2357450"/>
          </a:xfrm>
          <a:prstGeom prst="rect">
            <a:avLst/>
          </a:prstGeom>
        </p:spPr>
      </p:pic>
    </p:spTree>
    <p:extLst>
      <p:ext uri="{BB962C8B-B14F-4D97-AF65-F5344CB8AC3E}">
        <p14:creationId xmlns:p14="http://schemas.microsoft.com/office/powerpoint/2010/main" val="212367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E3D45-B55E-E54E-8273-80DBD134B025}"/>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2B07EAE5-FF5F-7644-B0DE-41A867FBE32A}"/>
              </a:ext>
            </a:extLst>
          </p:cNvPr>
          <p:cNvSpPr>
            <a:spLocks noGrp="1"/>
          </p:cNvSpPr>
          <p:nvPr>
            <p:ph idx="1"/>
          </p:nvPr>
        </p:nvSpPr>
        <p:spPr/>
        <p:txBody>
          <a:bodyPr/>
          <a:lstStyle/>
          <a:p>
            <a:pPr marL="457200" indent="-457200">
              <a:buFont typeface="+mj-lt"/>
              <a:buAutoNum type="arabicPeriod"/>
            </a:pPr>
            <a:r>
              <a:rPr kumimoji="1" lang="ja-JP" altLang="en-US"/>
              <a:t>同一要素を複数</a:t>
            </a:r>
            <a:r>
              <a:rPr kumimoji="1" lang="en-US" altLang="ja-JP" dirty="0" err="1"/>
              <a:t>Minlist</a:t>
            </a:r>
            <a:r>
              <a:rPr kumimoji="1" lang="ja-JP" altLang="en-US"/>
              <a:t>で持たせないため、</a:t>
            </a:r>
            <a:r>
              <a:rPr lang="ja-JP" altLang="en-US"/>
              <a:t>割り当て値を修正</a:t>
            </a:r>
            <a:endParaRPr lang="en-US" altLang="ja-JP" dirty="0"/>
          </a:p>
          <a:p>
            <a:pPr lvl="1"/>
            <a:endParaRPr lang="en-US" altLang="ja-JP" dirty="0"/>
          </a:p>
          <a:p>
            <a:pPr lvl="1"/>
            <a:endParaRPr lang="en-US" altLang="ja-JP" dirty="0"/>
          </a:p>
          <a:p>
            <a:pPr marL="457200" indent="-457200">
              <a:buFont typeface="+mj-lt"/>
              <a:buAutoNum type="arabicPeriod"/>
            </a:pPr>
            <a:r>
              <a:rPr lang="ja-JP" altLang="en-US"/>
              <a:t>最小値となり得ない要素の発見方法を修正</a:t>
            </a:r>
            <a:endParaRPr lang="en-US" altLang="ja-JP" dirty="0"/>
          </a:p>
          <a:p>
            <a:pPr lvl="1"/>
            <a:r>
              <a:rPr lang="ja-JP" altLang="en-US" sz="2400"/>
              <a:t>割り当て値の変化を考慮</a:t>
            </a:r>
            <a:endParaRPr lang="en-US" altLang="ja-JP" sz="2400" dirty="0"/>
          </a:p>
          <a:p>
            <a:pPr lvl="1"/>
            <a:endParaRPr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21E61792-4116-BF4F-981D-5D68F1D5E726}"/>
              </a:ext>
            </a:extLst>
          </p:cNvPr>
          <p:cNvSpPr>
            <a:spLocks noGrp="1"/>
          </p:cNvSpPr>
          <p:nvPr>
            <p:ph type="sldNum" sz="quarter" idx="12"/>
          </p:nvPr>
        </p:nvSpPr>
        <p:spPr/>
        <p:txBody>
          <a:bodyPr/>
          <a:lstStyle/>
          <a:p>
            <a:fld id="{CA9259F1-6CA6-B243-B8B4-60489EF6CFAE}" type="slidenum">
              <a:rPr kumimoji="1" lang="ja-JP" altLang="en-US" smtClean="0"/>
              <a:t>19</a:t>
            </a:fld>
            <a:endParaRPr kumimoji="1" lang="ja-JP" altLang="en-US"/>
          </a:p>
        </p:txBody>
      </p:sp>
    </p:spTree>
    <p:extLst>
      <p:ext uri="{BB962C8B-B14F-4D97-AF65-F5344CB8AC3E}">
        <p14:creationId xmlns:p14="http://schemas.microsoft.com/office/powerpoint/2010/main" val="408547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48814-BE6E-E94C-8261-49A3BCE4D4D5}"/>
              </a:ext>
            </a:extLst>
          </p:cNvPr>
          <p:cNvSpPr>
            <a:spLocks noGrp="1"/>
          </p:cNvSpPr>
          <p:nvPr>
            <p:ph type="title"/>
          </p:nvPr>
        </p:nvSpPr>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A77FDCAD-A5E1-5E45-BD56-3247771650BE}"/>
              </a:ext>
            </a:extLst>
          </p:cNvPr>
          <p:cNvSpPr>
            <a:spLocks noGrp="1"/>
          </p:cNvSpPr>
          <p:nvPr>
            <p:ph idx="1"/>
          </p:nvPr>
        </p:nvSpPr>
        <p:spPr/>
        <p:txBody>
          <a:bodyPr>
            <a:normAutofit/>
          </a:bodyPr>
          <a:lstStyle/>
          <a:p>
            <a:r>
              <a:rPr kumimoji="1" lang="ja-JP" altLang="en-US"/>
              <a:t>近年，</a:t>
            </a:r>
            <a:r>
              <a:rPr kumimoji="1" lang="en-US" altLang="ja-JP" dirty="0"/>
              <a:t>IoT</a:t>
            </a:r>
            <a:r>
              <a:rPr kumimoji="1" lang="ja-JP" altLang="en-US"/>
              <a:t>や</a:t>
            </a:r>
            <a:r>
              <a:rPr kumimoji="1" lang="en-US" altLang="ja-JP" dirty="0"/>
              <a:t>SNS</a:t>
            </a:r>
            <a:r>
              <a:rPr kumimoji="1" lang="ja-JP" altLang="en-US"/>
              <a:t>の発展に伴いストリームデータが取り扱われる機会が増加</a:t>
            </a:r>
            <a:endParaRPr kumimoji="1" lang="en-US" altLang="ja-JP" dirty="0"/>
          </a:p>
          <a:p>
            <a:endParaRPr lang="en-US" altLang="ja-JP" dirty="0"/>
          </a:p>
          <a:p>
            <a:r>
              <a:rPr kumimoji="1" lang="ja-JP" altLang="en-US"/>
              <a:t>ストリームデータ</a:t>
            </a:r>
            <a:r>
              <a:rPr lang="ja-JP" altLang="en-US"/>
              <a:t>：時間と共に変化するデータ</a:t>
            </a:r>
            <a:endParaRPr lang="en-US" altLang="ja-JP" dirty="0"/>
          </a:p>
          <a:p>
            <a:pPr lvl="1"/>
            <a:r>
              <a:rPr kumimoji="1" lang="ja-JP" altLang="en-US" u="sng">
                <a:solidFill>
                  <a:srgbClr val="FF0000"/>
                </a:solidFill>
              </a:rPr>
              <a:t>スライディングウインドウモデル</a:t>
            </a:r>
            <a:endParaRPr kumimoji="1" lang="en-US" altLang="ja-JP" u="sng" dirty="0">
              <a:solidFill>
                <a:srgbClr val="FF0000"/>
              </a:solidFill>
            </a:endParaRPr>
          </a:p>
          <a:p>
            <a:pPr lvl="1"/>
            <a:r>
              <a:rPr kumimoji="1" lang="ja-JP" altLang="en-US"/>
              <a:t>減衰モデル</a:t>
            </a:r>
            <a:endParaRPr kumimoji="1" lang="en-US" altLang="ja-JP" dirty="0"/>
          </a:p>
          <a:p>
            <a:pPr lvl="1"/>
            <a:endParaRPr lang="en-US" altLang="ja-JP" dirty="0"/>
          </a:p>
          <a:p>
            <a:pPr lvl="1"/>
            <a:endParaRPr kumimoji="1" lang="en-US" altLang="ja-JP" dirty="0"/>
          </a:p>
          <a:p>
            <a:pPr lvl="1"/>
            <a:endParaRPr lang="en-US" altLang="ja-JP" dirty="0"/>
          </a:p>
          <a:p>
            <a:pPr marL="0" indent="0">
              <a:buNone/>
            </a:pPr>
            <a:endParaRPr lang="en-US" altLang="ja-JP" dirty="0"/>
          </a:p>
          <a:p>
            <a:pPr marL="0" indent="0" algn="ctr">
              <a:buNone/>
            </a:pPr>
            <a:r>
              <a:rPr lang="ja-JP" altLang="en-US" sz="3200"/>
              <a:t>↓</a:t>
            </a:r>
            <a:endParaRPr lang="en-US" altLang="ja-JP" sz="3200" dirty="0"/>
          </a:p>
          <a:p>
            <a:pPr marL="0" indent="0" algn="ctr">
              <a:buNone/>
            </a:pPr>
            <a:r>
              <a:rPr lang="ja-JP" altLang="en-US" sz="3200" u="sng"/>
              <a:t>ストリームデータの類似検索の重要性も増加</a:t>
            </a:r>
            <a:endParaRPr kumimoji="1" lang="en-US" altLang="ja-JP" sz="3200" u="sng" dirty="0"/>
          </a:p>
        </p:txBody>
      </p:sp>
      <p:sp>
        <p:nvSpPr>
          <p:cNvPr id="4" name="スライド番号プレースホルダー 3">
            <a:extLst>
              <a:ext uri="{FF2B5EF4-FFF2-40B4-BE49-F238E27FC236}">
                <a16:creationId xmlns:a16="http://schemas.microsoft.com/office/drawing/2014/main" id="{400276AD-1924-704D-9271-C0843A5F32FE}"/>
              </a:ext>
            </a:extLst>
          </p:cNvPr>
          <p:cNvSpPr>
            <a:spLocks noGrp="1"/>
          </p:cNvSpPr>
          <p:nvPr>
            <p:ph type="sldNum" sz="quarter" idx="12"/>
          </p:nvPr>
        </p:nvSpPr>
        <p:spPr/>
        <p:txBody>
          <a:bodyPr/>
          <a:lstStyle/>
          <a:p>
            <a:fld id="{CA9259F1-6CA6-B243-B8B4-60489EF6CFAE}" type="slidenum">
              <a:rPr kumimoji="1" lang="ja-JP" altLang="en-US" smtClean="0"/>
              <a:t>2</a:t>
            </a:fld>
            <a:endParaRPr kumimoji="1" lang="ja-JP" altLang="en-US"/>
          </a:p>
        </p:txBody>
      </p:sp>
    </p:spTree>
    <p:extLst>
      <p:ext uri="{BB962C8B-B14F-4D97-AF65-F5344CB8AC3E}">
        <p14:creationId xmlns:p14="http://schemas.microsoft.com/office/powerpoint/2010/main" val="1513088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11765-3D47-2245-A239-4D0B2F76B8A0}"/>
              </a:ext>
            </a:extLst>
          </p:cNvPr>
          <p:cNvSpPr>
            <a:spLocks noGrp="1"/>
          </p:cNvSpPr>
          <p:nvPr>
            <p:ph type="title"/>
          </p:nvPr>
        </p:nvSpPr>
        <p:spPr/>
        <p:txBody>
          <a:bodyPr/>
          <a:lstStyle/>
          <a:p>
            <a:r>
              <a:rPr lang="ja-JP" altLang="en-US"/>
              <a:t>割り当て値の修正</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207E1E2-5334-7C47-9CE5-86B10EDAC6B0}"/>
                  </a:ext>
                </a:extLst>
              </p:cNvPr>
              <p:cNvSpPr>
                <a:spLocks noGrp="1"/>
              </p:cNvSpPr>
              <p:nvPr>
                <p:ph idx="1"/>
              </p:nvPr>
            </p:nvSpPr>
            <p:spPr>
              <a:xfrm>
                <a:off x="0" y="1376364"/>
                <a:ext cx="9144000" cy="5021264"/>
              </a:xfrm>
            </p:spPr>
            <p:txBody>
              <a:bodyPr>
                <a:normAutofit/>
              </a:bodyPr>
              <a:lstStyle/>
              <a:p>
                <a:pPr marL="0" indent="0">
                  <a:buNone/>
                </a:pPr>
                <a:r>
                  <a:rPr lang="ja-JP" altLang="en-US"/>
                  <a:t>目的：</a:t>
                </a:r>
                <a:r>
                  <a:rPr lang="en-US" altLang="ja-JP" dirty="0" err="1"/>
                  <a:t>Minlist</a:t>
                </a:r>
                <a:r>
                  <a:rPr lang="ja-JP" altLang="en-US"/>
                  <a:t>内の同一アルファベットの要素を１つにする</a:t>
                </a:r>
                <a:endParaRPr kumimoji="1" lang="en-US" altLang="ja-JP" dirty="0"/>
              </a:p>
              <a:p>
                <a:r>
                  <a:rPr lang="ja-JP" altLang="en-US"/>
                  <a:t>同じアルファベットの中で、</a:t>
                </a:r>
                <a14:m>
                  <m:oMath xmlns:m="http://schemas.openxmlformats.org/officeDocument/2006/math">
                    <m:r>
                      <a:rPr lang="en-US" altLang="ja-JP" b="0" i="1" smtClean="0">
                        <a:latin typeface="Cambria Math" panose="02040503050406030204" pitchFamily="18" charset="0"/>
                      </a:rPr>
                      <m:t>𝑖</m:t>
                    </m:r>
                  </m:oMath>
                </a14:m>
                <a:r>
                  <a:rPr lang="ja-JP" altLang="en-US"/>
                  <a:t>番目の割り当て値より</a:t>
                </a:r>
                <a14:m>
                  <m:oMath xmlns:m="http://schemas.openxmlformats.org/officeDocument/2006/math">
                    <m:r>
                      <a:rPr lang="en-US" altLang="ja-JP" i="1">
                        <a:latin typeface="Cambria Math" panose="02040503050406030204" pitchFamily="18" charset="0"/>
                      </a:rPr>
                      <m:t>𝑖</m:t>
                    </m:r>
                    <m:r>
                      <a:rPr lang="en-US" altLang="ja-JP" b="0" i="1" smtClean="0">
                        <a:latin typeface="Cambria Math" panose="02040503050406030204" pitchFamily="18" charset="0"/>
                      </a:rPr>
                      <m:t>+1</m:t>
                    </m:r>
                  </m:oMath>
                </a14:m>
                <a:r>
                  <a:rPr lang="ja-JP" altLang="en-US"/>
                  <a:t>番目の割り当て値が大きければ修正</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𝑖𝑓</m:t>
                      </m:r>
                      <m:r>
                        <a:rPr lang="en-US" altLang="ja-JP" b="0" i="1" smtClean="0">
                          <a:latin typeface="Cambria Math" panose="02040503050406030204" pitchFamily="18" charset="0"/>
                        </a:rPr>
                        <m:t>(</m:t>
                      </m:r>
                      <m:r>
                        <a:rPr lang="el-GR"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rPr>
                        <m:t>)&lt;</m:t>
                      </m:r>
                      <m:r>
                        <a:rPr lang="el-GR"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rPr>
                        <m:t>)){</m:t>
                      </m:r>
                      <m:r>
                        <a:rPr lang="en-US" altLang="ja-JP" b="0" i="0" smtClean="0">
                          <a:latin typeface="Cambria Math" panose="02040503050406030204" pitchFamily="18" charset="0"/>
                        </a:rPr>
                        <m:t> </m:t>
                      </m:r>
                      <m:r>
                        <a:rPr lang="el-GR"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Sub>
                        </m:e>
                      </m:d>
                      <m:r>
                        <a:rPr lang="en-US" altLang="ja-JP" i="1">
                          <a:latin typeface="Cambria Math" panose="02040503050406030204" pitchFamily="18" charset="0"/>
                          <a:ea typeface="Cambria Math" panose="02040503050406030204" pitchFamily="18" charset="0"/>
                        </a:rPr>
                        <m:t>= </m:t>
                      </m:r>
                      <m:r>
                        <a:rPr lang="el-GR"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 </m:t>
                      </m:r>
                      <m:r>
                        <a:rPr lang="en-US" altLang="ja-JP" i="1" smtClean="0">
                          <a:latin typeface="Cambria Math" panose="02040503050406030204" pitchFamily="18" charset="0"/>
                        </a:rPr>
                        <m:t>}</m:t>
                      </m:r>
                    </m:oMath>
                  </m:oMathPara>
                </a14:m>
                <a:endParaRPr lang="en-US" altLang="ja-JP" dirty="0"/>
              </a:p>
              <a:p>
                <a:endParaRPr lang="en-US" altLang="ja-JP" dirty="0"/>
              </a:p>
              <a:p>
                <a:pPr lvl="1"/>
                <a:r>
                  <a:rPr lang="ja-JP" altLang="en-US"/>
                  <a:t>降順になるため、同じアルファベットを</a:t>
                </a:r>
                <a:r>
                  <a:rPr lang="en-US" altLang="ja-JP" dirty="0" err="1"/>
                  <a:t>Minlist</a:t>
                </a:r>
                <a:r>
                  <a:rPr lang="ja-JP" altLang="en-US"/>
                  <a:t>内で、消せる</a:t>
                </a:r>
                <a:endParaRPr lang="en-US" altLang="ja-JP" dirty="0"/>
              </a:p>
            </p:txBody>
          </p:sp>
        </mc:Choice>
        <mc:Fallback xmlns="">
          <p:sp>
            <p:nvSpPr>
              <p:cNvPr id="3" name="コンテンツ プレースホルダー 2">
                <a:extLst>
                  <a:ext uri="{FF2B5EF4-FFF2-40B4-BE49-F238E27FC236}">
                    <a16:creationId xmlns:a16="http://schemas.microsoft.com/office/drawing/2014/main" id="{7207E1E2-5334-7C47-9CE5-86B10EDAC6B0}"/>
                  </a:ext>
                </a:extLst>
              </p:cNvPr>
              <p:cNvSpPr>
                <a:spLocks noGrp="1" noRot="1" noChangeAspect="1" noMove="1" noResize="1" noEditPoints="1" noAdjustHandles="1" noChangeArrowheads="1" noChangeShapeType="1" noTextEdit="1"/>
              </p:cNvSpPr>
              <p:nvPr>
                <p:ph idx="1"/>
              </p:nvPr>
            </p:nvSpPr>
            <p:spPr>
              <a:xfrm>
                <a:off x="0" y="1376364"/>
                <a:ext cx="9144000" cy="5021264"/>
              </a:xfrm>
              <a:blipFill>
                <a:blip r:embed="rId7"/>
                <a:stretch>
                  <a:fillRect l="-972" t="-176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43D3446-B9A5-A946-9B75-15E88287C720}"/>
              </a:ext>
            </a:extLst>
          </p:cNvPr>
          <p:cNvSpPr>
            <a:spLocks noGrp="1"/>
          </p:cNvSpPr>
          <p:nvPr>
            <p:ph type="sldNum" sz="quarter" idx="12"/>
          </p:nvPr>
        </p:nvSpPr>
        <p:spPr/>
        <p:txBody>
          <a:bodyPr/>
          <a:lstStyle/>
          <a:p>
            <a:fld id="{CA9259F1-6CA6-B243-B8B4-60489EF6CFAE}" type="slidenum">
              <a:rPr kumimoji="1" lang="ja-JP" altLang="en-US" smtClean="0"/>
              <a:t>20</a:t>
            </a:fld>
            <a:endParaRPr kumimoji="1" lang="ja-JP" altLang="en-US"/>
          </a:p>
        </p:txBody>
      </p:sp>
      <p:pic>
        <p:nvPicPr>
          <p:cNvPr id="6" name="図 5">
            <a:extLst>
              <a:ext uri="{FF2B5EF4-FFF2-40B4-BE49-F238E27FC236}">
                <a16:creationId xmlns:a16="http://schemas.microsoft.com/office/drawing/2014/main" id="{5C4E7459-FA90-1D49-A561-7ACCC9EBD04C}"/>
              </a:ext>
            </a:extLst>
          </p:cNvPr>
          <p:cNvPicPr>
            <a:picLocks noChangeAspect="1"/>
          </p:cNvPicPr>
          <p:nvPr/>
        </p:nvPicPr>
        <p:blipFill>
          <a:blip r:embed="rId8"/>
          <a:stretch>
            <a:fillRect/>
          </a:stretch>
        </p:blipFill>
        <p:spPr>
          <a:xfrm>
            <a:off x="4966589" y="3958240"/>
            <a:ext cx="3420871" cy="2323308"/>
          </a:xfrm>
          <a:prstGeom prst="rect">
            <a:avLst/>
          </a:prstGeom>
        </p:spPr>
      </p:pic>
      <p:pic>
        <p:nvPicPr>
          <p:cNvPr id="8" name="図 7">
            <a:extLst>
              <a:ext uri="{FF2B5EF4-FFF2-40B4-BE49-F238E27FC236}">
                <a16:creationId xmlns:a16="http://schemas.microsoft.com/office/drawing/2014/main" id="{71577D3B-BFBA-104C-9292-EE58BA775DE6}"/>
              </a:ext>
            </a:extLst>
          </p:cNvPr>
          <p:cNvPicPr>
            <a:picLocks noChangeAspect="1"/>
          </p:cNvPicPr>
          <p:nvPr/>
        </p:nvPicPr>
        <p:blipFill>
          <a:blip r:embed="rId9"/>
          <a:stretch>
            <a:fillRect/>
          </a:stretch>
        </p:blipFill>
        <p:spPr>
          <a:xfrm>
            <a:off x="1048512" y="4095872"/>
            <a:ext cx="3161538" cy="2045087"/>
          </a:xfrm>
          <a:prstGeom prst="rect">
            <a:avLst/>
          </a:prstGeom>
        </p:spPr>
      </p:pic>
      <p:sp>
        <p:nvSpPr>
          <p:cNvPr id="10" name="テキスト ボックス 9">
            <a:extLst>
              <a:ext uri="{FF2B5EF4-FFF2-40B4-BE49-F238E27FC236}">
                <a16:creationId xmlns:a16="http://schemas.microsoft.com/office/drawing/2014/main" id="{BC74603F-69C8-E841-815A-533F78B3062C}"/>
              </a:ext>
            </a:extLst>
          </p:cNvPr>
          <p:cNvSpPr txBox="1"/>
          <p:nvPr/>
        </p:nvSpPr>
        <p:spPr>
          <a:xfrm>
            <a:off x="5302248" y="6349358"/>
            <a:ext cx="3085212" cy="461665"/>
          </a:xfrm>
          <a:prstGeom prst="rect">
            <a:avLst/>
          </a:prstGeom>
          <a:noFill/>
        </p:spPr>
        <p:txBody>
          <a:bodyPr wrap="square" rtlCol="0">
            <a:spAutoFit/>
          </a:bodyPr>
          <a:lstStyle/>
          <a:p>
            <a:r>
              <a:rPr lang="ja-JP" altLang="en-US" sz="1200"/>
              <a:t>アルファベットに対する最小値が不変</a:t>
            </a:r>
            <a:endParaRPr lang="en-US" altLang="ja-JP" sz="1200" dirty="0"/>
          </a:p>
          <a:p>
            <a:endParaRPr kumimoji="1" lang="ja-JP" altLang="en-US" sz="1200"/>
          </a:p>
        </p:txBody>
      </p:sp>
    </p:spTree>
    <p:extLst>
      <p:ext uri="{BB962C8B-B14F-4D97-AF65-F5344CB8AC3E}">
        <p14:creationId xmlns:p14="http://schemas.microsoft.com/office/powerpoint/2010/main" val="205023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69017-FB0D-7B43-9992-B8321D64336C}"/>
              </a:ext>
            </a:extLst>
          </p:cNvPr>
          <p:cNvSpPr>
            <a:spLocks noGrp="1"/>
          </p:cNvSpPr>
          <p:nvPr>
            <p:ph type="title"/>
          </p:nvPr>
        </p:nvSpPr>
        <p:spPr/>
        <p:txBody>
          <a:bodyPr/>
          <a:lstStyle/>
          <a:p>
            <a:r>
              <a:rPr lang="ja-JP" altLang="en-US"/>
              <a:t>最小値となり得ない要素の発見手法</a:t>
            </a:r>
            <a:endParaRPr kumimoji="1" lang="ja-JP" altLang="en-US"/>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48B528A6-21D8-234B-AFF4-FC70D981D263}"/>
                  </a:ext>
                </a:extLst>
              </p:cNvPr>
              <p:cNvSpPr>
                <a:spLocks noGrp="1"/>
              </p:cNvSpPr>
              <p:nvPr>
                <p:ph idx="1"/>
              </p:nvPr>
            </p:nvSpPr>
            <p:spPr>
              <a:xfrm>
                <a:off x="0" y="1376363"/>
                <a:ext cx="9144000" cy="5481637"/>
              </a:xfrm>
            </p:spPr>
            <p:txBody>
              <a:bodyPr>
                <a:normAutofit/>
              </a:bodyPr>
              <a:lstStyle/>
              <a:p>
                <a:r>
                  <a:rPr lang="ja-JP" altLang="en-US"/>
                  <a:t>到着したアルファベット</a:t>
                </a:r>
                <a:r>
                  <a:rPr lang="en-US" altLang="ja-JP" dirty="0"/>
                  <a:t>:α</a:t>
                </a:r>
              </a:p>
              <a:p>
                <a:r>
                  <a:rPr lang="en-US" altLang="ja-JP" dirty="0" err="1"/>
                  <a:t>Minlist</a:t>
                </a:r>
                <a:r>
                  <a:rPr lang="ja-JP" altLang="en-US"/>
                  <a:t>内の要素</a:t>
                </a:r>
                <a:r>
                  <a:rPr lang="en-US" altLang="ja-JP" dirty="0"/>
                  <a:t>:β</a:t>
                </a:r>
              </a:p>
              <a:p>
                <a:endParaRPr lang="en-US" altLang="ja-JP" dirty="0"/>
              </a:p>
              <a:p>
                <a:pPr marL="0" indent="0" algn="ctr">
                  <a:buNone/>
                </a:pPr>
                <a:r>
                  <a:rPr lang="en-US" altLang="ja-JP" b="1" dirty="0">
                    <a:solidFill>
                      <a:srgbClr val="FF0000"/>
                    </a:solidFill>
                  </a:rPr>
                  <a:t>β</a:t>
                </a:r>
                <a:r>
                  <a:rPr lang="ja-JP" altLang="en-US" b="1">
                    <a:solidFill>
                      <a:srgbClr val="FF0000"/>
                    </a:solidFill>
                  </a:rPr>
                  <a:t>が最小値になり得るかどうかの判定方法</a:t>
                </a:r>
                <a:endParaRPr lang="en-US" altLang="ja-JP" b="1" dirty="0">
                  <a:solidFill>
                    <a:srgbClr val="FF0000"/>
                  </a:solidFill>
                </a:endParaRPr>
              </a:p>
              <a:p>
                <a:r>
                  <a:rPr lang="en-US" altLang="ja-JP" sz="2000" dirty="0"/>
                  <a:t>β</a:t>
                </a:r>
                <a:r>
                  <a:rPr lang="ja-JP" altLang="en-US" sz="2000"/>
                  <a:t>よりあとに到着した</a:t>
                </a:r>
                <a:r>
                  <a:rPr lang="en-US" altLang="ja-JP" sz="2000" dirty="0"/>
                  <a:t>α</a:t>
                </a:r>
                <a:r>
                  <a:rPr lang="ja-JP" altLang="en-US" sz="2000"/>
                  <a:t>の個数</a:t>
                </a:r>
                <a:r>
                  <a:rPr lang="en-US" altLang="ja-JP" sz="2000" dirty="0"/>
                  <a:t>:</a:t>
                </a:r>
                <a14:m>
                  <m:oMath xmlns:m="http://schemas.openxmlformats.org/officeDocument/2006/math">
                    <m:r>
                      <a:rPr lang="en-US" altLang="ja-JP" sz="2000" i="1">
                        <a:latin typeface="Cambria Math" panose="02040503050406030204" pitchFamily="18" charset="0"/>
                      </a:rPr>
                      <m:t>𝑛</m:t>
                    </m:r>
                  </m:oMath>
                </a14:m>
                <a:endParaRPr lang="en-US" altLang="ja-JP" sz="2000" dirty="0"/>
              </a:p>
              <a:p>
                <a14:m>
                  <m:oMath xmlns:m="http://schemas.openxmlformats.org/officeDocument/2006/math">
                    <m:r>
                      <a:rPr lang="el-GR" altLang="ja-JP" sz="2000" i="1">
                        <a:latin typeface="Cambria Math" panose="02040503050406030204" pitchFamily="18" charset="0"/>
                        <a:ea typeface="Cambria Math" panose="02040503050406030204" pitchFamily="18" charset="0"/>
                      </a:rPr>
                      <m:t>𝜋</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rPr>
                              <m:t>𝑛</m:t>
                            </m:r>
                          </m:sub>
                        </m:sSub>
                      </m:e>
                    </m:d>
                    <m:r>
                      <a:rPr lang="en-US" altLang="ja-JP" sz="2000" i="1">
                        <a:latin typeface="Cambria Math" panose="02040503050406030204" pitchFamily="18" charset="0"/>
                      </a:rPr>
                      <m:t>&lt;</m:t>
                    </m:r>
                    <m:r>
                      <a:rPr lang="en-US" altLang="ja-JP" sz="2000" i="1">
                        <a:latin typeface="Cambria Math" panose="02040503050406030204" pitchFamily="18" charset="0"/>
                        <a:ea typeface="Cambria Math" panose="02040503050406030204" pitchFamily="18" charset="0"/>
                      </a:rPr>
                      <m:t>𝜋</m:t>
                    </m:r>
                    <m:d>
                      <m:dPr>
                        <m:ctrlPr>
                          <a:rPr lang="en-US" altLang="ja-JP" sz="2000" i="1">
                            <a:latin typeface="Cambria Math" panose="02040503050406030204" pitchFamily="18" charset="0"/>
                            <a:ea typeface="Cambria Math" panose="02040503050406030204" pitchFamily="18" charset="0"/>
                          </a:rPr>
                        </m:ctrlPr>
                      </m:dPr>
                      <m:e>
                        <m:r>
                          <m:rPr>
                            <m:sty m:val="p"/>
                          </m:rPr>
                          <a:rPr lang="el-GR" altLang="ja-JP" sz="2000" i="1">
                            <a:latin typeface="Cambria Math" panose="02040503050406030204" pitchFamily="18" charset="0"/>
                            <a:ea typeface="Cambria Math" panose="02040503050406030204" pitchFamily="18" charset="0"/>
                          </a:rPr>
                          <m:t>β</m:t>
                        </m:r>
                      </m:e>
                    </m:d>
                  </m:oMath>
                </a14:m>
                <a:r>
                  <a:rPr lang="ja-JP" altLang="en-US" sz="2000"/>
                  <a:t>ならば、</a:t>
                </a:r>
                <a14:m>
                  <m:oMath xmlns:m="http://schemas.openxmlformats.org/officeDocument/2006/math">
                    <m:r>
                      <a:rPr lang="ja-JP" altLang="en-US" sz="2000" i="1">
                        <a:latin typeface="Cambria Math" panose="02040503050406030204" pitchFamily="18" charset="0"/>
                      </a:rPr>
                      <m:t>𝛽</m:t>
                    </m:r>
                  </m:oMath>
                </a14:m>
                <a:r>
                  <a:rPr lang="ja-JP" altLang="en-US" sz="2000" dirty="0"/>
                  <a:t>を</a:t>
                </a:r>
                <a:r>
                  <a:rPr lang="en-US" altLang="ja-JP" sz="2000" dirty="0"/>
                  <a:t>Minlist</a:t>
                </a:r>
                <a:r>
                  <a:rPr lang="ja-JP" altLang="en-US" sz="2000"/>
                  <a:t>から削除</a:t>
                </a:r>
                <a:endParaRPr lang="en-US" altLang="ja-JP" sz="2000" dirty="0"/>
              </a:p>
              <a:p>
                <a:pPr marL="0" indent="0" algn="ctr">
                  <a:buNone/>
                </a:pPr>
                <a:endParaRPr lang="en-US" altLang="ja-JP" dirty="0"/>
              </a:p>
              <a:p>
                <a:pPr lvl="1"/>
                <a:endParaRPr lang="en-US" altLang="ja-JP" dirty="0"/>
              </a:p>
              <a:p>
                <a:pPr lvl="1"/>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lvl="1"/>
                <a:endParaRPr lang="en-US" altLang="ja-JP" dirty="0"/>
              </a:p>
              <a:p>
                <a:pPr lvl="1"/>
                <a:endParaRPr lang="en-US" altLang="ja-JP" dirty="0"/>
              </a:p>
              <a:p>
                <a:pPr lvl="1"/>
                <a:endParaRPr lang="en-US" altLang="ja-JP" dirty="0"/>
              </a:p>
              <a:p>
                <a:pPr marL="0" indent="0">
                  <a:buNone/>
                </a:pPr>
                <a:endParaRPr lang="en-US" altLang="ja-JP" dirty="0"/>
              </a:p>
              <a:p>
                <a:endParaRPr lang="ja-JP" altLang="en-US"/>
              </a:p>
            </p:txBody>
          </p:sp>
        </mc:Choice>
        <mc:Fallback xmlns="">
          <p:sp>
            <p:nvSpPr>
              <p:cNvPr id="8" name="コンテンツ プレースホルダー 7">
                <a:extLst>
                  <a:ext uri="{FF2B5EF4-FFF2-40B4-BE49-F238E27FC236}">
                    <a16:creationId xmlns:a16="http://schemas.microsoft.com/office/drawing/2014/main" id="{48B528A6-21D8-234B-AFF4-FC70D981D263}"/>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156B0CA1-73FA-8E4B-9301-AB8427BEF879}"/>
              </a:ext>
            </a:extLst>
          </p:cNvPr>
          <p:cNvPicPr>
            <a:picLocks noChangeAspect="1"/>
          </p:cNvPicPr>
          <p:nvPr/>
        </p:nvPicPr>
        <p:blipFill>
          <a:blip r:embed="rId4"/>
          <a:stretch>
            <a:fillRect/>
          </a:stretch>
        </p:blipFill>
        <p:spPr>
          <a:xfrm>
            <a:off x="0" y="3937453"/>
            <a:ext cx="9144000" cy="2856021"/>
          </a:xfrm>
          <a:prstGeom prst="rect">
            <a:avLst/>
          </a:prstGeom>
        </p:spPr>
      </p:pic>
      <p:sp>
        <p:nvSpPr>
          <p:cNvPr id="4" name="スライド番号プレースホルダー 3">
            <a:extLst>
              <a:ext uri="{FF2B5EF4-FFF2-40B4-BE49-F238E27FC236}">
                <a16:creationId xmlns:a16="http://schemas.microsoft.com/office/drawing/2014/main" id="{DBD7B8AB-585B-6E43-933D-283EE060E0D4}"/>
              </a:ext>
            </a:extLst>
          </p:cNvPr>
          <p:cNvSpPr>
            <a:spLocks noGrp="1"/>
          </p:cNvSpPr>
          <p:nvPr>
            <p:ph type="sldNum" sz="quarter" idx="12"/>
          </p:nvPr>
        </p:nvSpPr>
        <p:spPr/>
        <p:txBody>
          <a:bodyPr/>
          <a:lstStyle/>
          <a:p>
            <a:fld id="{CA9259F1-6CA6-B243-B8B4-60489EF6CFAE}" type="slidenum">
              <a:rPr kumimoji="1" lang="ja-JP" altLang="en-US" smtClean="0"/>
              <a:t>21</a:t>
            </a:fld>
            <a:endParaRPr kumimoji="1" lang="ja-JP" altLang="en-US"/>
          </a:p>
        </p:txBody>
      </p:sp>
    </p:spTree>
    <p:extLst>
      <p:ext uri="{BB962C8B-B14F-4D97-AF65-F5344CB8AC3E}">
        <p14:creationId xmlns:p14="http://schemas.microsoft.com/office/powerpoint/2010/main" val="339632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500A4-3AB1-6B4F-ACB7-8A03F2C8DB05}"/>
              </a:ext>
            </a:extLst>
          </p:cNvPr>
          <p:cNvSpPr>
            <a:spLocks noGrp="1"/>
          </p:cNvSpPr>
          <p:nvPr>
            <p:ph type="title"/>
          </p:nvPr>
        </p:nvSpPr>
        <p:spPr/>
        <p:txBody>
          <a:bodyPr/>
          <a:lstStyle/>
          <a:p>
            <a:r>
              <a:rPr lang="ja-JP" altLang="en-US"/>
              <a:t>提案手法の実験評価</a:t>
            </a:r>
            <a:br>
              <a:rPr lang="en-US" altLang="ja-JP" dirty="0"/>
            </a:br>
            <a:endParaRPr kumimoji="1" lang="ja-JP" altLang="en-US"/>
          </a:p>
        </p:txBody>
      </p:sp>
      <p:sp>
        <p:nvSpPr>
          <p:cNvPr id="3" name="コンテンツ プレースホルダー 2">
            <a:extLst>
              <a:ext uri="{FF2B5EF4-FFF2-40B4-BE49-F238E27FC236}">
                <a16:creationId xmlns:a16="http://schemas.microsoft.com/office/drawing/2014/main" id="{CECC7CD0-09BF-1549-85DA-B6A8E573BE63}"/>
              </a:ext>
            </a:extLst>
          </p:cNvPr>
          <p:cNvSpPr>
            <a:spLocks noGrp="1"/>
          </p:cNvSpPr>
          <p:nvPr>
            <p:ph idx="1"/>
          </p:nvPr>
        </p:nvSpPr>
        <p:spPr/>
        <p:txBody>
          <a:bodyPr/>
          <a:lstStyle/>
          <a:p>
            <a:r>
              <a:rPr lang="ja-JP" altLang="en-US"/>
              <a:t>データベース内の集合数</a:t>
            </a:r>
            <a:r>
              <a:rPr lang="en-US" altLang="ja-JP" dirty="0"/>
              <a:t>:1000</a:t>
            </a:r>
          </a:p>
          <a:p>
            <a:pPr lvl="1"/>
            <a:r>
              <a:rPr lang="ja-JP" altLang="en-US"/>
              <a:t>集合は毎時刻更新</a:t>
            </a:r>
            <a:r>
              <a:rPr lang="en-US" altLang="ja-JP" dirty="0"/>
              <a:t>:</a:t>
            </a:r>
            <a:r>
              <a:rPr lang="ja-JP" altLang="en-US"/>
              <a:t>スライディングウインドウサイズ</a:t>
            </a:r>
            <a:r>
              <a:rPr lang="en-US" altLang="ja-JP" dirty="0"/>
              <a:t> = 100</a:t>
            </a:r>
          </a:p>
          <a:p>
            <a:pPr lvl="1"/>
            <a:r>
              <a:rPr lang="ja-JP" altLang="en-US"/>
              <a:t>集合の要素</a:t>
            </a:r>
            <a:r>
              <a:rPr lang="en-US" altLang="ja-JP" dirty="0"/>
              <a:t>:</a:t>
            </a:r>
            <a:r>
              <a:rPr lang="en-US" altLang="ja-JP" dirty="0" err="1"/>
              <a:t>zipf</a:t>
            </a:r>
            <a:r>
              <a:rPr lang="ja-JP" altLang="en-US"/>
              <a:t>分布に従って発生</a:t>
            </a:r>
            <a:r>
              <a:rPr lang="en-US" altLang="ja-JP" dirty="0"/>
              <a:t>(</a:t>
            </a:r>
            <a:r>
              <a:rPr lang="ja-JP" altLang="en-US"/>
              <a:t>要素の偏り</a:t>
            </a:r>
            <a:r>
              <a:rPr lang="en-US" altLang="ja-JP" dirty="0"/>
              <a:t>(</a:t>
            </a:r>
            <a:r>
              <a:rPr lang="ja-JP" altLang="en-US"/>
              <a:t>多重度</a:t>
            </a:r>
            <a:r>
              <a:rPr lang="en-US" altLang="ja-JP" dirty="0"/>
              <a:t>)</a:t>
            </a:r>
            <a:r>
              <a:rPr lang="ja-JP" altLang="en-US"/>
              <a:t>を変化</a:t>
            </a:r>
            <a:r>
              <a:rPr lang="en-US" altLang="ja-JP" dirty="0"/>
              <a:t>)</a:t>
            </a:r>
          </a:p>
          <a:p>
            <a:pPr lvl="1"/>
            <a:endParaRPr lang="en-US" altLang="ja-JP" dirty="0"/>
          </a:p>
          <a:p>
            <a:r>
              <a:rPr kumimoji="1" lang="ja-JP" altLang="en-US"/>
              <a:t>時刻</a:t>
            </a:r>
            <a:r>
              <a:rPr kumimoji="1" lang="en-US" altLang="ja-JP" dirty="0"/>
              <a:t>t=1</a:t>
            </a:r>
            <a:r>
              <a:rPr kumimoji="1" lang="ja-JP" altLang="en-US"/>
              <a:t>から</a:t>
            </a:r>
            <a:r>
              <a:rPr kumimoji="1" lang="en-US" altLang="ja-JP" dirty="0"/>
              <a:t>1000</a:t>
            </a:r>
            <a:r>
              <a:rPr kumimoji="1" lang="ja-JP" altLang="en-US"/>
              <a:t>まで</a:t>
            </a:r>
            <a:r>
              <a:rPr lang="ja-JP" altLang="en-US"/>
              <a:t>，</a:t>
            </a:r>
            <a:r>
              <a:rPr lang="en-US" altLang="ja-JP" dirty="0"/>
              <a:t>1000</a:t>
            </a:r>
            <a:r>
              <a:rPr lang="ja-JP" altLang="en-US"/>
              <a:t>回の</a:t>
            </a:r>
            <a:r>
              <a:rPr lang="en-US" altLang="ja-JP" dirty="0"/>
              <a:t>10nn</a:t>
            </a:r>
            <a:r>
              <a:rPr lang="ja-JP" altLang="en-US"/>
              <a:t>検索にかかる処理時間</a:t>
            </a:r>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1351F8E1-B070-8346-ACFB-E823E237A21E}"/>
              </a:ext>
            </a:extLst>
          </p:cNvPr>
          <p:cNvSpPr>
            <a:spLocks noGrp="1"/>
          </p:cNvSpPr>
          <p:nvPr>
            <p:ph type="sldNum" sz="quarter" idx="12"/>
          </p:nvPr>
        </p:nvSpPr>
        <p:spPr/>
        <p:txBody>
          <a:bodyPr/>
          <a:lstStyle/>
          <a:p>
            <a:fld id="{CA9259F1-6CA6-B243-B8B4-60489EF6CFAE}" type="slidenum">
              <a:rPr kumimoji="1" lang="ja-JP" altLang="en-US" smtClean="0"/>
              <a:t>22</a:t>
            </a:fld>
            <a:endParaRPr kumimoji="1" lang="ja-JP" altLang="en-US"/>
          </a:p>
        </p:txBody>
      </p:sp>
      <p:graphicFrame>
        <p:nvGraphicFramePr>
          <p:cNvPr id="7" name="グラフ 6">
            <a:extLst>
              <a:ext uri="{FF2B5EF4-FFF2-40B4-BE49-F238E27FC236}">
                <a16:creationId xmlns:a16="http://schemas.microsoft.com/office/drawing/2014/main" id="{2491BF82-447A-544C-90E6-A788F77738C4}"/>
              </a:ext>
            </a:extLst>
          </p:cNvPr>
          <p:cNvGraphicFramePr>
            <a:graphicFrameLocks/>
          </p:cNvGraphicFramePr>
          <p:nvPr>
            <p:extLst>
              <p:ext uri="{D42A27DB-BD31-4B8C-83A1-F6EECF244321}">
                <p14:modId xmlns:p14="http://schemas.microsoft.com/office/powerpoint/2010/main" val="4224985321"/>
              </p:ext>
            </p:extLst>
          </p:nvPr>
        </p:nvGraphicFramePr>
        <p:xfrm>
          <a:off x="2621280" y="3694176"/>
          <a:ext cx="4364736" cy="2506124"/>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a:extLst>
              <a:ext uri="{FF2B5EF4-FFF2-40B4-BE49-F238E27FC236}">
                <a16:creationId xmlns:a16="http://schemas.microsoft.com/office/drawing/2014/main" id="{C5AC2B80-8A64-BB49-8F9C-528ABA4990B7}"/>
              </a:ext>
            </a:extLst>
          </p:cNvPr>
          <p:cNvSpPr txBox="1"/>
          <p:nvPr/>
        </p:nvSpPr>
        <p:spPr>
          <a:xfrm>
            <a:off x="2898648" y="6397626"/>
            <a:ext cx="3803904" cy="646331"/>
          </a:xfrm>
          <a:prstGeom prst="rect">
            <a:avLst/>
          </a:prstGeom>
          <a:noFill/>
        </p:spPr>
        <p:txBody>
          <a:bodyPr wrap="square" rtlCol="0">
            <a:spAutoFit/>
          </a:bodyPr>
          <a:lstStyle/>
          <a:p>
            <a:pPr algn="ctr"/>
            <a:r>
              <a:rPr lang="ja-JP" altLang="en-US"/>
              <a:t>要素の偏り</a:t>
            </a:r>
            <a:r>
              <a:rPr lang="en-US" altLang="ja-JP" dirty="0"/>
              <a:t>(α)</a:t>
            </a:r>
            <a:r>
              <a:rPr lang="ja-JP" altLang="en-US"/>
              <a:t>を変化させた実験</a:t>
            </a:r>
            <a:endParaRPr lang="en-US" altLang="ja-JP" dirty="0"/>
          </a:p>
          <a:p>
            <a:pPr algn="ctr"/>
            <a:endParaRPr kumimoji="1" lang="ja-JP" altLang="en-US"/>
          </a:p>
        </p:txBody>
      </p:sp>
    </p:spTree>
    <p:extLst>
      <p:ext uri="{BB962C8B-B14F-4D97-AF65-F5344CB8AC3E}">
        <p14:creationId xmlns:p14="http://schemas.microsoft.com/office/powerpoint/2010/main" val="272751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5CFB94-8573-8349-8CBC-A0EAC8776232}"/>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281FCED6-75A2-9548-9896-097E09799D45}"/>
              </a:ext>
            </a:extLst>
          </p:cNvPr>
          <p:cNvSpPr>
            <a:spLocks noGrp="1"/>
          </p:cNvSpPr>
          <p:nvPr>
            <p:ph idx="1"/>
          </p:nvPr>
        </p:nvSpPr>
        <p:spPr/>
        <p:txBody>
          <a:bodyPr/>
          <a:lstStyle/>
          <a:p>
            <a:r>
              <a:rPr lang="ja-JP" altLang="en-US"/>
              <a:t>動的に変化する集合に対して，</a:t>
            </a:r>
            <a:r>
              <a:rPr lang="en-US" altLang="ja-JP" dirty="0"/>
              <a:t>Min-hash</a:t>
            </a:r>
            <a:r>
              <a:rPr lang="ja-JP" altLang="en-US"/>
              <a:t>値を更新するアルゴリズムを多重集合へ対応するように拡張</a:t>
            </a:r>
            <a:endParaRPr lang="en-US" altLang="ja-JP" dirty="0"/>
          </a:p>
          <a:p>
            <a:pPr lvl="1"/>
            <a:r>
              <a:rPr lang="ja-JP" altLang="en-US"/>
              <a:t>割り当て値の修正</a:t>
            </a:r>
            <a:endParaRPr lang="en-US" altLang="ja-JP" dirty="0"/>
          </a:p>
          <a:p>
            <a:pPr lvl="1"/>
            <a:r>
              <a:rPr lang="ja-JP" altLang="en-US"/>
              <a:t>入った時刻によって、最小値になり得ない要素を判断</a:t>
            </a:r>
            <a:endParaRPr lang="en-US" altLang="ja-JP" dirty="0"/>
          </a:p>
          <a:p>
            <a:pPr lvl="1"/>
            <a:endParaRPr lang="en-US" altLang="ja-JP" dirty="0"/>
          </a:p>
          <a:p>
            <a:r>
              <a:rPr lang="ja-JP" altLang="en-US"/>
              <a:t>動的多重集合に対する</a:t>
            </a:r>
            <a:r>
              <a:rPr lang="en-US" altLang="ja-JP" dirty="0"/>
              <a:t>Min-hash</a:t>
            </a:r>
            <a:r>
              <a:rPr lang="ja-JP" altLang="en-US"/>
              <a:t>の高速計算アルゴリズムを作成</a:t>
            </a:r>
            <a:endParaRPr lang="en-US" altLang="ja-JP" dirty="0"/>
          </a:p>
          <a:p>
            <a:endParaRPr lang="en-US" altLang="ja-JP" dirty="0"/>
          </a:p>
          <a:p>
            <a:endParaRPr lang="en-US" altLang="ja-JP" dirty="0"/>
          </a:p>
          <a:p>
            <a:r>
              <a:rPr lang="ja-JP" altLang="en-US"/>
              <a:t>今後、やっていくこと</a:t>
            </a:r>
            <a:endParaRPr lang="en-US" altLang="ja-JP" dirty="0"/>
          </a:p>
          <a:p>
            <a:pPr lvl="1"/>
            <a:r>
              <a:rPr lang="ja-JP" altLang="en-US"/>
              <a:t>割り当て表へのアクセスの仕方や、</a:t>
            </a:r>
            <a:r>
              <a:rPr lang="en-US" altLang="ja-JP" dirty="0" err="1"/>
              <a:t>Minlist</a:t>
            </a:r>
            <a:r>
              <a:rPr lang="ja-JP" altLang="en-US"/>
              <a:t>の更新の仕方で、処理時間が変わるので、変数へのアクセスパターンを考慮して、アルゴリズム開発や実装を行っていく</a:t>
            </a:r>
            <a:endParaRPr kumimoji="1" lang="en-US" altLang="ja-JP" dirty="0"/>
          </a:p>
        </p:txBody>
      </p:sp>
      <p:sp>
        <p:nvSpPr>
          <p:cNvPr id="4" name="スライド番号プレースホルダー 3">
            <a:extLst>
              <a:ext uri="{FF2B5EF4-FFF2-40B4-BE49-F238E27FC236}">
                <a16:creationId xmlns:a16="http://schemas.microsoft.com/office/drawing/2014/main" id="{E0F10658-6644-764D-A177-1386C3884BE0}"/>
              </a:ext>
            </a:extLst>
          </p:cNvPr>
          <p:cNvSpPr>
            <a:spLocks noGrp="1"/>
          </p:cNvSpPr>
          <p:nvPr>
            <p:ph type="sldNum" sz="quarter" idx="12"/>
          </p:nvPr>
        </p:nvSpPr>
        <p:spPr/>
        <p:txBody>
          <a:bodyPr/>
          <a:lstStyle/>
          <a:p>
            <a:fld id="{CA9259F1-6CA6-B243-B8B4-60489EF6CFAE}" type="slidenum">
              <a:rPr kumimoji="1" lang="ja-JP" altLang="en-US" smtClean="0"/>
              <a:t>23</a:t>
            </a:fld>
            <a:endParaRPr kumimoji="1" lang="ja-JP" altLang="en-US"/>
          </a:p>
        </p:txBody>
      </p:sp>
    </p:spTree>
    <p:extLst>
      <p:ext uri="{BB962C8B-B14F-4D97-AF65-F5344CB8AC3E}">
        <p14:creationId xmlns:p14="http://schemas.microsoft.com/office/powerpoint/2010/main" val="279779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7EFA3-63DB-6941-8062-BA89574CD261}"/>
              </a:ext>
            </a:extLst>
          </p:cNvPr>
          <p:cNvSpPr>
            <a:spLocks noGrp="1"/>
          </p:cNvSpPr>
          <p:nvPr>
            <p:ph type="title"/>
          </p:nvPr>
        </p:nvSpPr>
        <p:spPr/>
        <p:txBody>
          <a:bodyPr/>
          <a:lstStyle/>
          <a:p>
            <a:r>
              <a:rPr kumimoji="1" lang="ja-JP" altLang="en-US"/>
              <a:t>集合間類似検索の類似度計算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CCA5B29-0D13-324F-8DA6-A644415D3484}"/>
                  </a:ext>
                </a:extLst>
              </p:cNvPr>
              <p:cNvSpPr>
                <a:spLocks noGrp="1"/>
              </p:cNvSpPr>
              <p:nvPr>
                <p:ph idx="1"/>
              </p:nvPr>
            </p:nvSpPr>
            <p:spPr/>
            <p:txBody>
              <a:bodyPr>
                <a:normAutofit/>
              </a:bodyPr>
              <a:lstStyle/>
              <a:p>
                <a:r>
                  <a:rPr lang="en-US" altLang="ja-JP" dirty="0"/>
                  <a:t>Jaccard</a:t>
                </a:r>
                <a:r>
                  <a:rPr lang="ja-JP" altLang="en-US"/>
                  <a:t>係数</a:t>
                </a:r>
                <a:endParaRPr lang="en-US" altLang="ja-JP" dirty="0"/>
              </a:p>
              <a:p>
                <a:pPr lvl="1"/>
                <a:r>
                  <a:rPr lang="ja-JP" altLang="en-US"/>
                  <a:t>２つの集合に含まれている要素のうち共通要素が占める割合</a:t>
                </a:r>
                <a:endParaRPr lang="en-US" altLang="ja-JP" dirty="0"/>
              </a:p>
              <a:p>
                <a:pPr lvl="1"/>
                <a:r>
                  <a:rPr lang="ja-JP" altLang="en-US"/>
                  <a:t>計算するオーバーヘッドが大きい</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a:latin typeface="Cambria Math" panose="02040503050406030204" pitchFamily="18" charset="0"/>
                          <a:cs typeface="Times New Roman" panose="02020603050405020304" pitchFamily="18" charset="0"/>
                        </a:rPr>
                        <m:t>sim</m:t>
                      </m:r>
                      <m:d>
                        <m:dPr>
                          <m:ctrlPr>
                            <a:rPr lang="en-US" altLang="ja-JP" i="1">
                              <a:latin typeface="Cambria Math" panose="02040503050406030204" pitchFamily="18" charset="0"/>
                              <a:cs typeface="Times New Roman" panose="02020603050405020304" pitchFamily="18" charset="0"/>
                            </a:rPr>
                          </m:ctrlPr>
                        </m:dPr>
                        <m:e>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𝐵</m:t>
                          </m:r>
                        </m:e>
                      </m:d>
                      <m:r>
                        <a:rPr lang="en-US" altLang="ja-JP" i="1">
                          <a:latin typeface="Cambria Math" panose="02040503050406030204" pitchFamily="18" charset="0"/>
                          <a:cs typeface="Times New Roman" panose="02020603050405020304" pitchFamily="18" charset="0"/>
                        </a:rPr>
                        <m:t>=</m:t>
                      </m:r>
                      <m:f>
                        <m:fPr>
                          <m:ctrlPr>
                            <a:rPr lang="en-US" altLang="ja-JP" i="1">
                              <a:latin typeface="Cambria Math" panose="02040503050406030204" pitchFamily="18" charset="0"/>
                              <a:cs typeface="Times New Roman" panose="02020603050405020304" pitchFamily="18" charset="0"/>
                            </a:rPr>
                          </m:ctrlPr>
                        </m:fPr>
                        <m:num>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ea typeface="Cambria Math" panose="02040503050406030204" pitchFamily="18" charset="0"/>
                              <a:cs typeface="Times New Roman" panose="02020603050405020304" pitchFamily="18" charset="0"/>
                            </a:rPr>
                            <m:t>∩</m:t>
                          </m:r>
                          <m:r>
                            <a:rPr lang="en-US" altLang="ja-JP"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i="1">
                              <a:latin typeface="Cambria Math" panose="02040503050406030204" pitchFamily="18" charset="0"/>
                              <a:cs typeface="Times New Roman" panose="02020603050405020304" pitchFamily="18" charset="0"/>
                            </a:rPr>
                            <m:t>|</m:t>
                          </m:r>
                        </m:num>
                        <m:den>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ea typeface="Cambria Math" panose="02040503050406030204" pitchFamily="18" charset="0"/>
                              <a:cs typeface="Times New Roman" panose="02020603050405020304" pitchFamily="18" charset="0"/>
                            </a:rPr>
                            <m:t>∪</m:t>
                          </m:r>
                          <m:r>
                            <a:rPr lang="en-US" altLang="ja-JP"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i="1">
                              <a:latin typeface="Cambria Math" panose="02040503050406030204" pitchFamily="18" charset="0"/>
                              <a:cs typeface="Times New Roman" panose="02020603050405020304" pitchFamily="18" charset="0"/>
                            </a:rPr>
                            <m:t>|</m:t>
                          </m:r>
                        </m:den>
                      </m:f>
                    </m:oMath>
                  </m:oMathPara>
                </a14:m>
                <a:endParaRPr lang="en-US" altLang="ja-JP" dirty="0"/>
              </a:p>
              <a:p>
                <a:endParaRPr lang="en-US" altLang="ja-JP" dirty="0"/>
              </a:p>
              <a:p>
                <a:r>
                  <a:rPr lang="ja-JP" altLang="en-US"/>
                  <a:t>ハッシュを用いた集合間類似検索の高速化：</a:t>
                </a:r>
                <a:r>
                  <a:rPr lang="en-US" altLang="ja-JP" b="1" u="sng" dirty="0"/>
                  <a:t>Min-Hash</a:t>
                </a:r>
              </a:p>
              <a:p>
                <a:pPr lvl="1"/>
                <a:r>
                  <a:rPr lang="ja-JP" altLang="en-US"/>
                  <a:t>集合に対するハッシュ関数</a:t>
                </a:r>
                <a:endParaRPr lang="en-US" altLang="ja-JP" dirty="0"/>
              </a:p>
              <a:p>
                <a:pPr lvl="1"/>
                <a:r>
                  <a:rPr lang="en-US" altLang="ja-JP" dirty="0"/>
                  <a:t>2</a:t>
                </a:r>
                <a:r>
                  <a:rPr lang="ja-JP" altLang="en-US"/>
                  <a:t>つの集合のハッシュ値が一致する確率は</a:t>
                </a:r>
                <a:r>
                  <a:rPr lang="en-US" altLang="ja-JP" dirty="0"/>
                  <a:t>Jaccard</a:t>
                </a:r>
                <a:r>
                  <a:rPr lang="ja-JP" altLang="en-US"/>
                  <a:t>係数と等しい</a:t>
                </a:r>
                <a:endParaRPr lang="en-US" altLang="ja-JP" dirty="0"/>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𝑚h</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𝑚h</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𝐵</m:t>
                              </m:r>
                            </m:e>
                          </m:d>
                        </m:e>
                      </m:d>
                      <m:r>
                        <a:rPr lang="en-US" altLang="ja-JP" sz="2800" i="1">
                          <a:latin typeface="Cambria Math" panose="02040503050406030204" pitchFamily="18" charset="0"/>
                        </a:rPr>
                        <m:t>=</m:t>
                      </m:r>
                      <m:f>
                        <m:fPr>
                          <m:ctrlPr>
                            <a:rPr lang="en-US" altLang="ja-JP" sz="2800" i="1">
                              <a:latin typeface="Cambria Math" panose="02040503050406030204" pitchFamily="18" charset="0"/>
                              <a:cs typeface="Times New Roman" panose="02020603050405020304" pitchFamily="18" charset="0"/>
                            </a:rPr>
                          </m:ctrlPr>
                        </m:fPr>
                        <m:num>
                          <m:r>
                            <a:rPr lang="en-US" altLang="ja-JP" sz="2800" i="1">
                              <a:latin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cs typeface="Times New Roman" panose="02020603050405020304" pitchFamily="18" charset="0"/>
                            </a:rPr>
                            <m:t>𝐴</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sz="2800" i="1">
                              <a:latin typeface="Cambria Math" panose="02040503050406030204" pitchFamily="18" charset="0"/>
                              <a:cs typeface="Times New Roman" panose="02020603050405020304" pitchFamily="18" charset="0"/>
                            </a:rPr>
                            <m:t>|</m:t>
                          </m:r>
                        </m:num>
                        <m:den>
                          <m:r>
                            <a:rPr lang="en-US" altLang="ja-JP" sz="2800" i="1">
                              <a:latin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cs typeface="Times New Roman" panose="02020603050405020304" pitchFamily="18" charset="0"/>
                            </a:rPr>
                            <m:t>𝐴</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sz="2800" i="1">
                              <a:latin typeface="Cambria Math" panose="02040503050406030204" pitchFamily="18" charset="0"/>
                              <a:cs typeface="Times New Roman" panose="02020603050405020304" pitchFamily="18" charset="0"/>
                            </a:rPr>
                            <m:t>|</m:t>
                          </m:r>
                        </m:den>
                      </m:f>
                    </m:oMath>
                  </m:oMathPara>
                </a14:m>
                <a:endParaRPr lang="en-US" altLang="ja-JP" dirty="0"/>
              </a:p>
            </p:txBody>
          </p:sp>
        </mc:Choice>
        <mc:Fallback xmlns="">
          <p:sp>
            <p:nvSpPr>
              <p:cNvPr id="3" name="コンテンツ プレースホルダー 2">
                <a:extLst>
                  <a:ext uri="{FF2B5EF4-FFF2-40B4-BE49-F238E27FC236}">
                    <a16:creationId xmlns:a16="http://schemas.microsoft.com/office/drawing/2014/main" id="{FCCA5B29-0D13-324F-8DA6-A644415D3484}"/>
                  </a:ext>
                </a:extLst>
              </p:cNvPr>
              <p:cNvSpPr>
                <a:spLocks noGrp="1" noRot="1" noChangeAspect="1" noMove="1" noResize="1" noEditPoints="1" noAdjustHandles="1" noChangeArrowheads="1" noChangeShapeType="1" noTextEdit="1"/>
              </p:cNvSpPr>
              <p:nvPr>
                <p:ph idx="1"/>
              </p:nvPr>
            </p:nvSpPr>
            <p:spPr>
              <a:blipFill>
                <a:blip r:embed="rId2"/>
                <a:stretch>
                  <a:fillRect l="-833" t="-1768" b="-50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B492B9D-498A-C743-A830-1D1AE2349419}"/>
              </a:ext>
            </a:extLst>
          </p:cNvPr>
          <p:cNvSpPr>
            <a:spLocks noGrp="1"/>
          </p:cNvSpPr>
          <p:nvPr>
            <p:ph type="sldNum" sz="quarter" idx="12"/>
          </p:nvPr>
        </p:nvSpPr>
        <p:spPr/>
        <p:txBody>
          <a:bodyPr/>
          <a:lstStyle/>
          <a:p>
            <a:fld id="{CA9259F1-6CA6-B243-B8B4-60489EF6CFAE}" type="slidenum">
              <a:rPr kumimoji="1" lang="ja-JP" altLang="en-US" smtClean="0"/>
              <a:t>3</a:t>
            </a:fld>
            <a:endParaRPr kumimoji="1" lang="ja-JP" altLang="en-US"/>
          </a:p>
        </p:txBody>
      </p:sp>
    </p:spTree>
    <p:extLst>
      <p:ext uri="{BB962C8B-B14F-4D97-AF65-F5344CB8AC3E}">
        <p14:creationId xmlns:p14="http://schemas.microsoft.com/office/powerpoint/2010/main" val="30069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99C3B-D732-C24C-9457-F213ECDE1325}"/>
              </a:ext>
            </a:extLst>
          </p:cNvPr>
          <p:cNvSpPr>
            <a:spLocks noGrp="1"/>
          </p:cNvSpPr>
          <p:nvPr>
            <p:ph type="title"/>
          </p:nvPr>
        </p:nvSpPr>
        <p:spPr/>
        <p:txBody>
          <a:bodyPr/>
          <a:lstStyle/>
          <a:p>
            <a:r>
              <a:rPr kumimoji="1" lang="ja-JP" altLang="en-US"/>
              <a:t>本研究の目的</a:t>
            </a:r>
          </a:p>
        </p:txBody>
      </p:sp>
      <p:sp>
        <p:nvSpPr>
          <p:cNvPr id="3" name="コンテンツ プレースホルダー 2">
            <a:extLst>
              <a:ext uri="{FF2B5EF4-FFF2-40B4-BE49-F238E27FC236}">
                <a16:creationId xmlns:a16="http://schemas.microsoft.com/office/drawing/2014/main" id="{EF7A562E-C387-7A49-A3C2-9201BAA866E6}"/>
              </a:ext>
            </a:extLst>
          </p:cNvPr>
          <p:cNvSpPr>
            <a:spLocks noGrp="1"/>
          </p:cNvSpPr>
          <p:nvPr>
            <p:ph idx="1"/>
          </p:nvPr>
        </p:nvSpPr>
        <p:spPr/>
        <p:txBody>
          <a:bodyPr/>
          <a:lstStyle/>
          <a:p>
            <a:r>
              <a:rPr kumimoji="1" lang="ja-JP" altLang="en-US"/>
              <a:t>既存研究では</a:t>
            </a:r>
            <a:r>
              <a:rPr kumimoji="1" lang="en-US" altLang="ja-JP" dirty="0"/>
              <a:t>(1)</a:t>
            </a:r>
            <a:r>
              <a:rPr kumimoji="1" lang="ja-JP" altLang="en-US"/>
              <a:t>要素の削除と</a:t>
            </a:r>
            <a:r>
              <a:rPr kumimoji="1" lang="en-US" altLang="ja-JP" dirty="0"/>
              <a:t>(2)</a:t>
            </a:r>
            <a:r>
              <a:rPr kumimoji="1" lang="ja-JP" altLang="en-US"/>
              <a:t>多重集合の両方を取り扱えない</a:t>
            </a:r>
            <a:endParaRPr kumimoji="1" lang="en-US" altLang="ja-JP" dirty="0"/>
          </a:p>
          <a:p>
            <a:pPr lvl="1"/>
            <a:r>
              <a:rPr kumimoji="1" lang="ja-JP" altLang="en-US"/>
              <a:t>多重集合：同一要素を含む集合</a:t>
            </a:r>
            <a:endParaRPr kumimoji="1" lang="en-US" altLang="ja-JP" dirty="0"/>
          </a:p>
          <a:p>
            <a:pPr lvl="1"/>
            <a:endParaRPr lang="en-US" altLang="ja-JP" dirty="0"/>
          </a:p>
          <a:p>
            <a:r>
              <a:rPr kumimoji="1" lang="ja-JP" altLang="en-US"/>
              <a:t>スライディングウインドウモデルの条件下で多重集合を取り扱える初めての手法である</a:t>
            </a:r>
            <a:r>
              <a:rPr kumimoji="1" lang="en-US" altLang="ja-JP" b="1" dirty="0"/>
              <a:t>SWMH</a:t>
            </a:r>
            <a:r>
              <a:rPr kumimoji="1" lang="ja-JP" altLang="en-US"/>
              <a:t>を提案</a:t>
            </a:r>
            <a:endParaRPr kumimoji="1" lang="en-US" altLang="ja-JP" dirty="0"/>
          </a:p>
          <a:p>
            <a:pPr lvl="1"/>
            <a:r>
              <a:rPr kumimoji="1" lang="en-US" altLang="ja-JP" dirty="0"/>
              <a:t>SW</a:t>
            </a:r>
            <a:r>
              <a:rPr kumimoji="1" lang="ja-JP" altLang="en-US"/>
              <a:t>で</a:t>
            </a:r>
            <a:r>
              <a:rPr kumimoji="1" lang="en-US" altLang="ja-JP" dirty="0"/>
              <a:t>(</a:t>
            </a:r>
            <a:r>
              <a:rPr kumimoji="1" lang="ja-JP" altLang="en-US"/>
              <a:t>多重集合ではなく</a:t>
            </a:r>
            <a:r>
              <a:rPr kumimoji="1" lang="en-US" altLang="ja-JP" dirty="0"/>
              <a:t>)</a:t>
            </a:r>
            <a:r>
              <a:rPr kumimoji="1" lang="ja-JP" altLang="en-US"/>
              <a:t>集合を取り扱った</a:t>
            </a:r>
            <a:r>
              <a:rPr kumimoji="1" lang="en-US" altLang="ja-JP" dirty="0" err="1"/>
              <a:t>Datar</a:t>
            </a:r>
            <a:r>
              <a:rPr kumimoji="1" lang="ja-JP" altLang="en-US"/>
              <a:t>らの手法を拡張</a:t>
            </a:r>
            <a:endParaRPr kumimoji="1" lang="en-US" altLang="ja-JP" dirty="0"/>
          </a:p>
          <a:p>
            <a:pPr marL="342900" lvl="1" indent="0">
              <a:buNone/>
            </a:pPr>
            <a:endParaRPr kumimoji="1" lang="en-US" altLang="ja-JP" dirty="0"/>
          </a:p>
          <a:p>
            <a:pPr lvl="1"/>
            <a:endParaRPr kumimoji="1" lang="ja-JP" altLang="en-US"/>
          </a:p>
        </p:txBody>
      </p:sp>
      <p:sp>
        <p:nvSpPr>
          <p:cNvPr id="4" name="スライド番号プレースホルダー 3">
            <a:extLst>
              <a:ext uri="{FF2B5EF4-FFF2-40B4-BE49-F238E27FC236}">
                <a16:creationId xmlns:a16="http://schemas.microsoft.com/office/drawing/2014/main" id="{8D4CFA62-EBB4-1448-B36A-5EEDE72AD812}"/>
              </a:ext>
            </a:extLst>
          </p:cNvPr>
          <p:cNvSpPr>
            <a:spLocks noGrp="1"/>
          </p:cNvSpPr>
          <p:nvPr>
            <p:ph type="sldNum" sz="quarter" idx="12"/>
          </p:nvPr>
        </p:nvSpPr>
        <p:spPr/>
        <p:txBody>
          <a:bodyPr/>
          <a:lstStyle/>
          <a:p>
            <a:fld id="{CA9259F1-6CA6-B243-B8B4-60489EF6CFAE}" type="slidenum">
              <a:rPr kumimoji="1" lang="ja-JP" altLang="en-US" smtClean="0"/>
              <a:t>4</a:t>
            </a:fld>
            <a:endParaRPr kumimoji="1" lang="ja-JP" altLang="en-US"/>
          </a:p>
        </p:txBody>
      </p:sp>
    </p:spTree>
    <p:extLst>
      <p:ext uri="{BB962C8B-B14F-4D97-AF65-F5344CB8AC3E}">
        <p14:creationId xmlns:p14="http://schemas.microsoft.com/office/powerpoint/2010/main" val="308593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6E848-8385-794C-8718-C3CECF8670E3}"/>
              </a:ext>
            </a:extLst>
          </p:cNvPr>
          <p:cNvSpPr>
            <a:spLocks noGrp="1"/>
          </p:cNvSpPr>
          <p:nvPr>
            <p:ph type="title"/>
          </p:nvPr>
        </p:nvSpPr>
        <p:spPr>
          <a:xfrm>
            <a:off x="0" y="34436"/>
            <a:ext cx="6745899" cy="1325563"/>
          </a:xfrm>
        </p:spPr>
        <p:txBody>
          <a:bodyPr/>
          <a:lstStyle/>
          <a:p>
            <a:r>
              <a:rPr kumimoji="1" lang="en-US" altLang="ja-JP" dirty="0" err="1"/>
              <a:t>Datar</a:t>
            </a:r>
            <a:r>
              <a:rPr kumimoji="1" lang="ja-JP" altLang="en-US"/>
              <a:t>らによる手法</a:t>
            </a:r>
          </a:p>
        </p:txBody>
      </p:sp>
      <p:sp>
        <p:nvSpPr>
          <p:cNvPr id="3" name="コンテンツ プレースホルダー 2">
            <a:extLst>
              <a:ext uri="{FF2B5EF4-FFF2-40B4-BE49-F238E27FC236}">
                <a16:creationId xmlns:a16="http://schemas.microsoft.com/office/drawing/2014/main" id="{8CEBA53D-74C6-F84B-AE17-9CD01179E617}"/>
              </a:ext>
            </a:extLst>
          </p:cNvPr>
          <p:cNvSpPr>
            <a:spLocks noGrp="1"/>
          </p:cNvSpPr>
          <p:nvPr>
            <p:ph idx="1"/>
          </p:nvPr>
        </p:nvSpPr>
        <p:spPr>
          <a:xfrm>
            <a:off x="0" y="1376363"/>
            <a:ext cx="9144000" cy="5481637"/>
          </a:xfrm>
        </p:spPr>
        <p:txBody>
          <a:bodyPr>
            <a:normAutofit lnSpcReduction="10000"/>
          </a:bodyPr>
          <a:lstStyle/>
          <a:p>
            <a:r>
              <a:rPr lang="ja-JP" altLang="en-US"/>
              <a:t>ハッシュ値更新を高速化</a:t>
            </a:r>
            <a:endParaRPr lang="en-US" altLang="ja-JP" dirty="0">
              <a:solidFill>
                <a:srgbClr val="FF0000"/>
              </a:solidFill>
            </a:endParaRPr>
          </a:p>
          <a:p>
            <a:r>
              <a:rPr lang="ja-JP" altLang="en-US">
                <a:solidFill>
                  <a:srgbClr val="FF0000"/>
                </a:solidFill>
              </a:rPr>
              <a:t>将来的に最小値になり得ない要素を削除、</a:t>
            </a:r>
            <a:r>
              <a:rPr lang="ja-JP" altLang="en-US"/>
              <a:t>残りを</a:t>
            </a:r>
            <a:r>
              <a:rPr lang="en-US" altLang="ja-JP" dirty="0" err="1"/>
              <a:t>Minlist</a:t>
            </a:r>
            <a:r>
              <a:rPr lang="ja-JP" altLang="en-US"/>
              <a:t>で管理</a:t>
            </a:r>
            <a:endParaRPr lang="en-US" altLang="ja-JP" dirty="0">
              <a:solidFill>
                <a:srgbClr val="FF0000"/>
              </a:solidFill>
            </a:endParaRPr>
          </a:p>
          <a:p>
            <a:pPr lvl="1"/>
            <a:r>
              <a:rPr lang="ja-JP" altLang="en-US"/>
              <a:t>最小値になり得ない</a:t>
            </a:r>
            <a:r>
              <a:rPr lang="en-US" altLang="ja-JP" dirty="0"/>
              <a:t>=</a:t>
            </a:r>
            <a:r>
              <a:rPr lang="ja-JP" altLang="en-US"/>
              <a:t>自分より後ろに小さい要素が存在</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Minlist</a:t>
            </a:r>
            <a:r>
              <a:rPr lang="ja-JP" altLang="en-US"/>
              <a:t>の最小値をハッシュ値とする</a:t>
            </a:r>
            <a:endParaRPr lang="en-US" altLang="ja-JP" dirty="0"/>
          </a:p>
          <a:p>
            <a:endParaRPr lang="en-US" altLang="ja-JP" dirty="0"/>
          </a:p>
          <a:p>
            <a:pPr marL="0" indent="0" algn="ctr">
              <a:buNone/>
            </a:pPr>
            <a:r>
              <a:rPr lang="ja-JP" altLang="en-US" b="1">
                <a:solidFill>
                  <a:srgbClr val="FF0000"/>
                </a:solidFill>
              </a:rPr>
              <a:t>＊多重集合を取り扱うことができない</a:t>
            </a:r>
            <a:endParaRPr lang="en-US" altLang="ja-JP" b="1" dirty="0">
              <a:solidFill>
                <a:srgbClr val="FF0000"/>
              </a:solidFill>
            </a:endParaRPr>
          </a:p>
          <a:p>
            <a:endParaRPr lang="en-US" altLang="ja-JP" dirty="0"/>
          </a:p>
        </p:txBody>
      </p:sp>
      <p:sp>
        <p:nvSpPr>
          <p:cNvPr id="4" name="スライド番号プレースホルダー 3">
            <a:extLst>
              <a:ext uri="{FF2B5EF4-FFF2-40B4-BE49-F238E27FC236}">
                <a16:creationId xmlns:a16="http://schemas.microsoft.com/office/drawing/2014/main" id="{A8C1EC4B-DF26-AC44-872A-2C5F28DABD54}"/>
              </a:ext>
            </a:extLst>
          </p:cNvPr>
          <p:cNvSpPr>
            <a:spLocks noGrp="1"/>
          </p:cNvSpPr>
          <p:nvPr>
            <p:ph type="sldNum" sz="quarter" idx="12"/>
          </p:nvPr>
        </p:nvSpPr>
        <p:spPr/>
        <p:txBody>
          <a:bodyPr/>
          <a:lstStyle/>
          <a:p>
            <a:fld id="{CA9259F1-6CA6-B243-B8B4-60489EF6CFAE}"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id="{40C60EDA-39E9-954D-A4AE-ACC768A3D2F2}"/>
              </a:ext>
            </a:extLst>
          </p:cNvPr>
          <p:cNvSpPr txBox="1"/>
          <p:nvPr/>
        </p:nvSpPr>
        <p:spPr>
          <a:xfrm>
            <a:off x="6745899" y="34436"/>
            <a:ext cx="2398101" cy="1061829"/>
          </a:xfrm>
          <a:prstGeom prst="rect">
            <a:avLst/>
          </a:prstGeom>
          <a:noFill/>
        </p:spPr>
        <p:txBody>
          <a:bodyPr wrap="square" rtlCol="0">
            <a:spAutoFit/>
          </a:bodyPr>
          <a:lstStyle/>
          <a:p>
            <a:r>
              <a:rPr lang="ja-JP" altLang="en-US" sz="1050">
                <a:latin typeface="+mj-ea"/>
              </a:rPr>
              <a:t>参考文献</a:t>
            </a:r>
            <a:r>
              <a:rPr lang="en-US" altLang="ja-JP" sz="1050" dirty="0">
                <a:latin typeface="+mj-ea"/>
              </a:rPr>
              <a:t>:</a:t>
            </a:r>
            <a:r>
              <a:rPr lang="en-US" altLang="ja-JP" sz="1050" dirty="0"/>
              <a:t>Mayur </a:t>
            </a:r>
            <a:r>
              <a:rPr lang="en-US" altLang="ja-JP" sz="1050" dirty="0" err="1"/>
              <a:t>Datar</a:t>
            </a:r>
            <a:r>
              <a:rPr lang="en-US" altLang="ja-JP" sz="1050" dirty="0"/>
              <a:t> and S </a:t>
            </a:r>
            <a:r>
              <a:rPr lang="en-US" altLang="ja-JP" sz="1050" dirty="0" err="1"/>
              <a:t>Muthukrishnan</a:t>
            </a:r>
            <a:r>
              <a:rPr lang="en-US" altLang="ja-JP" sz="1050" dirty="0"/>
              <a:t> ”Estimating Rarity and Similarity over Data Stream Window” AT&amp;T Research, Florham Park NJ, USA </a:t>
            </a:r>
          </a:p>
          <a:p>
            <a:endParaRPr kumimoji="1" lang="ja-JP" altLang="en-US" sz="1050"/>
          </a:p>
        </p:txBody>
      </p:sp>
      <p:pic>
        <p:nvPicPr>
          <p:cNvPr id="15" name="図 14">
            <a:extLst>
              <a:ext uri="{FF2B5EF4-FFF2-40B4-BE49-F238E27FC236}">
                <a16:creationId xmlns:a16="http://schemas.microsoft.com/office/drawing/2014/main" id="{5CFE6DB9-68EE-C547-8820-AA177A2D95FA}"/>
              </a:ext>
            </a:extLst>
          </p:cNvPr>
          <p:cNvPicPr>
            <a:picLocks noChangeAspect="1"/>
          </p:cNvPicPr>
          <p:nvPr/>
        </p:nvPicPr>
        <p:blipFill>
          <a:blip r:embed="rId3"/>
          <a:stretch>
            <a:fillRect/>
          </a:stretch>
        </p:blipFill>
        <p:spPr>
          <a:xfrm>
            <a:off x="0" y="3116667"/>
            <a:ext cx="9144000" cy="1540656"/>
          </a:xfrm>
          <a:prstGeom prst="rect">
            <a:avLst/>
          </a:prstGeom>
        </p:spPr>
      </p:pic>
    </p:spTree>
    <p:extLst>
      <p:ext uri="{BB962C8B-B14F-4D97-AF65-F5344CB8AC3E}">
        <p14:creationId xmlns:p14="http://schemas.microsoft.com/office/powerpoint/2010/main" val="19485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4E8FD-ACCE-8847-9719-BEB3E605BB51}"/>
              </a:ext>
            </a:extLst>
          </p:cNvPr>
          <p:cNvSpPr>
            <a:spLocks noGrp="1"/>
          </p:cNvSpPr>
          <p:nvPr>
            <p:ph type="title"/>
          </p:nvPr>
        </p:nvSpPr>
        <p:spPr/>
        <p:txBody>
          <a:bodyPr/>
          <a:lstStyle/>
          <a:p>
            <a:r>
              <a:rPr kumimoji="1" lang="ja-JP" altLang="en-US"/>
              <a:t>多重集合の難しさ</a:t>
            </a:r>
          </a:p>
        </p:txBody>
      </p:sp>
      <p:sp>
        <p:nvSpPr>
          <p:cNvPr id="3" name="コンテンツ プレースホルダー 2">
            <a:extLst>
              <a:ext uri="{FF2B5EF4-FFF2-40B4-BE49-F238E27FC236}">
                <a16:creationId xmlns:a16="http://schemas.microsoft.com/office/drawing/2014/main" id="{66594550-16CC-4143-AA25-E80A9E53859B}"/>
              </a:ext>
            </a:extLst>
          </p:cNvPr>
          <p:cNvSpPr>
            <a:spLocks noGrp="1"/>
          </p:cNvSpPr>
          <p:nvPr>
            <p:ph idx="1"/>
          </p:nvPr>
        </p:nvSpPr>
        <p:spPr/>
        <p:txBody>
          <a:bodyPr/>
          <a:lstStyle/>
          <a:p>
            <a:pPr marL="457200" indent="-457200">
              <a:buFont typeface="+mj-lt"/>
              <a:buAutoNum type="arabicPeriod"/>
            </a:pPr>
            <a:r>
              <a:rPr kumimoji="1" lang="ja-JP" altLang="en-US"/>
              <a:t>同一ラベルの削除と違うラベル間の削除の問題が出現</a:t>
            </a:r>
            <a:endParaRPr kumimoji="1" lang="en-US" altLang="ja-JP" dirty="0"/>
          </a:p>
          <a:p>
            <a:pPr marL="457200" indent="-457200">
              <a:buFont typeface="+mj-lt"/>
              <a:buAutoNum type="arabicPeriod"/>
            </a:pPr>
            <a:endParaRPr lang="en-US" altLang="ja-JP" dirty="0"/>
          </a:p>
          <a:p>
            <a:pPr marL="457200" indent="-457200">
              <a:buFont typeface="+mj-lt"/>
              <a:buAutoNum type="arabicPeriod"/>
            </a:pPr>
            <a:r>
              <a:rPr kumimoji="1" lang="ja-JP" altLang="en-US"/>
              <a:t>多重度によってラベルの割り当て値が変化するため、必要ない要素を削除する判定が難化</a:t>
            </a:r>
            <a:endParaRPr kumimoji="1" lang="en-US" altLang="ja-JP" dirty="0"/>
          </a:p>
          <a:p>
            <a:pPr marL="457200" indent="-457200">
              <a:buFont typeface="+mj-lt"/>
              <a:buAutoNum type="arabicPeriod"/>
            </a:pPr>
            <a:endParaRPr lang="en-US" altLang="ja-JP" dirty="0"/>
          </a:p>
          <a:p>
            <a:pPr marL="457200" indent="-457200">
              <a:buFont typeface="+mj-lt"/>
              <a:buAutoNum type="arabicPeriod"/>
            </a:pPr>
            <a:endParaRPr kumimoji="1" lang="en-US" altLang="ja-JP" dirty="0"/>
          </a:p>
          <a:p>
            <a:pPr marL="457200" indent="-457200">
              <a:buFont typeface="+mj-lt"/>
              <a:buAutoNum type="arabicPeriod"/>
            </a:pPr>
            <a:endParaRPr lang="en-US" altLang="ja-JP" dirty="0"/>
          </a:p>
          <a:p>
            <a:pPr marL="0" indent="0" algn="ctr">
              <a:buNone/>
            </a:pPr>
            <a:endParaRPr kumimoji="1" lang="en-US" altLang="ja-JP" sz="3200" b="1" dirty="0"/>
          </a:p>
          <a:p>
            <a:pPr marL="0" indent="0" algn="ctr">
              <a:buNone/>
            </a:pPr>
            <a:r>
              <a:rPr kumimoji="1" lang="ja-JP" altLang="en-US" sz="3200" b="1"/>
              <a:t>↓</a:t>
            </a:r>
            <a:endParaRPr kumimoji="1" lang="en-US" altLang="ja-JP" sz="3200" b="1" dirty="0"/>
          </a:p>
          <a:p>
            <a:pPr marL="0" indent="0" algn="ctr">
              <a:buNone/>
            </a:pPr>
            <a:r>
              <a:rPr lang="ja-JP" altLang="en-US" sz="3200" b="1" u="sng"/>
              <a:t>多重集合における</a:t>
            </a:r>
            <a:r>
              <a:rPr lang="en-US" altLang="ja-JP" sz="3200" b="1" u="sng" dirty="0" err="1"/>
              <a:t>Minlist</a:t>
            </a:r>
            <a:r>
              <a:rPr lang="ja-JP" altLang="en-US" sz="3200" b="1" u="sng"/>
              <a:t>をどう実現するか</a:t>
            </a:r>
            <a:endParaRPr kumimoji="1" lang="ja-JP" altLang="en-US" sz="3200" b="1" u="sng"/>
          </a:p>
        </p:txBody>
      </p:sp>
      <p:sp>
        <p:nvSpPr>
          <p:cNvPr id="4" name="スライド番号プレースホルダー 3">
            <a:extLst>
              <a:ext uri="{FF2B5EF4-FFF2-40B4-BE49-F238E27FC236}">
                <a16:creationId xmlns:a16="http://schemas.microsoft.com/office/drawing/2014/main" id="{7CA61007-781B-C146-9196-98998AA0A3D7}"/>
              </a:ext>
            </a:extLst>
          </p:cNvPr>
          <p:cNvSpPr>
            <a:spLocks noGrp="1"/>
          </p:cNvSpPr>
          <p:nvPr>
            <p:ph type="sldNum" sz="quarter" idx="12"/>
          </p:nvPr>
        </p:nvSpPr>
        <p:spPr/>
        <p:txBody>
          <a:bodyPr/>
          <a:lstStyle/>
          <a:p>
            <a:fld id="{CA9259F1-6CA6-B243-B8B4-60489EF6CFAE}" type="slidenum">
              <a:rPr kumimoji="1" lang="ja-JP" altLang="en-US" smtClean="0"/>
              <a:t>6</a:t>
            </a:fld>
            <a:endParaRPr kumimoji="1" lang="ja-JP" altLang="en-US"/>
          </a:p>
        </p:txBody>
      </p:sp>
    </p:spTree>
    <p:extLst>
      <p:ext uri="{BB962C8B-B14F-4D97-AF65-F5344CB8AC3E}">
        <p14:creationId xmlns:p14="http://schemas.microsoft.com/office/powerpoint/2010/main" val="325458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3D1C-3356-1247-A92F-B851A1B8E2F5}"/>
              </a:ext>
            </a:extLst>
          </p:cNvPr>
          <p:cNvSpPr>
            <a:spLocks noGrp="1"/>
          </p:cNvSpPr>
          <p:nvPr>
            <p:ph type="title"/>
          </p:nvPr>
        </p:nvSpPr>
        <p:spPr/>
        <p:txBody>
          <a:bodyPr/>
          <a:lstStyle/>
          <a:p>
            <a:r>
              <a:rPr lang="en-US" altLang="ja-JP" dirty="0"/>
              <a:t>SWMH:</a:t>
            </a:r>
            <a:r>
              <a:rPr lang="ja-JP" altLang="en-US"/>
              <a:t>同一ラベルの処理</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754032-9178-FB49-A51B-057FE6A1E9D0}"/>
                  </a:ext>
                </a:extLst>
              </p:cNvPr>
              <p:cNvSpPr>
                <a:spLocks noGrp="1"/>
              </p:cNvSpPr>
              <p:nvPr>
                <p:ph idx="1"/>
              </p:nvPr>
            </p:nvSpPr>
            <p:spPr>
              <a:xfrm>
                <a:off x="0" y="1376363"/>
                <a:ext cx="9144000" cy="5480825"/>
              </a:xfrm>
            </p:spPr>
            <p:txBody>
              <a:bodyPr/>
              <a:lstStyle/>
              <a:p>
                <a:r>
                  <a:rPr kumimoji="1" lang="ja-JP" altLang="en-US"/>
                  <a:t>同一ラベルの処理</a:t>
                </a:r>
                <a:endParaRPr kumimoji="1" lang="en-US" altLang="ja-JP" dirty="0"/>
              </a:p>
              <a:p>
                <a:pPr lvl="1"/>
                <a:r>
                  <a:rPr lang="ja-JP" altLang="en-US"/>
                  <a:t>どの要素を何番目と見るかの方式</a:t>
                </a:r>
                <a:endParaRPr lang="en-US" altLang="ja-JP" dirty="0"/>
              </a:p>
              <a:p>
                <a:pPr lvl="1"/>
                <a:r>
                  <a:rPr lang="ja-JP" altLang="en-US"/>
                  <a:t>割り当て値の修正により同一ラベルの要素を１つしか残さないことを実現</a:t>
                </a:r>
                <a:endParaRPr kumimoji="1" lang="en-US" altLang="ja-JP" dirty="0"/>
              </a:p>
              <a:p>
                <a:endParaRPr lang="en-US" altLang="ja-JP" dirty="0"/>
              </a:p>
              <a:p>
                <a:r>
                  <a:rPr lang="ja-JP" altLang="en-US"/>
                  <a:t>同じアルファベットの中で、</a:t>
                </a:r>
                <a14:m>
                  <m:oMath xmlns:m="http://schemas.openxmlformats.org/officeDocument/2006/math">
                    <m:r>
                      <a:rPr lang="en-US" altLang="ja-JP" i="1">
                        <a:latin typeface="Cambria Math" panose="02040503050406030204" pitchFamily="18" charset="0"/>
                      </a:rPr>
                      <m:t>𝑖</m:t>
                    </m:r>
                  </m:oMath>
                </a14:m>
                <a:r>
                  <a:rPr lang="ja-JP" altLang="en-US"/>
                  <a:t>番目の割り当て値より</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+1</m:t>
                    </m:r>
                  </m:oMath>
                </a14:m>
                <a:r>
                  <a:rPr lang="ja-JP" altLang="en-US"/>
                  <a:t>番目の割り当て値が大きければ修正</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𝑖𝑓</m:t>
                      </m:r>
                      <m:r>
                        <a:rPr lang="en-US" altLang="ja-JP" i="1">
                          <a:latin typeface="Cambria Math" panose="02040503050406030204" pitchFamily="18" charset="0"/>
                        </a:rPr>
                        <m:t>(</m:t>
                      </m:r>
                      <m:r>
                        <a:rPr lang="el-GR"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rPr>
                        <m:t>)&lt;</m:t>
                      </m:r>
                      <m:r>
                        <a:rPr lang="el-GR"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rPr>
                        <m:t>)){</m:t>
                      </m:r>
                      <m:r>
                        <a:rPr lang="en-US" altLang="ja-JP">
                          <a:latin typeface="Cambria Math" panose="02040503050406030204" pitchFamily="18" charset="0"/>
                        </a:rPr>
                        <m:t> </m:t>
                      </m:r>
                      <m:r>
                        <a:rPr lang="el-GR"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Sub>
                        </m:e>
                      </m:d>
                      <m:r>
                        <a:rPr lang="en-US" altLang="ja-JP" i="1">
                          <a:latin typeface="Cambria Math" panose="02040503050406030204" pitchFamily="18" charset="0"/>
                          <a:ea typeface="Cambria Math" panose="02040503050406030204" pitchFamily="18" charset="0"/>
                        </a:rPr>
                        <m:t>= </m:t>
                      </m:r>
                      <m:r>
                        <a:rPr lang="el-GR"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sub>
                          </m:sSub>
                        </m:e>
                      </m:d>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rPr>
                        <m:t>}</m:t>
                      </m:r>
                    </m:oMath>
                  </m:oMathPara>
                </a14:m>
                <a:endParaRPr lang="en-US" altLang="ja-JP" dirty="0"/>
              </a:p>
              <a:p>
                <a:pPr lvl="1"/>
                <a:r>
                  <a:rPr lang="ja-JP" altLang="en-US"/>
                  <a:t>降順になるため、同じアルファベットを</a:t>
                </a:r>
                <a:r>
                  <a:rPr lang="en-US" altLang="ja-JP" dirty="0" err="1"/>
                  <a:t>Minlist</a:t>
                </a:r>
                <a:r>
                  <a:rPr lang="ja-JP" altLang="en-US"/>
                  <a:t>内で消せる</a:t>
                </a:r>
                <a:endParaRPr lang="en-US" altLang="ja-JP" dirty="0"/>
              </a:p>
              <a:p>
                <a:pPr marL="0" indent="0">
                  <a:buNone/>
                </a:pPr>
                <a:endParaRPr lang="en-US" altLang="ja-JP" dirty="0"/>
              </a:p>
              <a:p>
                <a:endParaRPr lang="en-US" altLang="ja-JP" dirty="0"/>
              </a:p>
              <a:p>
                <a:endParaRPr kumimoji="1"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BB754032-9178-FB49-A51B-057FE6A1E9D0}"/>
                  </a:ext>
                </a:extLst>
              </p:cNvPr>
              <p:cNvSpPr>
                <a:spLocks noGrp="1" noRot="1" noChangeAspect="1" noMove="1" noResize="1" noEditPoints="1" noAdjustHandles="1" noChangeArrowheads="1" noChangeShapeType="1" noTextEdit="1"/>
              </p:cNvSpPr>
              <p:nvPr>
                <p:ph idx="1"/>
              </p:nvPr>
            </p:nvSpPr>
            <p:spPr>
              <a:xfrm>
                <a:off x="0" y="1376363"/>
                <a:ext cx="9144000" cy="5480825"/>
              </a:xfrm>
              <a:blipFill>
                <a:blip r:embed="rId3"/>
                <a:stretch>
                  <a:fillRect l="-833" t="-1620" r="-27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E956BBD-7F76-2540-8CF1-09C2BD4EEFBC}"/>
              </a:ext>
            </a:extLst>
          </p:cNvPr>
          <p:cNvSpPr>
            <a:spLocks noGrp="1"/>
          </p:cNvSpPr>
          <p:nvPr>
            <p:ph type="sldNum" sz="quarter" idx="12"/>
          </p:nvPr>
        </p:nvSpPr>
        <p:spPr/>
        <p:txBody>
          <a:bodyPr/>
          <a:lstStyle/>
          <a:p>
            <a:fld id="{CA9259F1-6CA6-B243-B8B4-60489EF6CFAE}"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E461B906-1568-7441-9358-7A67EA329BDD}"/>
              </a:ext>
            </a:extLst>
          </p:cNvPr>
          <p:cNvPicPr>
            <a:picLocks noChangeAspect="1"/>
          </p:cNvPicPr>
          <p:nvPr/>
        </p:nvPicPr>
        <p:blipFill>
          <a:blip r:embed="rId4"/>
          <a:stretch>
            <a:fillRect/>
          </a:stretch>
        </p:blipFill>
        <p:spPr>
          <a:xfrm>
            <a:off x="797992" y="4717665"/>
            <a:ext cx="3161538" cy="2045087"/>
          </a:xfrm>
          <a:prstGeom prst="rect">
            <a:avLst/>
          </a:prstGeom>
        </p:spPr>
      </p:pic>
      <p:pic>
        <p:nvPicPr>
          <p:cNvPr id="6" name="図 5">
            <a:extLst>
              <a:ext uri="{FF2B5EF4-FFF2-40B4-BE49-F238E27FC236}">
                <a16:creationId xmlns:a16="http://schemas.microsoft.com/office/drawing/2014/main" id="{B2E771EC-E9B0-B745-A667-091DA133A5F0}"/>
              </a:ext>
            </a:extLst>
          </p:cNvPr>
          <p:cNvPicPr>
            <a:picLocks noChangeAspect="1"/>
          </p:cNvPicPr>
          <p:nvPr/>
        </p:nvPicPr>
        <p:blipFill>
          <a:blip r:embed="rId5"/>
          <a:stretch>
            <a:fillRect/>
          </a:stretch>
        </p:blipFill>
        <p:spPr>
          <a:xfrm>
            <a:off x="5004167" y="4256881"/>
            <a:ext cx="3420871" cy="2323308"/>
          </a:xfrm>
          <a:prstGeom prst="rect">
            <a:avLst/>
          </a:prstGeom>
        </p:spPr>
      </p:pic>
      <p:sp>
        <p:nvSpPr>
          <p:cNvPr id="7" name="テキスト ボックス 6">
            <a:extLst>
              <a:ext uri="{FF2B5EF4-FFF2-40B4-BE49-F238E27FC236}">
                <a16:creationId xmlns:a16="http://schemas.microsoft.com/office/drawing/2014/main" id="{88F28483-C204-3A44-BA4E-1250E295CACC}"/>
              </a:ext>
            </a:extLst>
          </p:cNvPr>
          <p:cNvSpPr txBox="1"/>
          <p:nvPr/>
        </p:nvSpPr>
        <p:spPr>
          <a:xfrm>
            <a:off x="5363648" y="6580189"/>
            <a:ext cx="3420871" cy="276999"/>
          </a:xfrm>
          <a:prstGeom prst="rect">
            <a:avLst/>
          </a:prstGeom>
          <a:noFill/>
        </p:spPr>
        <p:txBody>
          <a:bodyPr wrap="square" rtlCol="0">
            <a:spAutoFit/>
          </a:bodyPr>
          <a:lstStyle/>
          <a:p>
            <a:r>
              <a:rPr lang="ja-JP" altLang="en-US" sz="1200"/>
              <a:t>アルファベットに対する最小値が不変</a:t>
            </a:r>
            <a:endParaRPr lang="en-US" altLang="ja-JP" sz="1200" dirty="0"/>
          </a:p>
        </p:txBody>
      </p:sp>
    </p:spTree>
    <p:extLst>
      <p:ext uri="{BB962C8B-B14F-4D97-AF65-F5344CB8AC3E}">
        <p14:creationId xmlns:p14="http://schemas.microsoft.com/office/powerpoint/2010/main" val="161703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69017-FB0D-7B43-9992-B8321D64336C}"/>
              </a:ext>
            </a:extLst>
          </p:cNvPr>
          <p:cNvSpPr>
            <a:spLocks noGrp="1"/>
          </p:cNvSpPr>
          <p:nvPr>
            <p:ph type="title"/>
          </p:nvPr>
        </p:nvSpPr>
        <p:spPr/>
        <p:txBody>
          <a:bodyPr/>
          <a:lstStyle/>
          <a:p>
            <a:r>
              <a:rPr kumimoji="1" lang="en-US" altLang="ja-JP" dirty="0"/>
              <a:t>SWMH:</a:t>
            </a:r>
            <a:r>
              <a:rPr lang="ja-JP" altLang="en-US"/>
              <a:t>違うラベルの処理</a:t>
            </a:r>
            <a:endParaRPr kumimoji="1" lang="ja-JP" altLang="en-US"/>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48B528A6-21D8-234B-AFF4-FC70D981D263}"/>
                  </a:ext>
                </a:extLst>
              </p:cNvPr>
              <p:cNvSpPr>
                <a:spLocks noGrp="1"/>
              </p:cNvSpPr>
              <p:nvPr>
                <p:ph idx="1"/>
              </p:nvPr>
            </p:nvSpPr>
            <p:spPr>
              <a:xfrm>
                <a:off x="0" y="1376363"/>
                <a:ext cx="9144000" cy="5481637"/>
              </a:xfrm>
            </p:spPr>
            <p:txBody>
              <a:bodyPr>
                <a:normAutofit/>
              </a:bodyPr>
              <a:lstStyle/>
              <a:p>
                <a:r>
                  <a:rPr lang="ja-JP" altLang="en-US"/>
                  <a:t>消す側の上限値と消される側の値の大小関係によって、消してよいかを判定</a:t>
                </a:r>
                <a:endParaRPr lang="en-US" altLang="ja-JP" dirty="0"/>
              </a:p>
              <a:p>
                <a:r>
                  <a:rPr lang="ja-JP" altLang="en-US"/>
                  <a:t>到着した要素</a:t>
                </a:r>
                <a:r>
                  <a:rPr lang="en-US" altLang="ja-JP" dirty="0"/>
                  <a:t>:α,</a:t>
                </a:r>
                <a:r>
                  <a:rPr lang="en-US" altLang="ja-JP" dirty="0" err="1"/>
                  <a:t>Minlist</a:t>
                </a:r>
                <a:r>
                  <a:rPr lang="ja-JP" altLang="en-US"/>
                  <a:t>内の要素</a:t>
                </a:r>
                <a:r>
                  <a:rPr lang="en-US" altLang="ja-JP" dirty="0"/>
                  <a:t>:β</a:t>
                </a:r>
              </a:p>
              <a:p>
                <a:pPr marL="0" indent="0" algn="ctr">
                  <a:buNone/>
                </a:pPr>
                <a:r>
                  <a:rPr lang="en-US" altLang="ja-JP" b="1" dirty="0">
                    <a:solidFill>
                      <a:srgbClr val="FF0000"/>
                    </a:solidFill>
                  </a:rPr>
                  <a:t>β</a:t>
                </a:r>
                <a:r>
                  <a:rPr lang="ja-JP" altLang="en-US" b="1">
                    <a:solidFill>
                      <a:srgbClr val="FF0000"/>
                    </a:solidFill>
                  </a:rPr>
                  <a:t>の割り当て値が最小値になり得るかどうかの判定方法</a:t>
                </a:r>
                <a:endParaRPr lang="en-US" altLang="ja-JP" b="1" dirty="0">
                  <a:solidFill>
                    <a:srgbClr val="FF0000"/>
                  </a:solidFill>
                </a:endParaRPr>
              </a:p>
              <a:p>
                <a:pPr lvl="1"/>
                <a:r>
                  <a:rPr lang="en-US" altLang="ja-JP" sz="1600" dirty="0"/>
                  <a:t>β</a:t>
                </a:r>
                <a:r>
                  <a:rPr lang="ja-JP" altLang="en-US" sz="1600"/>
                  <a:t>よりあとに到着した</a:t>
                </a:r>
                <a:r>
                  <a:rPr lang="en-US" altLang="ja-JP" sz="1600" dirty="0"/>
                  <a:t>α</a:t>
                </a:r>
                <a:r>
                  <a:rPr lang="ja-JP" altLang="en-US" sz="1600"/>
                  <a:t>の個数</a:t>
                </a:r>
                <a:r>
                  <a:rPr lang="en-US" altLang="ja-JP" sz="1600" dirty="0"/>
                  <a:t>:</a:t>
                </a:r>
                <a14:m>
                  <m:oMath xmlns:m="http://schemas.openxmlformats.org/officeDocument/2006/math">
                    <m:r>
                      <a:rPr lang="en-US" altLang="ja-JP" sz="1600" i="1">
                        <a:latin typeface="Cambria Math" panose="02040503050406030204" pitchFamily="18" charset="0"/>
                      </a:rPr>
                      <m:t>𝑛</m:t>
                    </m:r>
                  </m:oMath>
                </a14:m>
                <a:r>
                  <a:rPr lang="en-US" altLang="ja-JP" sz="1600" dirty="0"/>
                  <a:t> (</a:t>
                </a:r>
                <a:r>
                  <a:rPr lang="ja-JP" altLang="en-US" sz="1600"/>
                  <a:t>ヒストグラムを参照</a:t>
                </a:r>
                <a:r>
                  <a:rPr lang="en-US" altLang="ja-JP" sz="1600" dirty="0"/>
                  <a:t>)</a:t>
                </a:r>
              </a:p>
              <a:p>
                <a:pPr lvl="1"/>
                <a14:m>
                  <m:oMath xmlns:m="http://schemas.openxmlformats.org/officeDocument/2006/math">
                    <m:r>
                      <a:rPr lang="el-GR" altLang="ja-JP" sz="1600" i="1">
                        <a:latin typeface="Cambria Math" panose="02040503050406030204" pitchFamily="18" charset="0"/>
                        <a:ea typeface="Cambria Math" panose="02040503050406030204" pitchFamily="18" charset="0"/>
                      </a:rPr>
                      <m:t>𝜋</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𝛼</m:t>
                            </m:r>
                          </m:e>
                          <m:sub>
                            <m:r>
                              <a:rPr lang="en-US" altLang="ja-JP" sz="1600" i="1">
                                <a:latin typeface="Cambria Math" panose="02040503050406030204" pitchFamily="18" charset="0"/>
                              </a:rPr>
                              <m:t>𝑛</m:t>
                            </m:r>
                          </m:sub>
                        </m:sSub>
                      </m:e>
                    </m:d>
                    <m:r>
                      <a:rPr lang="en-US" altLang="ja-JP" sz="1600" i="1">
                        <a:latin typeface="Cambria Math" panose="02040503050406030204" pitchFamily="18" charset="0"/>
                      </a:rPr>
                      <m:t>&lt;</m:t>
                    </m:r>
                    <m:r>
                      <a:rPr lang="en-US" altLang="ja-JP" sz="1600" i="1">
                        <a:latin typeface="Cambria Math" panose="02040503050406030204" pitchFamily="18" charset="0"/>
                        <a:ea typeface="Cambria Math" panose="02040503050406030204" pitchFamily="18" charset="0"/>
                      </a:rPr>
                      <m:t>𝜋</m:t>
                    </m:r>
                    <m:d>
                      <m:dPr>
                        <m:ctrlPr>
                          <a:rPr lang="en-US" altLang="ja-JP" sz="1600" i="1">
                            <a:latin typeface="Cambria Math" panose="02040503050406030204" pitchFamily="18" charset="0"/>
                            <a:ea typeface="Cambria Math" panose="02040503050406030204" pitchFamily="18" charset="0"/>
                          </a:rPr>
                        </m:ctrlPr>
                      </m:dPr>
                      <m:e>
                        <m:r>
                          <m:rPr>
                            <m:sty m:val="p"/>
                          </m:rPr>
                          <a:rPr lang="el-GR" altLang="ja-JP" sz="1600" i="1">
                            <a:latin typeface="Cambria Math" panose="02040503050406030204" pitchFamily="18" charset="0"/>
                            <a:ea typeface="Cambria Math" panose="02040503050406030204" pitchFamily="18" charset="0"/>
                          </a:rPr>
                          <m:t>β</m:t>
                        </m:r>
                      </m:e>
                    </m:d>
                  </m:oMath>
                </a14:m>
                <a:r>
                  <a:rPr lang="ja-JP" altLang="en-US" sz="1600"/>
                  <a:t>ならば、</a:t>
                </a:r>
                <a14:m>
                  <m:oMath xmlns:m="http://schemas.openxmlformats.org/officeDocument/2006/math">
                    <m:r>
                      <a:rPr lang="ja-JP" altLang="en-US" sz="1600" i="1">
                        <a:latin typeface="Cambria Math" panose="02040503050406030204" pitchFamily="18" charset="0"/>
                      </a:rPr>
                      <m:t>𝛽</m:t>
                    </m:r>
                  </m:oMath>
                </a14:m>
                <a:r>
                  <a:rPr lang="ja-JP" altLang="en-US" sz="1600" dirty="0"/>
                  <a:t>を</a:t>
                </a:r>
                <a:r>
                  <a:rPr lang="en-US" altLang="ja-JP" sz="1600" dirty="0"/>
                  <a:t>Minlist</a:t>
                </a:r>
                <a:r>
                  <a:rPr lang="ja-JP" altLang="en-US" sz="1600"/>
                  <a:t>から削除</a:t>
                </a:r>
                <a:endParaRPr lang="en-US" altLang="ja-JP" sz="1600" dirty="0"/>
              </a:p>
              <a:p>
                <a:pPr marL="0" indent="0" algn="ctr">
                  <a:buNone/>
                </a:pPr>
                <a:endParaRPr lang="en-US" altLang="ja-JP" dirty="0"/>
              </a:p>
              <a:p>
                <a:pPr lvl="1"/>
                <a:endParaRPr lang="en-US" altLang="ja-JP" dirty="0"/>
              </a:p>
              <a:p>
                <a:pPr lvl="1"/>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lvl="1"/>
                <a:endParaRPr lang="en-US" altLang="ja-JP" dirty="0"/>
              </a:p>
              <a:p>
                <a:pPr lvl="1"/>
                <a:endParaRPr lang="en-US" altLang="ja-JP" dirty="0"/>
              </a:p>
              <a:p>
                <a:pPr lvl="1"/>
                <a:endParaRPr lang="en-US" altLang="ja-JP" dirty="0"/>
              </a:p>
              <a:p>
                <a:pPr marL="0" indent="0">
                  <a:buNone/>
                </a:pPr>
                <a:endParaRPr lang="en-US" altLang="ja-JP" dirty="0"/>
              </a:p>
              <a:p>
                <a:endParaRPr lang="ja-JP" altLang="en-US"/>
              </a:p>
            </p:txBody>
          </p:sp>
        </mc:Choice>
        <mc:Fallback xmlns="">
          <p:sp>
            <p:nvSpPr>
              <p:cNvPr id="8" name="コンテンツ プレースホルダー 7">
                <a:extLst>
                  <a:ext uri="{FF2B5EF4-FFF2-40B4-BE49-F238E27FC236}">
                    <a16:creationId xmlns:a16="http://schemas.microsoft.com/office/drawing/2014/main" id="{48B528A6-21D8-234B-AFF4-FC70D981D263}"/>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156B0CA1-73FA-8E4B-9301-AB8427BEF879}"/>
              </a:ext>
            </a:extLst>
          </p:cNvPr>
          <p:cNvPicPr>
            <a:picLocks noChangeAspect="1"/>
          </p:cNvPicPr>
          <p:nvPr/>
        </p:nvPicPr>
        <p:blipFill>
          <a:blip r:embed="rId4"/>
          <a:stretch>
            <a:fillRect/>
          </a:stretch>
        </p:blipFill>
        <p:spPr>
          <a:xfrm>
            <a:off x="0" y="3906731"/>
            <a:ext cx="9144000" cy="2856021"/>
          </a:xfrm>
          <a:prstGeom prst="rect">
            <a:avLst/>
          </a:prstGeom>
        </p:spPr>
      </p:pic>
      <p:sp>
        <p:nvSpPr>
          <p:cNvPr id="4" name="スライド番号プレースホルダー 3">
            <a:extLst>
              <a:ext uri="{FF2B5EF4-FFF2-40B4-BE49-F238E27FC236}">
                <a16:creationId xmlns:a16="http://schemas.microsoft.com/office/drawing/2014/main" id="{DBD7B8AB-585B-6E43-933D-283EE060E0D4}"/>
              </a:ext>
            </a:extLst>
          </p:cNvPr>
          <p:cNvSpPr>
            <a:spLocks noGrp="1"/>
          </p:cNvSpPr>
          <p:nvPr>
            <p:ph type="sldNum" sz="quarter" idx="12"/>
          </p:nvPr>
        </p:nvSpPr>
        <p:spPr/>
        <p:txBody>
          <a:bodyPr/>
          <a:lstStyle/>
          <a:p>
            <a:fld id="{CA9259F1-6CA6-B243-B8B4-60489EF6CFAE}" type="slidenum">
              <a:rPr kumimoji="1" lang="ja-JP" altLang="en-US" smtClean="0"/>
              <a:t>8</a:t>
            </a:fld>
            <a:endParaRPr kumimoji="1" lang="ja-JP" altLang="en-US"/>
          </a:p>
        </p:txBody>
      </p:sp>
    </p:spTree>
    <p:extLst>
      <p:ext uri="{BB962C8B-B14F-4D97-AF65-F5344CB8AC3E}">
        <p14:creationId xmlns:p14="http://schemas.microsoft.com/office/powerpoint/2010/main" val="335386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DEC1B-7F88-5649-8B49-BAF2C83085CF}"/>
              </a:ext>
            </a:extLst>
          </p:cNvPr>
          <p:cNvSpPr>
            <a:spLocks noGrp="1"/>
          </p:cNvSpPr>
          <p:nvPr>
            <p:ph type="title"/>
          </p:nvPr>
        </p:nvSpPr>
        <p:spPr/>
        <p:txBody>
          <a:bodyPr/>
          <a:lstStyle/>
          <a:p>
            <a:r>
              <a:rPr kumimoji="1" lang="ja-JP" altLang="en-US"/>
              <a:t>バッチ</a:t>
            </a:r>
            <a:r>
              <a:rPr kumimoji="1" lang="en-US" altLang="ja-JP" dirty="0"/>
              <a:t>SWMH</a:t>
            </a:r>
            <a:endParaRPr kumimoji="1" lang="ja-JP" altLang="en-US"/>
          </a:p>
        </p:txBody>
      </p:sp>
      <p:sp>
        <p:nvSpPr>
          <p:cNvPr id="3" name="コンテンツ プレースホルダー 2">
            <a:extLst>
              <a:ext uri="{FF2B5EF4-FFF2-40B4-BE49-F238E27FC236}">
                <a16:creationId xmlns:a16="http://schemas.microsoft.com/office/drawing/2014/main" id="{2C68EEF7-4955-B849-97C7-994809703179}"/>
              </a:ext>
            </a:extLst>
          </p:cNvPr>
          <p:cNvSpPr>
            <a:spLocks noGrp="1"/>
          </p:cNvSpPr>
          <p:nvPr>
            <p:ph idx="1"/>
          </p:nvPr>
        </p:nvSpPr>
        <p:spPr/>
        <p:txBody>
          <a:bodyPr/>
          <a:lstStyle/>
          <a:p>
            <a:r>
              <a:rPr kumimoji="1" lang="en-US" altLang="ja-JP" dirty="0"/>
              <a:t>SWMH</a:t>
            </a:r>
            <a:r>
              <a:rPr kumimoji="1" lang="ja-JP" altLang="en-US"/>
              <a:t>を拡張</a:t>
            </a:r>
            <a:endParaRPr kumimoji="1" lang="en-US" altLang="ja-JP" dirty="0"/>
          </a:p>
          <a:p>
            <a:endParaRPr lang="en-US" altLang="ja-JP" dirty="0"/>
          </a:p>
          <a:p>
            <a:r>
              <a:rPr kumimoji="1" lang="ja-JP" altLang="en-US"/>
              <a:t>同一ラベルの処理</a:t>
            </a:r>
            <a:endParaRPr kumimoji="1" lang="en-US" altLang="ja-JP" dirty="0"/>
          </a:p>
          <a:p>
            <a:endParaRPr kumimoji="1" lang="en-US" altLang="ja-JP" dirty="0"/>
          </a:p>
          <a:p>
            <a:r>
              <a:rPr lang="ja-JP" altLang="en-US"/>
              <a:t>違うラベルの処理</a:t>
            </a:r>
            <a:endParaRPr kumimoji="1" lang="ja-JP" altLang="en-US"/>
          </a:p>
        </p:txBody>
      </p:sp>
      <p:sp>
        <p:nvSpPr>
          <p:cNvPr id="4" name="スライド番号プレースホルダー 3">
            <a:extLst>
              <a:ext uri="{FF2B5EF4-FFF2-40B4-BE49-F238E27FC236}">
                <a16:creationId xmlns:a16="http://schemas.microsoft.com/office/drawing/2014/main" id="{FE74150E-67EF-6446-A63C-CF885ECE3243}"/>
              </a:ext>
            </a:extLst>
          </p:cNvPr>
          <p:cNvSpPr>
            <a:spLocks noGrp="1"/>
          </p:cNvSpPr>
          <p:nvPr>
            <p:ph type="sldNum" sz="quarter" idx="12"/>
          </p:nvPr>
        </p:nvSpPr>
        <p:spPr/>
        <p:txBody>
          <a:bodyPr/>
          <a:lstStyle/>
          <a:p>
            <a:fld id="{CA9259F1-6CA6-B243-B8B4-60489EF6CFAE}" type="slidenum">
              <a:rPr kumimoji="1" lang="ja-JP" altLang="en-US" smtClean="0"/>
              <a:t>9</a:t>
            </a:fld>
            <a:endParaRPr kumimoji="1" lang="ja-JP" altLang="en-US"/>
          </a:p>
        </p:txBody>
      </p:sp>
    </p:spTree>
    <p:extLst>
      <p:ext uri="{BB962C8B-B14F-4D97-AF65-F5344CB8AC3E}">
        <p14:creationId xmlns:p14="http://schemas.microsoft.com/office/powerpoint/2010/main" val="2108051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{CF939B77-A4D5-674E-8C2A-DC8420EA6C81}tf10001119</Template>
  <TotalTime>11943</TotalTime>
  <Words>3569</Words>
  <Application>Microsoft Macintosh PowerPoint</Application>
  <PresentationFormat>画面に合わせる (4:3)</PresentationFormat>
  <Paragraphs>426</Paragraphs>
  <Slides>23</Slides>
  <Notes>16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游ゴシック</vt:lpstr>
      <vt:lpstr>游ゴシック Light</vt:lpstr>
      <vt:lpstr>Arial</vt:lpstr>
      <vt:lpstr>Cambria Math</vt:lpstr>
      <vt:lpstr>Times New Roman</vt:lpstr>
      <vt:lpstr>Wingdings</vt:lpstr>
      <vt:lpstr>Office テーマ</vt:lpstr>
      <vt:lpstr>時間と共に変化する多重集合に 対するmin-hashの高速計算</vt:lpstr>
      <vt:lpstr>概要</vt:lpstr>
      <vt:lpstr>集合間類似検索の類似度計算</vt:lpstr>
      <vt:lpstr>本研究の目的</vt:lpstr>
      <vt:lpstr>Datarらによる手法</vt:lpstr>
      <vt:lpstr>多重集合の難しさ</vt:lpstr>
      <vt:lpstr>SWMH:同一ラベルの処理</vt:lpstr>
      <vt:lpstr>SWMH:違うラベルの処理</vt:lpstr>
      <vt:lpstr>バッチSWMH</vt:lpstr>
      <vt:lpstr>実験評価</vt:lpstr>
      <vt:lpstr>まとめ</vt:lpstr>
      <vt:lpstr>背景：集合間類似検索</vt:lpstr>
      <vt:lpstr>背景：ストリームデータの集合間類似検索</vt:lpstr>
      <vt:lpstr>ハッシュを用いた集合間類似検索の高速化</vt:lpstr>
      <vt:lpstr>Min-Hashの計算</vt:lpstr>
      <vt:lpstr>動的に変化する集合に対する類似検索</vt:lpstr>
      <vt:lpstr>Datarらによる手法</vt:lpstr>
      <vt:lpstr>本研究の目的</vt:lpstr>
      <vt:lpstr>提案手法</vt:lpstr>
      <vt:lpstr>割り当て値の修正</vt:lpstr>
      <vt:lpstr>最小値となり得ない要素の発見手法</vt:lpstr>
      <vt:lpstr>提案手法の実験評価 </vt:lpstr>
      <vt:lpstr>まとめ</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三原 寛寿</dc:creator>
  <cp:lastModifiedBy>Microsoft Office User</cp:lastModifiedBy>
  <cp:revision>177</cp:revision>
  <dcterms:created xsi:type="dcterms:W3CDTF">2019-10-09T07:40:24Z</dcterms:created>
  <dcterms:modified xsi:type="dcterms:W3CDTF">2022-02-03T04:29:04Z</dcterms:modified>
</cp:coreProperties>
</file>